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39"/>
  </p:notesMasterIdLst>
  <p:handoutMasterIdLst>
    <p:handoutMasterId r:id="rId40"/>
  </p:handoutMasterIdLst>
  <p:sldIdLst>
    <p:sldId id="264" r:id="rId2"/>
    <p:sldId id="340" r:id="rId3"/>
    <p:sldId id="274" r:id="rId4"/>
    <p:sldId id="276" r:id="rId5"/>
    <p:sldId id="282" r:id="rId6"/>
    <p:sldId id="277" r:id="rId7"/>
    <p:sldId id="307" r:id="rId8"/>
    <p:sldId id="306" r:id="rId9"/>
    <p:sldId id="284" r:id="rId10"/>
    <p:sldId id="294" r:id="rId11"/>
    <p:sldId id="295" r:id="rId12"/>
    <p:sldId id="300" r:id="rId13"/>
    <p:sldId id="299" r:id="rId14"/>
    <p:sldId id="297" r:id="rId15"/>
    <p:sldId id="298" r:id="rId16"/>
    <p:sldId id="296" r:id="rId17"/>
    <p:sldId id="301" r:id="rId18"/>
    <p:sldId id="302" r:id="rId19"/>
    <p:sldId id="303" r:id="rId20"/>
    <p:sldId id="305" r:id="rId21"/>
    <p:sldId id="286" r:id="rId22"/>
    <p:sldId id="283" r:id="rId23"/>
    <p:sldId id="287" r:id="rId24"/>
    <p:sldId id="288" r:id="rId25"/>
    <p:sldId id="289" r:id="rId26"/>
    <p:sldId id="291" r:id="rId27"/>
    <p:sldId id="290" r:id="rId28"/>
    <p:sldId id="292" r:id="rId29"/>
    <p:sldId id="279" r:id="rId30"/>
    <p:sldId id="359" r:id="rId31"/>
    <p:sldId id="360" r:id="rId32"/>
    <p:sldId id="368" r:id="rId33"/>
    <p:sldId id="362" r:id="rId34"/>
    <p:sldId id="363" r:id="rId35"/>
    <p:sldId id="367" r:id="rId36"/>
    <p:sldId id="365" r:id="rId37"/>
    <p:sldId id="268" r:id="rId38"/>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0000"/>
    <a:srgbClr val="B4C763"/>
    <a:srgbClr val="FFFF66"/>
    <a:srgbClr val="A90716"/>
    <a:srgbClr val="409EC4"/>
    <a:srgbClr val="33C1AD"/>
    <a:srgbClr val="57D3C1"/>
    <a:srgbClr val="47ABE3"/>
    <a:srgbClr val="90C9F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28" autoAdjust="0"/>
    <p:restoredTop sz="99479" autoAdjust="0"/>
  </p:normalViewPr>
  <p:slideViewPr>
    <p:cSldViewPr>
      <p:cViewPr varScale="1">
        <p:scale>
          <a:sx n="71" d="100"/>
          <a:sy n="71" d="100"/>
        </p:scale>
        <p:origin x="-504"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zh-CN"/>
  <c:chart>
    <c:plotArea>
      <c:layout>
        <c:manualLayout>
          <c:layoutTarget val="inner"/>
          <c:xMode val="edge"/>
          <c:yMode val="edge"/>
          <c:x val="1.9555418684733636E-2"/>
          <c:y val="2.6666480024636747E-2"/>
          <c:w val="0.9608891626305337"/>
          <c:h val="0.71486113832974063"/>
        </c:manualLayout>
      </c:layout>
      <c:barChart>
        <c:barDir val="col"/>
        <c:grouping val="stacked"/>
        <c:ser>
          <c:idx val="0"/>
          <c:order val="0"/>
          <c:tx>
            <c:strRef>
              <c:f>Sheet1!$E$6</c:f>
              <c:strCache>
                <c:ptCount val="1"/>
                <c:pt idx="0">
                  <c:v>直接费用 </c:v>
                </c:pt>
              </c:strCache>
            </c:strRef>
          </c:tx>
          <c:spPr>
            <a:solidFill>
              <a:schemeClr val="accent3">
                <a:lumMod val="85000"/>
              </a:schemeClr>
            </a:solidFill>
            <a:ln>
              <a:noFill/>
            </a:ln>
            <a:effectLst>
              <a:outerShdw blurRad="50800" dist="38100" dir="2700000" algn="tl" rotWithShape="0">
                <a:prstClr val="black">
                  <a:alpha val="40000"/>
                </a:prstClr>
              </a:outerShdw>
            </a:effectLst>
          </c:spPr>
          <c:dLbls>
            <c:txPr>
              <a:bodyPr/>
              <a:lstStyle/>
              <a:p>
                <a:pPr>
                  <a:defRPr lang="en-GB" b="1"/>
                </a:pPr>
                <a:endParaRPr lang="zh-CN"/>
              </a:p>
            </c:txPr>
            <c:showVal val="1"/>
          </c:dLbls>
          <c:cat>
            <c:strRef>
              <c:f>Sheet1!$D$7:$D$14</c:f>
              <c:strCache>
                <c:ptCount val="8"/>
                <c:pt idx="0">
                  <c:v>创研群体(新）</c:v>
                </c:pt>
                <c:pt idx="1">
                  <c:v>创研群体(延续）</c:v>
                </c:pt>
                <c:pt idx="2">
                  <c:v>杰出青年</c:v>
                </c:pt>
                <c:pt idx="3">
                  <c:v>优秀青年</c:v>
                </c:pt>
                <c:pt idx="4">
                  <c:v>海外港澳（2年） </c:v>
                </c:pt>
                <c:pt idx="5">
                  <c:v>海外港澳（延续） </c:v>
                </c:pt>
                <c:pt idx="6">
                  <c:v>NSFC-新疆</c:v>
                </c:pt>
                <c:pt idx="7">
                  <c:v>NSFC-河南</c:v>
                </c:pt>
              </c:strCache>
            </c:strRef>
          </c:cat>
          <c:val>
            <c:numRef>
              <c:f>Sheet1!$E$7:$E$14</c:f>
              <c:numCache>
                <c:formatCode>General</c:formatCode>
                <c:ptCount val="8"/>
                <c:pt idx="0">
                  <c:v>1050</c:v>
                </c:pt>
                <c:pt idx="1">
                  <c:v>525</c:v>
                </c:pt>
                <c:pt idx="2">
                  <c:v>350</c:v>
                </c:pt>
                <c:pt idx="3">
                  <c:v>130</c:v>
                </c:pt>
                <c:pt idx="4">
                  <c:v>18</c:v>
                </c:pt>
                <c:pt idx="5">
                  <c:v>180</c:v>
                </c:pt>
                <c:pt idx="6">
                  <c:v>90</c:v>
                </c:pt>
                <c:pt idx="7">
                  <c:v>27</c:v>
                </c:pt>
              </c:numCache>
            </c:numRef>
          </c:val>
        </c:ser>
        <c:ser>
          <c:idx val="1"/>
          <c:order val="1"/>
          <c:tx>
            <c:strRef>
              <c:f>Sheet1!$F$6</c:f>
              <c:strCache>
                <c:ptCount val="1"/>
                <c:pt idx="0">
                  <c:v>间接费用 </c:v>
                </c:pt>
              </c:strCache>
            </c:strRef>
          </c:tx>
          <c:spPr>
            <a:solidFill>
              <a:srgbClr val="00B0F0"/>
            </a:solidFill>
            <a:effectLst>
              <a:outerShdw blurRad="50800" dist="38100" dir="2700000" algn="tl" rotWithShape="0">
                <a:prstClr val="black">
                  <a:alpha val="40000"/>
                </a:prstClr>
              </a:outerShdw>
            </a:effectLst>
          </c:spPr>
          <c:dLbls>
            <c:dLbl>
              <c:idx val="0"/>
              <c:layout>
                <c:manualLayout>
                  <c:x val="-3.5555306699515637E-3"/>
                  <c:y val="-1.1363948179370292E-2"/>
                </c:manualLayout>
              </c:layout>
              <c:showVal val="1"/>
            </c:dLbl>
            <c:dLbl>
              <c:idx val="3"/>
              <c:layout>
                <c:manualLayout>
                  <c:x val="0"/>
                  <c:y val="-2.265372168284794E-2"/>
                </c:manualLayout>
              </c:layout>
              <c:showVal val="1"/>
            </c:dLbl>
            <c:dLbl>
              <c:idx val="4"/>
              <c:layout>
                <c:manualLayout>
                  <c:x val="0"/>
                  <c:y val="-3.883495145631069E-2"/>
                </c:manualLayout>
              </c:layout>
              <c:showVal val="1"/>
            </c:dLbl>
            <c:dLbl>
              <c:idx val="5"/>
              <c:layout>
                <c:manualLayout>
                  <c:x val="0"/>
                  <c:y val="-3.236245954692557E-2"/>
                </c:manualLayout>
              </c:layout>
              <c:showVal val="1"/>
            </c:dLbl>
            <c:dLbl>
              <c:idx val="6"/>
              <c:layout>
                <c:manualLayout>
                  <c:x val="0"/>
                  <c:y val="-2.9126213592233007E-2"/>
                </c:manualLayout>
              </c:layout>
              <c:showVal val="1"/>
            </c:dLbl>
            <c:dLbl>
              <c:idx val="7"/>
              <c:layout>
                <c:manualLayout>
                  <c:x val="0"/>
                  <c:y val="-3.5598705501618151E-2"/>
                </c:manualLayout>
              </c:layout>
              <c:showVal val="1"/>
            </c:dLbl>
            <c:spPr>
              <a:effectLst>
                <a:outerShdw blurRad="50800" dist="38100" dir="2700000" algn="tl" rotWithShape="0">
                  <a:prstClr val="black">
                    <a:alpha val="40000"/>
                  </a:prstClr>
                </a:outerShdw>
              </a:effectLst>
            </c:spPr>
            <c:txPr>
              <a:bodyPr/>
              <a:lstStyle/>
              <a:p>
                <a:pPr>
                  <a:defRPr lang="en-GB" b="1"/>
                </a:pPr>
                <a:endParaRPr lang="zh-CN"/>
              </a:p>
            </c:txPr>
            <c:showVal val="1"/>
          </c:dLbls>
          <c:cat>
            <c:strRef>
              <c:f>Sheet1!$D$7:$D$14</c:f>
              <c:strCache>
                <c:ptCount val="8"/>
                <c:pt idx="0">
                  <c:v>创研群体(新）</c:v>
                </c:pt>
                <c:pt idx="1">
                  <c:v>创研群体(延续）</c:v>
                </c:pt>
                <c:pt idx="2">
                  <c:v>杰出青年</c:v>
                </c:pt>
                <c:pt idx="3">
                  <c:v>优秀青年</c:v>
                </c:pt>
                <c:pt idx="4">
                  <c:v>海外港澳（2年） </c:v>
                </c:pt>
                <c:pt idx="5">
                  <c:v>海外港澳（延续） </c:v>
                </c:pt>
                <c:pt idx="6">
                  <c:v>NSFC-新疆</c:v>
                </c:pt>
                <c:pt idx="7">
                  <c:v>NSFC-河南</c:v>
                </c:pt>
              </c:strCache>
            </c:strRef>
          </c:cat>
          <c:val>
            <c:numRef>
              <c:f>Sheet1!$F$7:$F$14</c:f>
              <c:numCache>
                <c:formatCode>General</c:formatCode>
                <c:ptCount val="8"/>
                <c:pt idx="0">
                  <c:v>150</c:v>
                </c:pt>
                <c:pt idx="1">
                  <c:v>75</c:v>
                </c:pt>
                <c:pt idx="2">
                  <c:v>50</c:v>
                </c:pt>
                <c:pt idx="3">
                  <c:v>20</c:v>
                </c:pt>
                <c:pt idx="4">
                  <c:v>2</c:v>
                </c:pt>
                <c:pt idx="5">
                  <c:v>20</c:v>
                </c:pt>
                <c:pt idx="6">
                  <c:v>10</c:v>
                </c:pt>
                <c:pt idx="7">
                  <c:v>3</c:v>
                </c:pt>
              </c:numCache>
            </c:numRef>
          </c:val>
        </c:ser>
        <c:overlap val="100"/>
        <c:axId val="71725056"/>
        <c:axId val="71726592"/>
      </c:barChart>
      <c:catAx>
        <c:axId val="71725056"/>
        <c:scaling>
          <c:orientation val="minMax"/>
        </c:scaling>
        <c:axPos val="b"/>
        <c:tickLblPos val="nextTo"/>
        <c:txPr>
          <a:bodyPr/>
          <a:lstStyle/>
          <a:p>
            <a:pPr>
              <a:defRPr lang="en-GB" sz="800" baseline="0">
                <a:latin typeface="华文中宋" pitchFamily="2" charset="-122"/>
                <a:ea typeface="华文中宋" pitchFamily="2" charset="-122"/>
              </a:defRPr>
            </a:pPr>
            <a:endParaRPr lang="zh-CN"/>
          </a:p>
        </c:txPr>
        <c:crossAx val="71726592"/>
        <c:crosses val="autoZero"/>
        <c:auto val="1"/>
        <c:lblAlgn val="ctr"/>
        <c:lblOffset val="100"/>
      </c:catAx>
      <c:valAx>
        <c:axId val="71726592"/>
        <c:scaling>
          <c:orientation val="minMax"/>
        </c:scaling>
        <c:delete val="1"/>
        <c:axPos val="l"/>
        <c:numFmt formatCode="General" sourceLinked="1"/>
        <c:tickLblPos val="none"/>
        <c:crossAx val="71725056"/>
        <c:crosses val="autoZero"/>
        <c:crossBetween val="between"/>
      </c:valAx>
    </c:plotArea>
    <c:legend>
      <c:legendPos val="t"/>
      <c:layout/>
      <c:txPr>
        <a:bodyPr/>
        <a:lstStyle/>
        <a:p>
          <a:pPr>
            <a:defRPr lang="en-GB">
              <a:latin typeface="黑体" pitchFamily="2" charset="-122"/>
              <a:ea typeface="黑体" pitchFamily="2" charset="-122"/>
            </a:defRPr>
          </a:pPr>
          <a:endParaRPr lang="zh-CN"/>
        </a:p>
      </c:txPr>
    </c:legend>
    <c:plotVisOnly val="1"/>
  </c:chart>
  <c:spPr>
    <a:effectLst>
      <a:outerShdw blurRad="50800" dist="38100" dir="2700000" algn="tl" rotWithShape="0">
        <a:prstClr val="black">
          <a:alpha val="40000"/>
        </a:prstClr>
      </a:outerShdw>
    </a:effectLst>
  </c:spPr>
  <c:externalData r:id="rId1"/>
</c:chartSpace>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1D153F-5471-418E-8913-677C400C743F}" type="doc">
      <dgm:prSet loTypeId="urn:microsoft.com/office/officeart/2005/8/layout/hList9" loCatId="list" qsTypeId="urn:microsoft.com/office/officeart/2005/8/quickstyle/3d3" qsCatId="3D" csTypeId="urn:microsoft.com/office/officeart/2005/8/colors/accent2_2" csCatId="accent2" phldr="1"/>
      <dgm:spPr/>
      <dgm:t>
        <a:bodyPr/>
        <a:lstStyle/>
        <a:p>
          <a:endParaRPr lang="zh-CN" altLang="en-US"/>
        </a:p>
      </dgm:t>
    </dgm:pt>
    <dgm:pt modelId="{333A8574-9F58-4A30-A774-BABADB6EFA56}">
      <dgm:prSet phldrT="[文本]"/>
      <dgm:spPr/>
      <dgm:t>
        <a:bodyPr/>
        <a:lstStyle/>
        <a:p>
          <a:r>
            <a:rPr lang="zh-CN" altLang="en-US" dirty="0" smtClean="0">
              <a:latin typeface="华文中宋" pitchFamily="2" charset="-122"/>
              <a:ea typeface="华文中宋" pitchFamily="2" charset="-122"/>
            </a:rPr>
            <a:t>自然科学基金项目</a:t>
          </a:r>
          <a:endParaRPr lang="zh-CN" altLang="en-US" dirty="0">
            <a:latin typeface="华文中宋" pitchFamily="2" charset="-122"/>
            <a:ea typeface="华文中宋" pitchFamily="2" charset="-122"/>
          </a:endParaRPr>
        </a:p>
      </dgm:t>
    </dgm:pt>
    <dgm:pt modelId="{8BC758A7-6BFF-4E78-A061-4F8260813A6D}" type="parTrans" cxnId="{197277EA-15D3-445E-A644-E2C98F9F764E}">
      <dgm:prSet/>
      <dgm:spPr/>
      <dgm:t>
        <a:bodyPr/>
        <a:lstStyle/>
        <a:p>
          <a:endParaRPr lang="zh-CN" altLang="en-US"/>
        </a:p>
      </dgm:t>
    </dgm:pt>
    <dgm:pt modelId="{A5637C78-5E92-43A3-981F-83849EF3A7B1}" type="sibTrans" cxnId="{197277EA-15D3-445E-A644-E2C98F9F764E}">
      <dgm:prSet/>
      <dgm:spPr/>
      <dgm:t>
        <a:bodyPr/>
        <a:lstStyle/>
        <a:p>
          <a:endParaRPr lang="zh-CN" altLang="en-US"/>
        </a:p>
      </dgm:t>
    </dgm:pt>
    <dgm:pt modelId="{6FA241B0-D6C4-411A-8895-3141231051AA}">
      <dgm:prSet phldrT="[文本]" custT="1"/>
      <dgm:spPr/>
      <dgm:t>
        <a:bodyPr/>
        <a:lstStyle/>
        <a:p>
          <a:r>
            <a:rPr lang="en-US" altLang="zh-CN" sz="2400" b="1" dirty="0" smtClean="0">
              <a:latin typeface="华文中宋" pitchFamily="2" charset="-122"/>
              <a:ea typeface="华文中宋" pitchFamily="2" charset="-122"/>
            </a:rPr>
            <a:t>1.</a:t>
          </a:r>
          <a:r>
            <a:rPr lang="zh-CN" altLang="en-US" sz="2400" b="1" dirty="0" smtClean="0">
              <a:latin typeface="华文中宋" pitchFamily="2" charset="-122"/>
              <a:ea typeface="华文中宋" pitchFamily="2" charset="-122"/>
            </a:rPr>
            <a:t>定额补助式</a:t>
          </a:r>
          <a:endParaRPr lang="zh-CN" altLang="en-US" sz="2400" b="1" dirty="0">
            <a:latin typeface="华文中宋" pitchFamily="2" charset="-122"/>
            <a:ea typeface="华文中宋" pitchFamily="2" charset="-122"/>
          </a:endParaRPr>
        </a:p>
      </dgm:t>
    </dgm:pt>
    <dgm:pt modelId="{48A1935C-E307-4258-BF76-670073F12D3A}" type="parTrans" cxnId="{62C3E62C-D3A2-4C45-8472-DEC84DBADFCD}">
      <dgm:prSet/>
      <dgm:spPr/>
      <dgm:t>
        <a:bodyPr/>
        <a:lstStyle/>
        <a:p>
          <a:endParaRPr lang="zh-CN" altLang="en-US"/>
        </a:p>
      </dgm:t>
    </dgm:pt>
    <dgm:pt modelId="{2AE863A6-23FA-40D2-AD26-3C4FEF840432}" type="sibTrans" cxnId="{62C3E62C-D3A2-4C45-8472-DEC84DBADFCD}">
      <dgm:prSet/>
      <dgm:spPr/>
      <dgm:t>
        <a:bodyPr/>
        <a:lstStyle/>
        <a:p>
          <a:endParaRPr lang="zh-CN" altLang="en-US"/>
        </a:p>
      </dgm:t>
    </dgm:pt>
    <dgm:pt modelId="{341A185E-94EA-42D5-A3AD-E1B270DA7A7D}">
      <dgm:prSet phldrT="[文本]" custT="1"/>
      <dgm:spPr/>
      <dgm:t>
        <a:bodyPr/>
        <a:lstStyle/>
        <a:p>
          <a:r>
            <a:rPr lang="en-US" altLang="zh-CN" sz="2400" b="1" dirty="0" smtClean="0">
              <a:latin typeface="华文中宋" pitchFamily="2" charset="-122"/>
              <a:ea typeface="华文中宋" pitchFamily="2" charset="-122"/>
            </a:rPr>
            <a:t>2.</a:t>
          </a:r>
          <a:r>
            <a:rPr lang="zh-CN" altLang="en-US" sz="2400" b="1" dirty="0" smtClean="0">
              <a:latin typeface="华文中宋" pitchFamily="2" charset="-122"/>
              <a:ea typeface="华文中宋" pitchFamily="2" charset="-122"/>
            </a:rPr>
            <a:t>成本补偿式</a:t>
          </a:r>
          <a:endParaRPr lang="zh-CN" altLang="en-US" sz="2400" b="1" dirty="0">
            <a:latin typeface="华文中宋" pitchFamily="2" charset="-122"/>
            <a:ea typeface="华文中宋" pitchFamily="2" charset="-122"/>
          </a:endParaRPr>
        </a:p>
      </dgm:t>
    </dgm:pt>
    <dgm:pt modelId="{8C994AFE-C666-4DFB-8E52-BDCFB775D494}" type="parTrans" cxnId="{3D68C87B-6A40-4095-AEFD-9D08FC70DB7C}">
      <dgm:prSet/>
      <dgm:spPr/>
      <dgm:t>
        <a:bodyPr/>
        <a:lstStyle/>
        <a:p>
          <a:endParaRPr lang="zh-CN" altLang="en-US"/>
        </a:p>
      </dgm:t>
    </dgm:pt>
    <dgm:pt modelId="{8F874CDA-3DC9-42DE-83A2-F6DEE3F40169}" type="sibTrans" cxnId="{3D68C87B-6A40-4095-AEFD-9D08FC70DB7C}">
      <dgm:prSet/>
      <dgm:spPr/>
      <dgm:t>
        <a:bodyPr/>
        <a:lstStyle/>
        <a:p>
          <a:endParaRPr lang="zh-CN" altLang="en-US"/>
        </a:p>
      </dgm:t>
    </dgm:pt>
    <dgm:pt modelId="{7699725E-A903-4FA4-B1E4-9E71E132F803}">
      <dgm:prSet phldrT="[文本]"/>
      <dgm:spPr/>
      <dgm:t>
        <a:bodyPr/>
        <a:lstStyle/>
        <a:p>
          <a:r>
            <a:rPr lang="zh-CN" altLang="en-US" dirty="0" smtClean="0">
              <a:latin typeface="华文中宋" pitchFamily="2" charset="-122"/>
              <a:ea typeface="华文中宋" pitchFamily="2" charset="-122"/>
            </a:rPr>
            <a:t>项目资金预算表</a:t>
          </a:r>
          <a:endParaRPr lang="zh-CN" altLang="en-US" dirty="0">
            <a:latin typeface="华文中宋" pitchFamily="2" charset="-122"/>
            <a:ea typeface="华文中宋" pitchFamily="2" charset="-122"/>
          </a:endParaRPr>
        </a:p>
      </dgm:t>
    </dgm:pt>
    <dgm:pt modelId="{D1801F75-02B7-455E-80BA-7F2091D6E495}" type="parTrans" cxnId="{5F4EBEF2-D10E-4B2C-BBF0-66404FD6DED7}">
      <dgm:prSet/>
      <dgm:spPr/>
      <dgm:t>
        <a:bodyPr/>
        <a:lstStyle/>
        <a:p>
          <a:endParaRPr lang="zh-CN" altLang="en-US"/>
        </a:p>
      </dgm:t>
    </dgm:pt>
    <dgm:pt modelId="{8FA00E91-F860-483F-9B9D-C26A50D13324}" type="sibTrans" cxnId="{5F4EBEF2-D10E-4B2C-BBF0-66404FD6DED7}">
      <dgm:prSet/>
      <dgm:spPr/>
      <dgm:t>
        <a:bodyPr/>
        <a:lstStyle/>
        <a:p>
          <a:endParaRPr lang="zh-CN" altLang="en-US"/>
        </a:p>
      </dgm:t>
    </dgm:pt>
    <dgm:pt modelId="{D7BFF65B-E444-4358-AB19-E2FE15A07160}">
      <dgm:prSet phldrT="[文本]" custT="1"/>
      <dgm:spPr/>
      <dgm:t>
        <a:bodyPr/>
        <a:lstStyle/>
        <a:p>
          <a:r>
            <a:rPr lang="en-US" altLang="zh-CN" sz="2400" b="1" dirty="0" smtClean="0">
              <a:latin typeface="华文中宋" pitchFamily="2" charset="-122"/>
              <a:ea typeface="华文中宋" pitchFamily="2" charset="-122"/>
            </a:rPr>
            <a:t>1.</a:t>
          </a:r>
          <a:r>
            <a:rPr lang="zh-CN" altLang="en-US" sz="2400" b="1" dirty="0" smtClean="0">
              <a:latin typeface="华文中宋" pitchFamily="2" charset="-122"/>
              <a:ea typeface="华文中宋" pitchFamily="2" charset="-122"/>
            </a:rPr>
            <a:t>定额补助式</a:t>
          </a:r>
          <a:endParaRPr lang="zh-CN" altLang="en-US" sz="2400" b="1" dirty="0">
            <a:latin typeface="华文中宋" pitchFamily="2" charset="-122"/>
            <a:ea typeface="华文中宋" pitchFamily="2" charset="-122"/>
          </a:endParaRPr>
        </a:p>
      </dgm:t>
    </dgm:pt>
    <dgm:pt modelId="{DF7AFB2D-8C04-45AF-B5A5-080A20A5EC78}" type="parTrans" cxnId="{DDDED8CA-5745-4722-9D44-9CA48250C9B9}">
      <dgm:prSet/>
      <dgm:spPr/>
      <dgm:t>
        <a:bodyPr/>
        <a:lstStyle/>
        <a:p>
          <a:endParaRPr lang="zh-CN" altLang="en-US"/>
        </a:p>
      </dgm:t>
    </dgm:pt>
    <dgm:pt modelId="{5DB35DD9-95E5-4F06-8E19-BE51B55D11ED}" type="sibTrans" cxnId="{DDDED8CA-5745-4722-9D44-9CA48250C9B9}">
      <dgm:prSet/>
      <dgm:spPr/>
      <dgm:t>
        <a:bodyPr/>
        <a:lstStyle/>
        <a:p>
          <a:endParaRPr lang="zh-CN" altLang="en-US"/>
        </a:p>
      </dgm:t>
    </dgm:pt>
    <dgm:pt modelId="{0C134B59-D809-45C9-86F8-F4A238745D5E}">
      <dgm:prSet phldrT="[文本]" custT="1"/>
      <dgm:spPr/>
      <dgm:t>
        <a:bodyPr/>
        <a:lstStyle/>
        <a:p>
          <a:r>
            <a:rPr lang="en-US" altLang="zh-CN" sz="2400" b="1" dirty="0" smtClean="0">
              <a:latin typeface="华文中宋" pitchFamily="2" charset="-122"/>
              <a:ea typeface="华文中宋" pitchFamily="2" charset="-122"/>
            </a:rPr>
            <a:t>2.</a:t>
          </a:r>
          <a:r>
            <a:rPr lang="zh-CN" altLang="en-US" sz="2400" b="1" dirty="0" smtClean="0">
              <a:latin typeface="华文中宋" pitchFamily="2" charset="-122"/>
              <a:ea typeface="华文中宋" pitchFamily="2" charset="-122"/>
            </a:rPr>
            <a:t>成本补偿式</a:t>
          </a:r>
          <a:endParaRPr lang="zh-CN" altLang="en-US" sz="2400" b="1" dirty="0">
            <a:latin typeface="华文中宋" pitchFamily="2" charset="-122"/>
            <a:ea typeface="华文中宋" pitchFamily="2" charset="-122"/>
          </a:endParaRPr>
        </a:p>
      </dgm:t>
    </dgm:pt>
    <dgm:pt modelId="{98EC5A91-7555-4DB3-81B1-09C7F60668EB}" type="parTrans" cxnId="{D5C5E3A2-AFA8-4F89-A58D-F03B8CE1C87D}">
      <dgm:prSet/>
      <dgm:spPr/>
      <dgm:t>
        <a:bodyPr/>
        <a:lstStyle/>
        <a:p>
          <a:endParaRPr lang="zh-CN" altLang="en-US"/>
        </a:p>
      </dgm:t>
    </dgm:pt>
    <dgm:pt modelId="{A7A60501-9240-42B2-A61F-6953889F4E56}" type="sibTrans" cxnId="{D5C5E3A2-AFA8-4F89-A58D-F03B8CE1C87D}">
      <dgm:prSet/>
      <dgm:spPr/>
      <dgm:t>
        <a:bodyPr/>
        <a:lstStyle/>
        <a:p>
          <a:endParaRPr lang="zh-CN" altLang="en-US"/>
        </a:p>
      </dgm:t>
    </dgm:pt>
    <dgm:pt modelId="{85516909-A5A4-4C8E-8054-7465CA10D6C0}" type="pres">
      <dgm:prSet presAssocID="{441D153F-5471-418E-8913-677C400C743F}" presName="list" presStyleCnt="0">
        <dgm:presLayoutVars>
          <dgm:dir/>
          <dgm:animLvl val="lvl"/>
        </dgm:presLayoutVars>
      </dgm:prSet>
      <dgm:spPr/>
      <dgm:t>
        <a:bodyPr/>
        <a:lstStyle/>
        <a:p>
          <a:endParaRPr lang="zh-CN" altLang="en-US"/>
        </a:p>
      </dgm:t>
    </dgm:pt>
    <dgm:pt modelId="{EE1399F8-1D23-4617-8DA1-52CEE258442F}" type="pres">
      <dgm:prSet presAssocID="{333A8574-9F58-4A30-A774-BABADB6EFA56}" presName="posSpace" presStyleCnt="0"/>
      <dgm:spPr/>
      <dgm:t>
        <a:bodyPr/>
        <a:lstStyle/>
        <a:p>
          <a:endParaRPr lang="zh-CN" altLang="en-US"/>
        </a:p>
      </dgm:t>
    </dgm:pt>
    <dgm:pt modelId="{59EF3E70-0A49-4D0B-A253-5C2054E026F0}" type="pres">
      <dgm:prSet presAssocID="{333A8574-9F58-4A30-A774-BABADB6EFA56}" presName="vertFlow" presStyleCnt="0"/>
      <dgm:spPr/>
      <dgm:t>
        <a:bodyPr/>
        <a:lstStyle/>
        <a:p>
          <a:endParaRPr lang="zh-CN" altLang="en-US"/>
        </a:p>
      </dgm:t>
    </dgm:pt>
    <dgm:pt modelId="{96894B52-93C8-4B52-B2ED-0273598D815D}" type="pres">
      <dgm:prSet presAssocID="{333A8574-9F58-4A30-A774-BABADB6EFA56}" presName="topSpace" presStyleCnt="0"/>
      <dgm:spPr/>
      <dgm:t>
        <a:bodyPr/>
        <a:lstStyle/>
        <a:p>
          <a:endParaRPr lang="zh-CN" altLang="en-US"/>
        </a:p>
      </dgm:t>
    </dgm:pt>
    <dgm:pt modelId="{3074414F-E2BB-4BB6-933E-F256572CD20F}" type="pres">
      <dgm:prSet presAssocID="{333A8574-9F58-4A30-A774-BABADB6EFA56}" presName="firstComp" presStyleCnt="0"/>
      <dgm:spPr/>
      <dgm:t>
        <a:bodyPr/>
        <a:lstStyle/>
        <a:p>
          <a:endParaRPr lang="zh-CN" altLang="en-US"/>
        </a:p>
      </dgm:t>
    </dgm:pt>
    <dgm:pt modelId="{8EE6A044-8214-4397-97E9-0C04B3ED7599}" type="pres">
      <dgm:prSet presAssocID="{333A8574-9F58-4A30-A774-BABADB6EFA56}" presName="firstChild" presStyleLbl="bgAccFollowNode1" presStyleIdx="0" presStyleCnt="4" custScaleY="51372"/>
      <dgm:spPr/>
      <dgm:t>
        <a:bodyPr/>
        <a:lstStyle/>
        <a:p>
          <a:endParaRPr lang="zh-CN" altLang="en-US"/>
        </a:p>
      </dgm:t>
    </dgm:pt>
    <dgm:pt modelId="{FEE479BD-E545-4E40-A696-39766DEDF0F5}" type="pres">
      <dgm:prSet presAssocID="{333A8574-9F58-4A30-A774-BABADB6EFA56}" presName="firstChildTx" presStyleLbl="bgAccFollowNode1" presStyleIdx="0" presStyleCnt="4">
        <dgm:presLayoutVars>
          <dgm:bulletEnabled val="1"/>
        </dgm:presLayoutVars>
      </dgm:prSet>
      <dgm:spPr/>
      <dgm:t>
        <a:bodyPr/>
        <a:lstStyle/>
        <a:p>
          <a:endParaRPr lang="zh-CN" altLang="en-US"/>
        </a:p>
      </dgm:t>
    </dgm:pt>
    <dgm:pt modelId="{6837638C-2ECD-4C43-A8C4-F79188490C13}" type="pres">
      <dgm:prSet presAssocID="{341A185E-94EA-42D5-A3AD-E1B270DA7A7D}" presName="comp" presStyleCnt="0"/>
      <dgm:spPr/>
      <dgm:t>
        <a:bodyPr/>
        <a:lstStyle/>
        <a:p>
          <a:endParaRPr lang="zh-CN" altLang="en-US"/>
        </a:p>
      </dgm:t>
    </dgm:pt>
    <dgm:pt modelId="{56B8731A-95C0-41CC-BCBC-F798469D91E9}" type="pres">
      <dgm:prSet presAssocID="{341A185E-94EA-42D5-A3AD-E1B270DA7A7D}" presName="child" presStyleLbl="bgAccFollowNode1" presStyleIdx="1" presStyleCnt="4" custScaleY="41017"/>
      <dgm:spPr/>
      <dgm:t>
        <a:bodyPr/>
        <a:lstStyle/>
        <a:p>
          <a:endParaRPr lang="zh-CN" altLang="en-US"/>
        </a:p>
      </dgm:t>
    </dgm:pt>
    <dgm:pt modelId="{0478BA0D-FED7-485A-A182-BEBF30625B6D}" type="pres">
      <dgm:prSet presAssocID="{341A185E-94EA-42D5-A3AD-E1B270DA7A7D}" presName="childTx" presStyleLbl="bgAccFollowNode1" presStyleIdx="1" presStyleCnt="4">
        <dgm:presLayoutVars>
          <dgm:bulletEnabled val="1"/>
        </dgm:presLayoutVars>
      </dgm:prSet>
      <dgm:spPr/>
      <dgm:t>
        <a:bodyPr/>
        <a:lstStyle/>
        <a:p>
          <a:endParaRPr lang="zh-CN" altLang="en-US"/>
        </a:p>
      </dgm:t>
    </dgm:pt>
    <dgm:pt modelId="{5EF4B631-7C23-496D-BC61-0E1FDB9B3599}" type="pres">
      <dgm:prSet presAssocID="{333A8574-9F58-4A30-A774-BABADB6EFA56}" presName="negSpace" presStyleCnt="0"/>
      <dgm:spPr/>
      <dgm:t>
        <a:bodyPr/>
        <a:lstStyle/>
        <a:p>
          <a:endParaRPr lang="zh-CN" altLang="en-US"/>
        </a:p>
      </dgm:t>
    </dgm:pt>
    <dgm:pt modelId="{9E520D77-F295-4C18-8B07-8E268C5B685F}" type="pres">
      <dgm:prSet presAssocID="{333A8574-9F58-4A30-A774-BABADB6EFA56}" presName="circle" presStyleLbl="node1" presStyleIdx="0" presStyleCnt="2" custLinFactNeighborX="-63" custLinFactNeighborY="902"/>
      <dgm:spPr/>
      <dgm:t>
        <a:bodyPr/>
        <a:lstStyle/>
        <a:p>
          <a:endParaRPr lang="zh-CN" altLang="en-US"/>
        </a:p>
      </dgm:t>
    </dgm:pt>
    <dgm:pt modelId="{D1FC3C2A-54E5-45FA-BF72-1DC1444F56CB}" type="pres">
      <dgm:prSet presAssocID="{A5637C78-5E92-43A3-981F-83849EF3A7B1}" presName="transSpace" presStyleCnt="0"/>
      <dgm:spPr/>
      <dgm:t>
        <a:bodyPr/>
        <a:lstStyle/>
        <a:p>
          <a:endParaRPr lang="zh-CN" altLang="en-US"/>
        </a:p>
      </dgm:t>
    </dgm:pt>
    <dgm:pt modelId="{73676A60-0B55-4808-9DD3-8CA9A8523F38}" type="pres">
      <dgm:prSet presAssocID="{7699725E-A903-4FA4-B1E4-9E71E132F803}" presName="posSpace" presStyleCnt="0"/>
      <dgm:spPr/>
      <dgm:t>
        <a:bodyPr/>
        <a:lstStyle/>
        <a:p>
          <a:endParaRPr lang="zh-CN" altLang="en-US"/>
        </a:p>
      </dgm:t>
    </dgm:pt>
    <dgm:pt modelId="{22CA3AB6-880B-4AE1-9638-C53957E9A14B}" type="pres">
      <dgm:prSet presAssocID="{7699725E-A903-4FA4-B1E4-9E71E132F803}" presName="vertFlow" presStyleCnt="0"/>
      <dgm:spPr/>
      <dgm:t>
        <a:bodyPr/>
        <a:lstStyle/>
        <a:p>
          <a:endParaRPr lang="zh-CN" altLang="en-US"/>
        </a:p>
      </dgm:t>
    </dgm:pt>
    <dgm:pt modelId="{C467FF51-B6D9-434E-AC52-D69FF4B2A1D5}" type="pres">
      <dgm:prSet presAssocID="{7699725E-A903-4FA4-B1E4-9E71E132F803}" presName="topSpace" presStyleCnt="0"/>
      <dgm:spPr/>
      <dgm:t>
        <a:bodyPr/>
        <a:lstStyle/>
        <a:p>
          <a:endParaRPr lang="zh-CN" altLang="en-US"/>
        </a:p>
      </dgm:t>
    </dgm:pt>
    <dgm:pt modelId="{AD318F54-5F65-4E34-8949-566460C6E4E6}" type="pres">
      <dgm:prSet presAssocID="{7699725E-A903-4FA4-B1E4-9E71E132F803}" presName="firstComp" presStyleCnt="0"/>
      <dgm:spPr/>
      <dgm:t>
        <a:bodyPr/>
        <a:lstStyle/>
        <a:p>
          <a:endParaRPr lang="zh-CN" altLang="en-US"/>
        </a:p>
      </dgm:t>
    </dgm:pt>
    <dgm:pt modelId="{564381D0-B9D8-410E-987E-8AA6263872C4}" type="pres">
      <dgm:prSet presAssocID="{7699725E-A903-4FA4-B1E4-9E71E132F803}" presName="firstChild" presStyleLbl="bgAccFollowNode1" presStyleIdx="2" presStyleCnt="4" custScaleY="56239"/>
      <dgm:spPr/>
      <dgm:t>
        <a:bodyPr/>
        <a:lstStyle/>
        <a:p>
          <a:endParaRPr lang="zh-CN" altLang="en-US"/>
        </a:p>
      </dgm:t>
    </dgm:pt>
    <dgm:pt modelId="{31C628E0-29CB-4BD6-B080-4CD08BE0C440}" type="pres">
      <dgm:prSet presAssocID="{7699725E-A903-4FA4-B1E4-9E71E132F803}" presName="firstChildTx" presStyleLbl="bgAccFollowNode1" presStyleIdx="2" presStyleCnt="4">
        <dgm:presLayoutVars>
          <dgm:bulletEnabled val="1"/>
        </dgm:presLayoutVars>
      </dgm:prSet>
      <dgm:spPr/>
      <dgm:t>
        <a:bodyPr/>
        <a:lstStyle/>
        <a:p>
          <a:endParaRPr lang="zh-CN" altLang="en-US"/>
        </a:p>
      </dgm:t>
    </dgm:pt>
    <dgm:pt modelId="{45CBFA06-9C31-4505-8669-4BD9E7E4FAB0}" type="pres">
      <dgm:prSet presAssocID="{0C134B59-D809-45C9-86F8-F4A238745D5E}" presName="comp" presStyleCnt="0"/>
      <dgm:spPr/>
      <dgm:t>
        <a:bodyPr/>
        <a:lstStyle/>
        <a:p>
          <a:endParaRPr lang="zh-CN" altLang="en-US"/>
        </a:p>
      </dgm:t>
    </dgm:pt>
    <dgm:pt modelId="{CB2A60B8-9D0F-42C9-943E-082E0303F5A5}" type="pres">
      <dgm:prSet presAssocID="{0C134B59-D809-45C9-86F8-F4A238745D5E}" presName="child" presStyleLbl="bgAccFollowNode1" presStyleIdx="3" presStyleCnt="4" custScaleY="44549"/>
      <dgm:spPr/>
      <dgm:t>
        <a:bodyPr/>
        <a:lstStyle/>
        <a:p>
          <a:endParaRPr lang="zh-CN" altLang="en-US"/>
        </a:p>
      </dgm:t>
    </dgm:pt>
    <dgm:pt modelId="{85818B1E-C7C5-42A9-9A12-192EAC26468A}" type="pres">
      <dgm:prSet presAssocID="{0C134B59-D809-45C9-86F8-F4A238745D5E}" presName="childTx" presStyleLbl="bgAccFollowNode1" presStyleIdx="3" presStyleCnt="4">
        <dgm:presLayoutVars>
          <dgm:bulletEnabled val="1"/>
        </dgm:presLayoutVars>
      </dgm:prSet>
      <dgm:spPr/>
      <dgm:t>
        <a:bodyPr/>
        <a:lstStyle/>
        <a:p>
          <a:endParaRPr lang="zh-CN" altLang="en-US"/>
        </a:p>
      </dgm:t>
    </dgm:pt>
    <dgm:pt modelId="{A92E54E2-14D3-4A3A-88D9-D5DAAC27E424}" type="pres">
      <dgm:prSet presAssocID="{7699725E-A903-4FA4-B1E4-9E71E132F803}" presName="negSpace" presStyleCnt="0"/>
      <dgm:spPr/>
      <dgm:t>
        <a:bodyPr/>
        <a:lstStyle/>
        <a:p>
          <a:endParaRPr lang="zh-CN" altLang="en-US"/>
        </a:p>
      </dgm:t>
    </dgm:pt>
    <dgm:pt modelId="{47E2A78F-0286-40CF-A94B-3AD2A2AC2040}" type="pres">
      <dgm:prSet presAssocID="{7699725E-A903-4FA4-B1E4-9E71E132F803}" presName="circle" presStyleLbl="node1" presStyleIdx="1" presStyleCnt="2"/>
      <dgm:spPr/>
      <dgm:t>
        <a:bodyPr/>
        <a:lstStyle/>
        <a:p>
          <a:endParaRPr lang="zh-CN" altLang="en-US"/>
        </a:p>
      </dgm:t>
    </dgm:pt>
  </dgm:ptLst>
  <dgm:cxnLst>
    <dgm:cxn modelId="{62C3E62C-D3A2-4C45-8472-DEC84DBADFCD}" srcId="{333A8574-9F58-4A30-A774-BABADB6EFA56}" destId="{6FA241B0-D6C4-411A-8895-3141231051AA}" srcOrd="0" destOrd="0" parTransId="{48A1935C-E307-4258-BF76-670073F12D3A}" sibTransId="{2AE863A6-23FA-40D2-AD26-3C4FEF840432}"/>
    <dgm:cxn modelId="{E9001D7F-E2E1-42A8-905C-FD1D0E027EB4}" type="presOf" srcId="{341A185E-94EA-42D5-A3AD-E1B270DA7A7D}" destId="{0478BA0D-FED7-485A-A182-BEBF30625B6D}" srcOrd="1" destOrd="0" presId="urn:microsoft.com/office/officeart/2005/8/layout/hList9"/>
    <dgm:cxn modelId="{BF607F69-6141-41EB-8E01-25B2F047D282}" type="presOf" srcId="{441D153F-5471-418E-8913-677C400C743F}" destId="{85516909-A5A4-4C8E-8054-7465CA10D6C0}" srcOrd="0" destOrd="0" presId="urn:microsoft.com/office/officeart/2005/8/layout/hList9"/>
    <dgm:cxn modelId="{3D68C87B-6A40-4095-AEFD-9D08FC70DB7C}" srcId="{333A8574-9F58-4A30-A774-BABADB6EFA56}" destId="{341A185E-94EA-42D5-A3AD-E1B270DA7A7D}" srcOrd="1" destOrd="0" parTransId="{8C994AFE-C666-4DFB-8E52-BDCFB775D494}" sibTransId="{8F874CDA-3DC9-42DE-83A2-F6DEE3F40169}"/>
    <dgm:cxn modelId="{0CA58D70-BEA3-4CB6-8A1D-BBCA0ABD1F39}" type="presOf" srcId="{6FA241B0-D6C4-411A-8895-3141231051AA}" destId="{FEE479BD-E545-4E40-A696-39766DEDF0F5}" srcOrd="1" destOrd="0" presId="urn:microsoft.com/office/officeart/2005/8/layout/hList9"/>
    <dgm:cxn modelId="{DDDED8CA-5745-4722-9D44-9CA48250C9B9}" srcId="{7699725E-A903-4FA4-B1E4-9E71E132F803}" destId="{D7BFF65B-E444-4358-AB19-E2FE15A07160}" srcOrd="0" destOrd="0" parTransId="{DF7AFB2D-8C04-45AF-B5A5-080A20A5EC78}" sibTransId="{5DB35DD9-95E5-4F06-8E19-BE51B55D11ED}"/>
    <dgm:cxn modelId="{F6EC71AE-F2CB-4D5A-8FE5-BB8B18F9F975}" type="presOf" srcId="{D7BFF65B-E444-4358-AB19-E2FE15A07160}" destId="{564381D0-B9D8-410E-987E-8AA6263872C4}" srcOrd="0" destOrd="0" presId="urn:microsoft.com/office/officeart/2005/8/layout/hList9"/>
    <dgm:cxn modelId="{26FDFC2D-A2B2-40F7-BB06-17060C950146}" type="presOf" srcId="{341A185E-94EA-42D5-A3AD-E1B270DA7A7D}" destId="{56B8731A-95C0-41CC-BCBC-F798469D91E9}" srcOrd="0" destOrd="0" presId="urn:microsoft.com/office/officeart/2005/8/layout/hList9"/>
    <dgm:cxn modelId="{197277EA-15D3-445E-A644-E2C98F9F764E}" srcId="{441D153F-5471-418E-8913-677C400C743F}" destId="{333A8574-9F58-4A30-A774-BABADB6EFA56}" srcOrd="0" destOrd="0" parTransId="{8BC758A7-6BFF-4E78-A061-4F8260813A6D}" sibTransId="{A5637C78-5E92-43A3-981F-83849EF3A7B1}"/>
    <dgm:cxn modelId="{5F4EBEF2-D10E-4B2C-BBF0-66404FD6DED7}" srcId="{441D153F-5471-418E-8913-677C400C743F}" destId="{7699725E-A903-4FA4-B1E4-9E71E132F803}" srcOrd="1" destOrd="0" parTransId="{D1801F75-02B7-455E-80BA-7F2091D6E495}" sibTransId="{8FA00E91-F860-483F-9B9D-C26A50D13324}"/>
    <dgm:cxn modelId="{243E2373-29CE-40EA-B92D-522F1A96281D}" type="presOf" srcId="{6FA241B0-D6C4-411A-8895-3141231051AA}" destId="{8EE6A044-8214-4397-97E9-0C04B3ED7599}" srcOrd="0" destOrd="0" presId="urn:microsoft.com/office/officeart/2005/8/layout/hList9"/>
    <dgm:cxn modelId="{6FA497E0-34DF-4F77-9E95-D95AD9F732AE}" type="presOf" srcId="{7699725E-A903-4FA4-B1E4-9E71E132F803}" destId="{47E2A78F-0286-40CF-A94B-3AD2A2AC2040}" srcOrd="0" destOrd="0" presId="urn:microsoft.com/office/officeart/2005/8/layout/hList9"/>
    <dgm:cxn modelId="{48386D8D-F044-44F6-A98E-CD9C344F198C}" type="presOf" srcId="{0C134B59-D809-45C9-86F8-F4A238745D5E}" destId="{85818B1E-C7C5-42A9-9A12-192EAC26468A}" srcOrd="1" destOrd="0" presId="urn:microsoft.com/office/officeart/2005/8/layout/hList9"/>
    <dgm:cxn modelId="{BE3ED9E6-ED56-47A2-94E3-1891CCDD1A19}" type="presOf" srcId="{D7BFF65B-E444-4358-AB19-E2FE15A07160}" destId="{31C628E0-29CB-4BD6-B080-4CD08BE0C440}" srcOrd="1" destOrd="0" presId="urn:microsoft.com/office/officeart/2005/8/layout/hList9"/>
    <dgm:cxn modelId="{D5C5E3A2-AFA8-4F89-A58D-F03B8CE1C87D}" srcId="{7699725E-A903-4FA4-B1E4-9E71E132F803}" destId="{0C134B59-D809-45C9-86F8-F4A238745D5E}" srcOrd="1" destOrd="0" parTransId="{98EC5A91-7555-4DB3-81B1-09C7F60668EB}" sibTransId="{A7A60501-9240-42B2-A61F-6953889F4E56}"/>
    <dgm:cxn modelId="{D3AFEAE9-6015-45DA-BF80-7221D55BE085}" type="presOf" srcId="{0C134B59-D809-45C9-86F8-F4A238745D5E}" destId="{CB2A60B8-9D0F-42C9-943E-082E0303F5A5}" srcOrd="0" destOrd="0" presId="urn:microsoft.com/office/officeart/2005/8/layout/hList9"/>
    <dgm:cxn modelId="{DBD8E0A6-D3DB-4A7C-9E6C-9F704041C0FF}" type="presOf" srcId="{333A8574-9F58-4A30-A774-BABADB6EFA56}" destId="{9E520D77-F295-4C18-8B07-8E268C5B685F}" srcOrd="0" destOrd="0" presId="urn:microsoft.com/office/officeart/2005/8/layout/hList9"/>
    <dgm:cxn modelId="{8D7A0996-6543-41EF-817A-18C969D0AEA4}" type="presParOf" srcId="{85516909-A5A4-4C8E-8054-7465CA10D6C0}" destId="{EE1399F8-1D23-4617-8DA1-52CEE258442F}" srcOrd="0" destOrd="0" presId="urn:microsoft.com/office/officeart/2005/8/layout/hList9"/>
    <dgm:cxn modelId="{6661A70F-C23F-423C-BC3C-4BF6D49F99E1}" type="presParOf" srcId="{85516909-A5A4-4C8E-8054-7465CA10D6C0}" destId="{59EF3E70-0A49-4D0B-A253-5C2054E026F0}" srcOrd="1" destOrd="0" presId="urn:microsoft.com/office/officeart/2005/8/layout/hList9"/>
    <dgm:cxn modelId="{58CEDD0E-65AE-4C79-BEFB-8FF8603A0F9C}" type="presParOf" srcId="{59EF3E70-0A49-4D0B-A253-5C2054E026F0}" destId="{96894B52-93C8-4B52-B2ED-0273598D815D}" srcOrd="0" destOrd="0" presId="urn:microsoft.com/office/officeart/2005/8/layout/hList9"/>
    <dgm:cxn modelId="{57281039-AEBE-4A22-99CB-CB4B5A097A16}" type="presParOf" srcId="{59EF3E70-0A49-4D0B-A253-5C2054E026F0}" destId="{3074414F-E2BB-4BB6-933E-F256572CD20F}" srcOrd="1" destOrd="0" presId="urn:microsoft.com/office/officeart/2005/8/layout/hList9"/>
    <dgm:cxn modelId="{25F5448F-6F85-4DD7-9993-789112256B5D}" type="presParOf" srcId="{3074414F-E2BB-4BB6-933E-F256572CD20F}" destId="{8EE6A044-8214-4397-97E9-0C04B3ED7599}" srcOrd="0" destOrd="0" presId="urn:microsoft.com/office/officeart/2005/8/layout/hList9"/>
    <dgm:cxn modelId="{333C8F97-2B18-44B5-BA2E-CE41F5ED58A7}" type="presParOf" srcId="{3074414F-E2BB-4BB6-933E-F256572CD20F}" destId="{FEE479BD-E545-4E40-A696-39766DEDF0F5}" srcOrd="1" destOrd="0" presId="urn:microsoft.com/office/officeart/2005/8/layout/hList9"/>
    <dgm:cxn modelId="{B1AAFA24-82CD-4635-B435-4105BBA6249E}" type="presParOf" srcId="{59EF3E70-0A49-4D0B-A253-5C2054E026F0}" destId="{6837638C-2ECD-4C43-A8C4-F79188490C13}" srcOrd="2" destOrd="0" presId="urn:microsoft.com/office/officeart/2005/8/layout/hList9"/>
    <dgm:cxn modelId="{5D90093B-D918-44CF-A150-6CF9B1786C85}" type="presParOf" srcId="{6837638C-2ECD-4C43-A8C4-F79188490C13}" destId="{56B8731A-95C0-41CC-BCBC-F798469D91E9}" srcOrd="0" destOrd="0" presId="urn:microsoft.com/office/officeart/2005/8/layout/hList9"/>
    <dgm:cxn modelId="{22C4DCE6-7246-462C-9B93-09B9EB9F6EC7}" type="presParOf" srcId="{6837638C-2ECD-4C43-A8C4-F79188490C13}" destId="{0478BA0D-FED7-485A-A182-BEBF30625B6D}" srcOrd="1" destOrd="0" presId="urn:microsoft.com/office/officeart/2005/8/layout/hList9"/>
    <dgm:cxn modelId="{BDCC97AE-EB52-4D38-A4A9-3E2CEF020C22}" type="presParOf" srcId="{85516909-A5A4-4C8E-8054-7465CA10D6C0}" destId="{5EF4B631-7C23-496D-BC61-0E1FDB9B3599}" srcOrd="2" destOrd="0" presId="urn:microsoft.com/office/officeart/2005/8/layout/hList9"/>
    <dgm:cxn modelId="{2C837198-FE82-47D5-937A-3424BB0DF973}" type="presParOf" srcId="{85516909-A5A4-4C8E-8054-7465CA10D6C0}" destId="{9E520D77-F295-4C18-8B07-8E268C5B685F}" srcOrd="3" destOrd="0" presId="urn:microsoft.com/office/officeart/2005/8/layout/hList9"/>
    <dgm:cxn modelId="{6C366E87-35C7-4F20-BCE5-6BA99976B12D}" type="presParOf" srcId="{85516909-A5A4-4C8E-8054-7465CA10D6C0}" destId="{D1FC3C2A-54E5-45FA-BF72-1DC1444F56CB}" srcOrd="4" destOrd="0" presId="urn:microsoft.com/office/officeart/2005/8/layout/hList9"/>
    <dgm:cxn modelId="{54CBDF55-A380-49D7-91E4-99BF34367035}" type="presParOf" srcId="{85516909-A5A4-4C8E-8054-7465CA10D6C0}" destId="{73676A60-0B55-4808-9DD3-8CA9A8523F38}" srcOrd="5" destOrd="0" presId="urn:microsoft.com/office/officeart/2005/8/layout/hList9"/>
    <dgm:cxn modelId="{32EC9309-450B-4C5E-A74D-12CA6A3E780F}" type="presParOf" srcId="{85516909-A5A4-4C8E-8054-7465CA10D6C0}" destId="{22CA3AB6-880B-4AE1-9638-C53957E9A14B}" srcOrd="6" destOrd="0" presId="urn:microsoft.com/office/officeart/2005/8/layout/hList9"/>
    <dgm:cxn modelId="{1ED32BC4-6EF5-422C-A138-98CE2AD8BB47}" type="presParOf" srcId="{22CA3AB6-880B-4AE1-9638-C53957E9A14B}" destId="{C467FF51-B6D9-434E-AC52-D69FF4B2A1D5}" srcOrd="0" destOrd="0" presId="urn:microsoft.com/office/officeart/2005/8/layout/hList9"/>
    <dgm:cxn modelId="{F0C4640C-F186-4925-90BF-D6960B678805}" type="presParOf" srcId="{22CA3AB6-880B-4AE1-9638-C53957E9A14B}" destId="{AD318F54-5F65-4E34-8949-566460C6E4E6}" srcOrd="1" destOrd="0" presId="urn:microsoft.com/office/officeart/2005/8/layout/hList9"/>
    <dgm:cxn modelId="{8BA7AAFD-A023-4DA4-86D4-880180505AF4}" type="presParOf" srcId="{AD318F54-5F65-4E34-8949-566460C6E4E6}" destId="{564381D0-B9D8-410E-987E-8AA6263872C4}" srcOrd="0" destOrd="0" presId="urn:microsoft.com/office/officeart/2005/8/layout/hList9"/>
    <dgm:cxn modelId="{E2D6CEAC-B0FA-4C2C-90C4-D7FE55EAE639}" type="presParOf" srcId="{AD318F54-5F65-4E34-8949-566460C6E4E6}" destId="{31C628E0-29CB-4BD6-B080-4CD08BE0C440}" srcOrd="1" destOrd="0" presId="urn:microsoft.com/office/officeart/2005/8/layout/hList9"/>
    <dgm:cxn modelId="{90C5B5F7-4EB9-4CAD-AE67-2A9FDCF6479F}" type="presParOf" srcId="{22CA3AB6-880B-4AE1-9638-C53957E9A14B}" destId="{45CBFA06-9C31-4505-8669-4BD9E7E4FAB0}" srcOrd="2" destOrd="0" presId="urn:microsoft.com/office/officeart/2005/8/layout/hList9"/>
    <dgm:cxn modelId="{188A5D04-84D2-4F44-BA1B-9ADB50E6BBBD}" type="presParOf" srcId="{45CBFA06-9C31-4505-8669-4BD9E7E4FAB0}" destId="{CB2A60B8-9D0F-42C9-943E-082E0303F5A5}" srcOrd="0" destOrd="0" presId="urn:microsoft.com/office/officeart/2005/8/layout/hList9"/>
    <dgm:cxn modelId="{2F16E37E-53A3-49AE-A7B5-BDA8051B17D8}" type="presParOf" srcId="{45CBFA06-9C31-4505-8669-4BD9E7E4FAB0}" destId="{85818B1E-C7C5-42A9-9A12-192EAC26468A}" srcOrd="1" destOrd="0" presId="urn:microsoft.com/office/officeart/2005/8/layout/hList9"/>
    <dgm:cxn modelId="{48478B41-FFAE-45B4-9FC1-24E0E749E154}" type="presParOf" srcId="{85516909-A5A4-4C8E-8054-7465CA10D6C0}" destId="{A92E54E2-14D3-4A3A-88D9-D5DAAC27E424}" srcOrd="7" destOrd="0" presId="urn:microsoft.com/office/officeart/2005/8/layout/hList9"/>
    <dgm:cxn modelId="{F3300686-EED6-4F67-BC90-D97472A35E50}" type="presParOf" srcId="{85516909-A5A4-4C8E-8054-7465CA10D6C0}" destId="{47E2A78F-0286-40CF-A94B-3AD2A2AC2040}" srcOrd="8" destOrd="0" presId="urn:microsoft.com/office/officeart/2005/8/layout/hList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EE6A044-8214-4397-97E9-0C04B3ED7599}">
      <dsp:nvSpPr>
        <dsp:cNvPr id="0" name=""/>
        <dsp:cNvSpPr/>
      </dsp:nvSpPr>
      <dsp:spPr>
        <a:xfrm>
          <a:off x="1372671" y="1657525"/>
          <a:ext cx="2570745" cy="880869"/>
        </a:xfrm>
        <a:prstGeom prst="rect">
          <a:avLst/>
        </a:prstGeom>
        <a:solidFill>
          <a:schemeClr val="accent2">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0" tIns="170688" rIns="170688" bIns="170688" numCol="1" spcCol="1270" anchor="ctr" anchorCtr="0">
          <a:noAutofit/>
        </a:bodyPr>
        <a:lstStyle/>
        <a:p>
          <a:pPr lvl="0" algn="l" defTabSz="1066800">
            <a:lnSpc>
              <a:spcPct val="90000"/>
            </a:lnSpc>
            <a:spcBef>
              <a:spcPct val="0"/>
            </a:spcBef>
            <a:spcAft>
              <a:spcPct val="35000"/>
            </a:spcAft>
          </a:pPr>
          <a:r>
            <a:rPr lang="en-US" altLang="zh-CN" sz="2400" b="1" kern="1200" dirty="0" smtClean="0">
              <a:latin typeface="华文中宋" pitchFamily="2" charset="-122"/>
              <a:ea typeface="华文中宋" pitchFamily="2" charset="-122"/>
            </a:rPr>
            <a:t>1.</a:t>
          </a:r>
          <a:r>
            <a:rPr lang="zh-CN" altLang="en-US" sz="2400" b="1" kern="1200" dirty="0" smtClean="0">
              <a:latin typeface="华文中宋" pitchFamily="2" charset="-122"/>
              <a:ea typeface="华文中宋" pitchFamily="2" charset="-122"/>
            </a:rPr>
            <a:t>定额补助式</a:t>
          </a:r>
          <a:endParaRPr lang="zh-CN" altLang="en-US" sz="2400" b="1" kern="1200" dirty="0">
            <a:latin typeface="华文中宋" pitchFamily="2" charset="-122"/>
            <a:ea typeface="华文中宋" pitchFamily="2" charset="-122"/>
          </a:endParaRPr>
        </a:p>
      </dsp:txBody>
      <dsp:txXfrm>
        <a:off x="1783990" y="1657525"/>
        <a:ext cx="2159426" cy="880869"/>
      </dsp:txXfrm>
    </dsp:sp>
    <dsp:sp modelId="{56B8731A-95C0-41CC-BCBC-F798469D91E9}">
      <dsp:nvSpPr>
        <dsp:cNvPr id="0" name=""/>
        <dsp:cNvSpPr/>
      </dsp:nvSpPr>
      <dsp:spPr>
        <a:xfrm>
          <a:off x="1372671" y="2538394"/>
          <a:ext cx="2570745" cy="703313"/>
        </a:xfrm>
        <a:prstGeom prst="rect">
          <a:avLst/>
        </a:prstGeom>
        <a:solidFill>
          <a:schemeClr val="accent2">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0" tIns="170688" rIns="170688" bIns="170688" numCol="1" spcCol="1270" anchor="ctr" anchorCtr="0">
          <a:noAutofit/>
        </a:bodyPr>
        <a:lstStyle/>
        <a:p>
          <a:pPr lvl="0" algn="l" defTabSz="1066800">
            <a:lnSpc>
              <a:spcPct val="90000"/>
            </a:lnSpc>
            <a:spcBef>
              <a:spcPct val="0"/>
            </a:spcBef>
            <a:spcAft>
              <a:spcPct val="35000"/>
            </a:spcAft>
          </a:pPr>
          <a:r>
            <a:rPr lang="en-US" altLang="zh-CN" sz="2400" b="1" kern="1200" dirty="0" smtClean="0">
              <a:latin typeface="华文中宋" pitchFamily="2" charset="-122"/>
              <a:ea typeface="华文中宋" pitchFamily="2" charset="-122"/>
            </a:rPr>
            <a:t>2.</a:t>
          </a:r>
          <a:r>
            <a:rPr lang="zh-CN" altLang="en-US" sz="2400" b="1" kern="1200" dirty="0" smtClean="0">
              <a:latin typeface="华文中宋" pitchFamily="2" charset="-122"/>
              <a:ea typeface="华文中宋" pitchFamily="2" charset="-122"/>
            </a:rPr>
            <a:t>成本补偿式</a:t>
          </a:r>
          <a:endParaRPr lang="zh-CN" altLang="en-US" sz="2400" b="1" kern="1200" dirty="0">
            <a:latin typeface="华文中宋" pitchFamily="2" charset="-122"/>
            <a:ea typeface="华文中宋" pitchFamily="2" charset="-122"/>
          </a:endParaRPr>
        </a:p>
      </dsp:txBody>
      <dsp:txXfrm>
        <a:off x="1783990" y="2538394"/>
        <a:ext cx="2159426" cy="703313"/>
      </dsp:txXfrm>
    </dsp:sp>
    <dsp:sp modelId="{9E520D77-F295-4C18-8B07-8E268C5B685F}">
      <dsp:nvSpPr>
        <dsp:cNvPr id="0" name=""/>
        <dsp:cNvSpPr/>
      </dsp:nvSpPr>
      <dsp:spPr>
        <a:xfrm>
          <a:off x="0" y="987452"/>
          <a:ext cx="1713830" cy="1713830"/>
        </a:xfrm>
        <a:prstGeom prst="ellipse">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r>
            <a:rPr lang="zh-CN" altLang="en-US" sz="2300" kern="1200" dirty="0" smtClean="0">
              <a:latin typeface="华文中宋" pitchFamily="2" charset="-122"/>
              <a:ea typeface="华文中宋" pitchFamily="2" charset="-122"/>
            </a:rPr>
            <a:t>自然科学基金项目</a:t>
          </a:r>
          <a:endParaRPr lang="zh-CN" altLang="en-US" sz="2300" kern="1200" dirty="0">
            <a:latin typeface="华文中宋" pitchFamily="2" charset="-122"/>
            <a:ea typeface="华文中宋" pitchFamily="2" charset="-122"/>
          </a:endParaRPr>
        </a:p>
      </dsp:txBody>
      <dsp:txXfrm>
        <a:off x="0" y="987452"/>
        <a:ext cx="1713830" cy="1713830"/>
      </dsp:txXfrm>
    </dsp:sp>
    <dsp:sp modelId="{564381D0-B9D8-410E-987E-8AA6263872C4}">
      <dsp:nvSpPr>
        <dsp:cNvPr id="0" name=""/>
        <dsp:cNvSpPr/>
      </dsp:nvSpPr>
      <dsp:spPr>
        <a:xfrm>
          <a:off x="5657247" y="1657525"/>
          <a:ext cx="2570745" cy="964322"/>
        </a:xfrm>
        <a:prstGeom prst="rect">
          <a:avLst/>
        </a:prstGeom>
        <a:solidFill>
          <a:schemeClr val="accent2">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0" tIns="170688" rIns="170688" bIns="170688" numCol="1" spcCol="1270" anchor="ctr" anchorCtr="0">
          <a:noAutofit/>
        </a:bodyPr>
        <a:lstStyle/>
        <a:p>
          <a:pPr lvl="0" algn="l" defTabSz="1066800">
            <a:lnSpc>
              <a:spcPct val="90000"/>
            </a:lnSpc>
            <a:spcBef>
              <a:spcPct val="0"/>
            </a:spcBef>
            <a:spcAft>
              <a:spcPct val="35000"/>
            </a:spcAft>
          </a:pPr>
          <a:r>
            <a:rPr lang="en-US" altLang="zh-CN" sz="2400" b="1" kern="1200" dirty="0" smtClean="0">
              <a:latin typeface="华文中宋" pitchFamily="2" charset="-122"/>
              <a:ea typeface="华文中宋" pitchFamily="2" charset="-122"/>
            </a:rPr>
            <a:t>1.</a:t>
          </a:r>
          <a:r>
            <a:rPr lang="zh-CN" altLang="en-US" sz="2400" b="1" kern="1200" dirty="0" smtClean="0">
              <a:latin typeface="华文中宋" pitchFamily="2" charset="-122"/>
              <a:ea typeface="华文中宋" pitchFamily="2" charset="-122"/>
            </a:rPr>
            <a:t>定额补助式</a:t>
          </a:r>
          <a:endParaRPr lang="zh-CN" altLang="en-US" sz="2400" b="1" kern="1200" dirty="0">
            <a:latin typeface="华文中宋" pitchFamily="2" charset="-122"/>
            <a:ea typeface="华文中宋" pitchFamily="2" charset="-122"/>
          </a:endParaRPr>
        </a:p>
      </dsp:txBody>
      <dsp:txXfrm>
        <a:off x="6068566" y="1657525"/>
        <a:ext cx="2159426" cy="964322"/>
      </dsp:txXfrm>
    </dsp:sp>
    <dsp:sp modelId="{CB2A60B8-9D0F-42C9-943E-082E0303F5A5}">
      <dsp:nvSpPr>
        <dsp:cNvPr id="0" name=""/>
        <dsp:cNvSpPr/>
      </dsp:nvSpPr>
      <dsp:spPr>
        <a:xfrm>
          <a:off x="5657247" y="2621848"/>
          <a:ext cx="2570745" cy="763875"/>
        </a:xfrm>
        <a:prstGeom prst="rect">
          <a:avLst/>
        </a:prstGeom>
        <a:solidFill>
          <a:schemeClr val="accent2">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0" tIns="170688" rIns="170688" bIns="170688" numCol="1" spcCol="1270" anchor="ctr" anchorCtr="0">
          <a:noAutofit/>
        </a:bodyPr>
        <a:lstStyle/>
        <a:p>
          <a:pPr lvl="0" algn="l" defTabSz="1066800">
            <a:lnSpc>
              <a:spcPct val="90000"/>
            </a:lnSpc>
            <a:spcBef>
              <a:spcPct val="0"/>
            </a:spcBef>
            <a:spcAft>
              <a:spcPct val="35000"/>
            </a:spcAft>
          </a:pPr>
          <a:r>
            <a:rPr lang="en-US" altLang="zh-CN" sz="2400" b="1" kern="1200" dirty="0" smtClean="0">
              <a:latin typeface="华文中宋" pitchFamily="2" charset="-122"/>
              <a:ea typeface="华文中宋" pitchFamily="2" charset="-122"/>
            </a:rPr>
            <a:t>2.</a:t>
          </a:r>
          <a:r>
            <a:rPr lang="zh-CN" altLang="en-US" sz="2400" b="1" kern="1200" dirty="0" smtClean="0">
              <a:latin typeface="华文中宋" pitchFamily="2" charset="-122"/>
              <a:ea typeface="华文中宋" pitchFamily="2" charset="-122"/>
            </a:rPr>
            <a:t>成本补偿式</a:t>
          </a:r>
          <a:endParaRPr lang="zh-CN" altLang="en-US" sz="2400" b="1" kern="1200" dirty="0">
            <a:latin typeface="华文中宋" pitchFamily="2" charset="-122"/>
            <a:ea typeface="华文中宋" pitchFamily="2" charset="-122"/>
          </a:endParaRPr>
        </a:p>
      </dsp:txBody>
      <dsp:txXfrm>
        <a:off x="6068566" y="2621848"/>
        <a:ext cx="2159426" cy="763875"/>
      </dsp:txXfrm>
    </dsp:sp>
    <dsp:sp modelId="{47E2A78F-0286-40CF-A94B-3AD2A2AC2040}">
      <dsp:nvSpPr>
        <dsp:cNvPr id="0" name=""/>
        <dsp:cNvSpPr/>
      </dsp:nvSpPr>
      <dsp:spPr>
        <a:xfrm>
          <a:off x="4286183" y="971993"/>
          <a:ext cx="1713830" cy="1713830"/>
        </a:xfrm>
        <a:prstGeom prst="ellipse">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r>
            <a:rPr lang="zh-CN" altLang="en-US" sz="2300" kern="1200" dirty="0" smtClean="0">
              <a:latin typeface="华文中宋" pitchFamily="2" charset="-122"/>
              <a:ea typeface="华文中宋" pitchFamily="2" charset="-122"/>
            </a:rPr>
            <a:t>项目资金预算表</a:t>
          </a:r>
          <a:endParaRPr lang="zh-CN" altLang="en-US" sz="2300" kern="1200" dirty="0">
            <a:latin typeface="华文中宋" pitchFamily="2" charset="-122"/>
            <a:ea typeface="华文中宋" pitchFamily="2" charset="-122"/>
          </a:endParaRPr>
        </a:p>
      </dsp:txBody>
      <dsp:txXfrm>
        <a:off x="4286183" y="971993"/>
        <a:ext cx="1713830" cy="1713830"/>
      </dsp:txXfrm>
    </dsp:sp>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굴림" pitchFamily="50" charset="-127"/>
              </a:defRPr>
            </a:lvl1pPr>
          </a:lstStyle>
          <a:p>
            <a:pPr>
              <a:defRPr/>
            </a:pPr>
            <a:endParaRPr lang="en-US" altLang="ko-KR"/>
          </a:p>
        </p:txBody>
      </p:sp>
      <p:sp>
        <p:nvSpPr>
          <p:cNvPr id="77827" name="Rectangle 3"/>
          <p:cNvSpPr>
            <a:spLocks noGrp="1" noChangeArrowheads="1"/>
          </p:cNvSpPr>
          <p:nvPr>
            <p:ph type="dt" sz="quarter"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굴림" pitchFamily="50" charset="-127"/>
              </a:defRPr>
            </a:lvl1pPr>
          </a:lstStyle>
          <a:p>
            <a:pPr>
              <a:defRPr/>
            </a:pPr>
            <a:endParaRPr lang="en-US" altLang="ko-KR"/>
          </a:p>
        </p:txBody>
      </p:sp>
      <p:sp>
        <p:nvSpPr>
          <p:cNvPr id="77828" name="Rectangle 4"/>
          <p:cNvSpPr>
            <a:spLocks noGrp="1" noChangeArrowheads="1"/>
          </p:cNvSpPr>
          <p:nvPr>
            <p:ph type="ftr" sz="quarter" idx="2"/>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굴림" pitchFamily="50" charset="-127"/>
              </a:defRPr>
            </a:lvl1pPr>
          </a:lstStyle>
          <a:p>
            <a:pPr>
              <a:defRPr/>
            </a:pPr>
            <a:endParaRPr lang="en-US" altLang="ko-KR"/>
          </a:p>
        </p:txBody>
      </p:sp>
      <p:sp>
        <p:nvSpPr>
          <p:cNvPr id="77829" name="Rectangle 5"/>
          <p:cNvSpPr>
            <a:spLocks noGrp="1" noChangeArrowheads="1"/>
          </p:cNvSpPr>
          <p:nvPr>
            <p:ph type="sldNum" sz="quarter" idx="3"/>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ea typeface="굴림" pitchFamily="50" charset="-127"/>
              </a:defRPr>
            </a:lvl1pPr>
          </a:lstStyle>
          <a:p>
            <a:pPr>
              <a:defRPr/>
            </a:pPr>
            <a:fld id="{C38AAB42-041E-4D4F-8277-DD5DBBA33BF7}" type="slidenum">
              <a:rPr lang="ko-KR" altLang="en-US"/>
              <a:pPr>
                <a:defRPr/>
              </a:pPr>
              <a:t>‹#›</a:t>
            </a:fld>
            <a:endParaRPr lang="en-US" altLang="ko-K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193A1C4-2810-42CF-8655-F50B1E172C6D}" type="datetimeFigureOut">
              <a:rPr lang="zh-CN" altLang="en-US" smtClean="0"/>
              <a:pPr/>
              <a:t>2015-8-19</a:t>
            </a:fld>
            <a:endParaRPr lang="zh-CN" altLang="en-US"/>
          </a:p>
        </p:txBody>
      </p:sp>
      <p:sp>
        <p:nvSpPr>
          <p:cNvPr id="4" name="幻灯片图像占位符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0560C72-AA67-4370-A7F0-1F57FBF1075F}"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bwMode="gray">
      <p:bgPr>
        <a:solidFill>
          <a:schemeClr val="bg1"/>
        </a:solidFill>
        <a:effectLst/>
      </p:bgPr>
    </p:bg>
    <p:spTree>
      <p:nvGrpSpPr>
        <p:cNvPr id="1" name=""/>
        <p:cNvGrpSpPr/>
        <p:nvPr/>
      </p:nvGrpSpPr>
      <p:grpSpPr>
        <a:xfrm>
          <a:off x="0" y="0"/>
          <a:ext cx="0" cy="0"/>
          <a:chOff x="0" y="0"/>
          <a:chExt cx="0" cy="0"/>
        </a:xfrm>
      </p:grpSpPr>
      <p:sp>
        <p:nvSpPr>
          <p:cNvPr id="4" name="Rectangle 42"/>
          <p:cNvSpPr>
            <a:spLocks noChangeArrowheads="1"/>
          </p:cNvSpPr>
          <p:nvPr/>
        </p:nvSpPr>
        <p:spPr bwMode="ltGray">
          <a:xfrm>
            <a:off x="0" y="0"/>
            <a:ext cx="9144000" cy="4832350"/>
          </a:xfrm>
          <a:prstGeom prst="rect">
            <a:avLst/>
          </a:prstGeom>
          <a:solidFill>
            <a:schemeClr val="accent2"/>
          </a:solidFill>
          <a:ln w="9525">
            <a:noFill/>
            <a:miter lim="800000"/>
            <a:headEnd/>
            <a:tailEnd/>
          </a:ln>
          <a:effectLst/>
        </p:spPr>
        <p:txBody>
          <a:bodyPr wrap="none" anchor="ctr"/>
          <a:lstStyle/>
          <a:p>
            <a:pPr>
              <a:defRPr/>
            </a:pPr>
            <a:endParaRPr lang="zh-CN" altLang="en-US">
              <a:ea typeface="宋体" charset="-122"/>
            </a:endParaRPr>
          </a:p>
        </p:txBody>
      </p:sp>
      <p:sp>
        <p:nvSpPr>
          <p:cNvPr id="5" name="AutoShape 37"/>
          <p:cNvSpPr>
            <a:spLocks noChangeArrowheads="1"/>
          </p:cNvSpPr>
          <p:nvPr/>
        </p:nvSpPr>
        <p:spPr bwMode="ltGray">
          <a:xfrm flipH="1">
            <a:off x="2411413" y="4581525"/>
            <a:ext cx="863600" cy="503238"/>
          </a:xfrm>
          <a:prstGeom prst="homePlate">
            <a:avLst>
              <a:gd name="adj" fmla="val 42902"/>
            </a:avLst>
          </a:prstGeom>
          <a:gradFill rotWithShape="1">
            <a:gsLst>
              <a:gs pos="0">
                <a:schemeClr val="tx1">
                  <a:gamma/>
                  <a:shade val="46275"/>
                  <a:invGamma/>
                </a:schemeClr>
              </a:gs>
              <a:gs pos="100000">
                <a:schemeClr val="tx1"/>
              </a:gs>
            </a:gsLst>
            <a:lin ang="0" scaled="1"/>
          </a:gradFill>
          <a:ln w="9525">
            <a:noFill/>
            <a:miter lim="800000"/>
            <a:headEnd/>
            <a:tailEnd/>
          </a:ln>
          <a:effectLst/>
        </p:spPr>
        <p:txBody>
          <a:bodyPr wrap="none" anchor="ctr"/>
          <a:lstStyle/>
          <a:p>
            <a:pPr>
              <a:defRPr/>
            </a:pPr>
            <a:endParaRPr lang="zh-CN" altLang="en-US">
              <a:ea typeface="宋体" charset="-122"/>
            </a:endParaRPr>
          </a:p>
        </p:txBody>
      </p:sp>
      <p:sp>
        <p:nvSpPr>
          <p:cNvPr id="6" name="AutoShape 38"/>
          <p:cNvSpPr>
            <a:spLocks noChangeArrowheads="1"/>
          </p:cNvSpPr>
          <p:nvPr/>
        </p:nvSpPr>
        <p:spPr bwMode="ltGray">
          <a:xfrm flipH="1">
            <a:off x="2700338" y="4581525"/>
            <a:ext cx="719137" cy="503238"/>
          </a:xfrm>
          <a:prstGeom prst="homePlate">
            <a:avLst>
              <a:gd name="adj" fmla="val 35725"/>
            </a:avLst>
          </a:prstGeom>
          <a:gradFill rotWithShape="1">
            <a:gsLst>
              <a:gs pos="0">
                <a:schemeClr val="hlink">
                  <a:gamma/>
                  <a:shade val="46275"/>
                  <a:invGamma/>
                </a:schemeClr>
              </a:gs>
              <a:gs pos="100000">
                <a:schemeClr val="hlink"/>
              </a:gs>
            </a:gsLst>
            <a:lin ang="0" scaled="1"/>
          </a:gradFill>
          <a:ln w="9525">
            <a:noFill/>
            <a:miter lim="800000"/>
            <a:headEnd/>
            <a:tailEnd/>
          </a:ln>
          <a:effectLst/>
        </p:spPr>
        <p:txBody>
          <a:bodyPr wrap="none" anchor="ctr"/>
          <a:lstStyle/>
          <a:p>
            <a:pPr>
              <a:defRPr/>
            </a:pPr>
            <a:endParaRPr lang="zh-CN" altLang="en-US">
              <a:ea typeface="宋体" charset="-122"/>
            </a:endParaRPr>
          </a:p>
        </p:txBody>
      </p:sp>
      <p:grpSp>
        <p:nvGrpSpPr>
          <p:cNvPr id="7" name="Group 44"/>
          <p:cNvGrpSpPr>
            <a:grpSpLocks/>
          </p:cNvGrpSpPr>
          <p:nvPr/>
        </p:nvGrpSpPr>
        <p:grpSpPr bwMode="auto">
          <a:xfrm>
            <a:off x="2987675" y="4581525"/>
            <a:ext cx="6156325" cy="503238"/>
            <a:chOff x="1882" y="2886"/>
            <a:chExt cx="3878" cy="317"/>
          </a:xfrm>
        </p:grpSpPr>
        <p:sp>
          <p:nvSpPr>
            <p:cNvPr id="8" name="Rectangle 40"/>
            <p:cNvSpPr>
              <a:spLocks noChangeArrowheads="1"/>
            </p:cNvSpPr>
            <p:nvPr/>
          </p:nvSpPr>
          <p:spPr bwMode="gray">
            <a:xfrm flipH="1">
              <a:off x="2147" y="2887"/>
              <a:ext cx="3613" cy="316"/>
            </a:xfrm>
            <a:prstGeom prst="rect">
              <a:avLst/>
            </a:prstGeom>
            <a:solidFill>
              <a:schemeClr val="accent1"/>
            </a:solidFill>
            <a:ln w="9525">
              <a:noFill/>
              <a:miter lim="800000"/>
              <a:headEnd/>
              <a:tailEnd/>
            </a:ln>
            <a:effectLst/>
          </p:spPr>
          <p:txBody>
            <a:bodyPr wrap="none" anchor="ctr"/>
            <a:lstStyle/>
            <a:p>
              <a:pPr>
                <a:defRPr/>
              </a:pPr>
              <a:endParaRPr lang="zh-CN" altLang="en-US">
                <a:ea typeface="宋体" charset="-122"/>
              </a:endParaRPr>
            </a:p>
          </p:txBody>
        </p:sp>
        <p:sp>
          <p:nvSpPr>
            <p:cNvPr id="9" name="AutoShape 41"/>
            <p:cNvSpPr>
              <a:spLocks noChangeArrowheads="1"/>
            </p:cNvSpPr>
            <p:nvPr/>
          </p:nvSpPr>
          <p:spPr bwMode="gray">
            <a:xfrm flipH="1">
              <a:off x="1882" y="2886"/>
              <a:ext cx="411" cy="316"/>
            </a:xfrm>
            <a:prstGeom prst="homePlate">
              <a:avLst>
                <a:gd name="adj" fmla="val 32516"/>
              </a:avLst>
            </a:prstGeom>
            <a:solidFill>
              <a:schemeClr val="accent1"/>
            </a:solidFill>
            <a:ln w="9525">
              <a:noFill/>
              <a:miter lim="800000"/>
              <a:headEnd/>
              <a:tailEnd/>
            </a:ln>
            <a:effectLst/>
          </p:spPr>
          <p:txBody>
            <a:bodyPr wrap="none" anchor="ctr"/>
            <a:lstStyle/>
            <a:p>
              <a:pPr>
                <a:defRPr/>
              </a:pPr>
              <a:endParaRPr lang="zh-CN" altLang="en-US">
                <a:ea typeface="宋体" charset="-122"/>
              </a:endParaRPr>
            </a:p>
          </p:txBody>
        </p:sp>
      </p:grpSp>
      <p:sp>
        <p:nvSpPr>
          <p:cNvPr id="13333" name="Rectangle 21"/>
          <p:cNvSpPr>
            <a:spLocks noGrp="1" noChangeArrowheads="1"/>
          </p:cNvSpPr>
          <p:nvPr>
            <p:ph type="ctrTitle" sz="quarter"/>
          </p:nvPr>
        </p:nvSpPr>
        <p:spPr>
          <a:xfrm>
            <a:off x="2843213" y="2349500"/>
            <a:ext cx="6300787" cy="1944688"/>
          </a:xfrm>
          <a:effectLst>
            <a:outerShdw dist="35921" dir="2700000" algn="ctr" rotWithShape="0">
              <a:schemeClr val="tx1"/>
            </a:outerShdw>
          </a:effectLst>
        </p:spPr>
        <p:txBody>
          <a:bodyPr/>
          <a:lstStyle>
            <a:lvl1pPr algn="l">
              <a:defRPr sz="5400">
                <a:solidFill>
                  <a:schemeClr val="bg1"/>
                </a:solidFill>
              </a:defRPr>
            </a:lvl1pPr>
          </a:lstStyle>
          <a:p>
            <a:r>
              <a:rPr lang="zh-CN" altLang="en-US" smtClean="0"/>
              <a:t>单击此处编辑母版标题样式</a:t>
            </a:r>
            <a:endParaRPr lang="en-US" altLang="ko-KR"/>
          </a:p>
        </p:txBody>
      </p:sp>
      <p:sp>
        <p:nvSpPr>
          <p:cNvPr id="13334" name="Rectangle 22"/>
          <p:cNvSpPr>
            <a:spLocks noGrp="1" noChangeArrowheads="1"/>
          </p:cNvSpPr>
          <p:nvPr>
            <p:ph type="subTitle" sz="quarter" idx="1"/>
          </p:nvPr>
        </p:nvSpPr>
        <p:spPr bwMode="white">
          <a:xfrm>
            <a:off x="3348038" y="4581525"/>
            <a:ext cx="5795962" cy="376238"/>
          </a:xfrm>
        </p:spPr>
        <p:txBody>
          <a:bodyPr/>
          <a:lstStyle>
            <a:lvl1pPr marL="0" indent="0">
              <a:buFont typeface="Wingdings" pitchFamily="2" charset="2"/>
              <a:buNone/>
              <a:defRPr sz="2400">
                <a:solidFill>
                  <a:schemeClr val="tx1"/>
                </a:solidFill>
              </a:defRPr>
            </a:lvl1pPr>
          </a:lstStyle>
          <a:p>
            <a:r>
              <a:rPr lang="zh-CN" altLang="en-US" smtClean="0"/>
              <a:t>单击此处编辑母版副标题样式</a:t>
            </a:r>
            <a:endParaRPr lang="en-US" altLang="ko-KR"/>
          </a:p>
        </p:txBody>
      </p:sp>
      <p:sp>
        <p:nvSpPr>
          <p:cNvPr id="10" name="Rectangle 23"/>
          <p:cNvSpPr>
            <a:spLocks noGrp="1" noChangeArrowheads="1"/>
          </p:cNvSpPr>
          <p:nvPr>
            <p:ph type="dt" sz="quarter" idx="10"/>
          </p:nvPr>
        </p:nvSpPr>
        <p:spPr bwMode="black">
          <a:xfrm>
            <a:off x="457200" y="6553200"/>
            <a:ext cx="2133600" cy="152400"/>
          </a:xfrm>
        </p:spPr>
        <p:txBody>
          <a:bodyPr/>
          <a:lstStyle>
            <a:lvl1pPr>
              <a:defRPr sz="1400">
                <a:latin typeface="Times New Roman" pitchFamily="18" charset="0"/>
              </a:defRPr>
            </a:lvl1pPr>
          </a:lstStyle>
          <a:p>
            <a:pPr>
              <a:defRPr/>
            </a:pPr>
            <a:endParaRPr lang="en-US" altLang="ko-KR"/>
          </a:p>
        </p:txBody>
      </p:sp>
      <p:sp>
        <p:nvSpPr>
          <p:cNvPr id="11" name="Rectangle 24"/>
          <p:cNvSpPr>
            <a:spLocks noGrp="1" noChangeArrowheads="1"/>
          </p:cNvSpPr>
          <p:nvPr>
            <p:ph type="ftr" sz="quarter" idx="11"/>
          </p:nvPr>
        </p:nvSpPr>
        <p:spPr bwMode="black">
          <a:xfrm>
            <a:off x="3124200" y="6553200"/>
            <a:ext cx="2895600" cy="152400"/>
          </a:xfrm>
        </p:spPr>
        <p:txBody>
          <a:bodyPr/>
          <a:lstStyle>
            <a:lvl1pPr algn="ctr">
              <a:defRPr sz="1400">
                <a:latin typeface="Times New Roman" pitchFamily="18" charset="0"/>
              </a:defRPr>
            </a:lvl1pPr>
          </a:lstStyle>
          <a:p>
            <a:pPr>
              <a:defRPr/>
            </a:pPr>
            <a:endParaRPr lang="en-US" altLang="ko-KR"/>
          </a:p>
        </p:txBody>
      </p:sp>
      <p:sp>
        <p:nvSpPr>
          <p:cNvPr id="12" name="Rectangle 25"/>
          <p:cNvSpPr>
            <a:spLocks noGrp="1" noChangeArrowheads="1"/>
          </p:cNvSpPr>
          <p:nvPr>
            <p:ph type="sldNum" sz="quarter" idx="12"/>
          </p:nvPr>
        </p:nvSpPr>
        <p:spPr bwMode="black">
          <a:xfrm>
            <a:off x="6553200" y="6553200"/>
            <a:ext cx="2133600" cy="152400"/>
          </a:xfrm>
        </p:spPr>
        <p:txBody>
          <a:bodyPr/>
          <a:lstStyle>
            <a:lvl1pPr algn="r">
              <a:defRPr sz="1400">
                <a:latin typeface="Times New Roman" pitchFamily="18" charset="0"/>
              </a:defRPr>
            </a:lvl1pPr>
          </a:lstStyle>
          <a:p>
            <a:pPr>
              <a:defRPr/>
            </a:pPr>
            <a:fld id="{AF5124B4-105E-48A0-80C4-9C115882B197}" type="slidenum">
              <a:rPr lang="ko-KR" altLang="en-US"/>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23"/>
          <p:cNvSpPr>
            <a:spLocks noGrp="1" noChangeArrowheads="1"/>
          </p:cNvSpPr>
          <p:nvPr>
            <p:ph type="dt" sz="half" idx="10"/>
          </p:nvPr>
        </p:nvSpPr>
        <p:spPr/>
        <p:txBody>
          <a:bodyPr/>
          <a:lstStyle>
            <a:lvl1pPr>
              <a:defRPr/>
            </a:lvl1pPr>
          </a:lstStyle>
          <a:p>
            <a:pPr>
              <a:defRPr/>
            </a:pPr>
            <a:r>
              <a:rPr lang="en-US" altLang="ko-KR"/>
              <a:t>www.themegallery.com</a:t>
            </a:r>
          </a:p>
        </p:txBody>
      </p:sp>
      <p:sp>
        <p:nvSpPr>
          <p:cNvPr id="5" name="Rectangle 24"/>
          <p:cNvSpPr>
            <a:spLocks noGrp="1" noChangeArrowheads="1"/>
          </p:cNvSpPr>
          <p:nvPr>
            <p:ph type="ftr" sz="quarter" idx="11"/>
          </p:nvPr>
        </p:nvSpPr>
        <p:spPr/>
        <p:txBody>
          <a:bodyPr/>
          <a:lstStyle>
            <a:lvl1pPr>
              <a:defRPr/>
            </a:lvl1pPr>
          </a:lstStyle>
          <a:p>
            <a:pPr>
              <a:defRPr/>
            </a:pPr>
            <a:r>
              <a:rPr lang="en-US" altLang="ko-KR"/>
              <a:t>Company Logo</a:t>
            </a:r>
          </a:p>
        </p:txBody>
      </p:sp>
      <p:sp>
        <p:nvSpPr>
          <p:cNvPr id="6" name="Rectangle 25"/>
          <p:cNvSpPr>
            <a:spLocks noGrp="1" noChangeArrowheads="1"/>
          </p:cNvSpPr>
          <p:nvPr>
            <p:ph type="sldNum" sz="quarter" idx="12"/>
          </p:nvPr>
        </p:nvSpPr>
        <p:spPr/>
        <p:txBody>
          <a:bodyPr/>
          <a:lstStyle>
            <a:lvl1pPr>
              <a:defRPr/>
            </a:lvl1pPr>
          </a:lstStyle>
          <a:p>
            <a:pPr>
              <a:defRPr/>
            </a:pPr>
            <a:fld id="{787E1E27-E4A9-48D3-8622-4C38AEE2EC7A}" type="slidenum">
              <a:rPr lang="ko-KR" altLang="en-US"/>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69088" y="115888"/>
            <a:ext cx="2017712" cy="62087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11188" y="115888"/>
            <a:ext cx="5905500" cy="62087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23"/>
          <p:cNvSpPr>
            <a:spLocks noGrp="1" noChangeArrowheads="1"/>
          </p:cNvSpPr>
          <p:nvPr>
            <p:ph type="dt" sz="half" idx="10"/>
          </p:nvPr>
        </p:nvSpPr>
        <p:spPr/>
        <p:txBody>
          <a:bodyPr/>
          <a:lstStyle>
            <a:lvl1pPr>
              <a:defRPr/>
            </a:lvl1pPr>
          </a:lstStyle>
          <a:p>
            <a:pPr>
              <a:defRPr/>
            </a:pPr>
            <a:r>
              <a:rPr lang="en-US" altLang="ko-KR"/>
              <a:t>www.themegallery.com</a:t>
            </a:r>
          </a:p>
        </p:txBody>
      </p:sp>
      <p:sp>
        <p:nvSpPr>
          <p:cNvPr id="5" name="Rectangle 24"/>
          <p:cNvSpPr>
            <a:spLocks noGrp="1" noChangeArrowheads="1"/>
          </p:cNvSpPr>
          <p:nvPr>
            <p:ph type="ftr" sz="quarter" idx="11"/>
          </p:nvPr>
        </p:nvSpPr>
        <p:spPr/>
        <p:txBody>
          <a:bodyPr/>
          <a:lstStyle>
            <a:lvl1pPr>
              <a:defRPr/>
            </a:lvl1pPr>
          </a:lstStyle>
          <a:p>
            <a:pPr>
              <a:defRPr/>
            </a:pPr>
            <a:r>
              <a:rPr lang="en-US" altLang="ko-KR"/>
              <a:t>Company Logo</a:t>
            </a:r>
          </a:p>
        </p:txBody>
      </p:sp>
      <p:sp>
        <p:nvSpPr>
          <p:cNvPr id="6" name="Rectangle 25"/>
          <p:cNvSpPr>
            <a:spLocks noGrp="1" noChangeArrowheads="1"/>
          </p:cNvSpPr>
          <p:nvPr>
            <p:ph type="sldNum" sz="quarter" idx="12"/>
          </p:nvPr>
        </p:nvSpPr>
        <p:spPr/>
        <p:txBody>
          <a:bodyPr/>
          <a:lstStyle>
            <a:lvl1pPr>
              <a:defRPr/>
            </a:lvl1pPr>
          </a:lstStyle>
          <a:p>
            <a:pPr>
              <a:defRPr/>
            </a:pPr>
            <a:fld id="{5FDBFDD6-61D7-4925-B322-8643142F5C0F}" type="slidenum">
              <a:rPr lang="ko-KR" altLang="en-US"/>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611188" y="115888"/>
            <a:ext cx="7632700" cy="609600"/>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611188" y="1052513"/>
            <a:ext cx="8075612" cy="5272087"/>
          </a:xfrm>
        </p:spPr>
        <p:txBody>
          <a:bodyPr/>
          <a:lstStyle/>
          <a:p>
            <a:pPr lvl="0"/>
            <a:r>
              <a:rPr lang="zh-CN" altLang="en-US" noProof="0" smtClean="0"/>
              <a:t>单击图标添加表格</a:t>
            </a:r>
          </a:p>
        </p:txBody>
      </p:sp>
      <p:sp>
        <p:nvSpPr>
          <p:cNvPr id="4" name="Rectangle 23"/>
          <p:cNvSpPr>
            <a:spLocks noGrp="1" noChangeArrowheads="1"/>
          </p:cNvSpPr>
          <p:nvPr>
            <p:ph type="dt" sz="half" idx="10"/>
          </p:nvPr>
        </p:nvSpPr>
        <p:spPr/>
        <p:txBody>
          <a:bodyPr/>
          <a:lstStyle>
            <a:lvl1pPr>
              <a:defRPr/>
            </a:lvl1pPr>
          </a:lstStyle>
          <a:p>
            <a:pPr>
              <a:defRPr/>
            </a:pPr>
            <a:r>
              <a:rPr lang="en-US" altLang="ko-KR"/>
              <a:t>www.themegallery.com</a:t>
            </a:r>
          </a:p>
        </p:txBody>
      </p:sp>
      <p:sp>
        <p:nvSpPr>
          <p:cNvPr id="5" name="Rectangle 24"/>
          <p:cNvSpPr>
            <a:spLocks noGrp="1" noChangeArrowheads="1"/>
          </p:cNvSpPr>
          <p:nvPr>
            <p:ph type="ftr" sz="quarter" idx="11"/>
          </p:nvPr>
        </p:nvSpPr>
        <p:spPr/>
        <p:txBody>
          <a:bodyPr/>
          <a:lstStyle>
            <a:lvl1pPr>
              <a:defRPr/>
            </a:lvl1pPr>
          </a:lstStyle>
          <a:p>
            <a:pPr>
              <a:defRPr/>
            </a:pPr>
            <a:r>
              <a:rPr lang="en-US" altLang="ko-KR"/>
              <a:t>Company Logo</a:t>
            </a:r>
          </a:p>
        </p:txBody>
      </p:sp>
      <p:sp>
        <p:nvSpPr>
          <p:cNvPr id="6" name="Rectangle 25"/>
          <p:cNvSpPr>
            <a:spLocks noGrp="1" noChangeArrowheads="1"/>
          </p:cNvSpPr>
          <p:nvPr>
            <p:ph type="sldNum" sz="quarter" idx="12"/>
          </p:nvPr>
        </p:nvSpPr>
        <p:spPr/>
        <p:txBody>
          <a:bodyPr/>
          <a:lstStyle>
            <a:lvl1pPr>
              <a:defRPr/>
            </a:lvl1pPr>
          </a:lstStyle>
          <a:p>
            <a:pPr>
              <a:defRPr/>
            </a:pPr>
            <a:fld id="{98C52081-C29F-4050-BFA3-822972802129}" type="slidenum">
              <a:rPr lang="ko-KR" altLang="en-US"/>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Obj" preserve="1">
  <p:cSld name="标题，两项小型内容和一项型大内容">
    <p:spTree>
      <p:nvGrpSpPr>
        <p:cNvPr id="1" name=""/>
        <p:cNvGrpSpPr/>
        <p:nvPr/>
      </p:nvGrpSpPr>
      <p:grpSpPr>
        <a:xfrm>
          <a:off x="0" y="0"/>
          <a:ext cx="0" cy="0"/>
          <a:chOff x="0" y="0"/>
          <a:chExt cx="0" cy="0"/>
        </a:xfrm>
      </p:grpSpPr>
      <p:sp>
        <p:nvSpPr>
          <p:cNvPr id="2" name="标题 1"/>
          <p:cNvSpPr>
            <a:spLocks noGrp="1"/>
          </p:cNvSpPr>
          <p:nvPr>
            <p:ph type="title"/>
          </p:nvPr>
        </p:nvSpPr>
        <p:spPr>
          <a:xfrm>
            <a:off x="611188" y="115888"/>
            <a:ext cx="7632700" cy="609600"/>
          </a:xfrm>
        </p:spPr>
        <p:txBody>
          <a:bodyPr/>
          <a:lstStyle/>
          <a:p>
            <a:r>
              <a:rPr lang="zh-CN" altLang="en-US" smtClean="0"/>
              <a:t>单击此处编辑母版标题样式</a:t>
            </a:r>
            <a:endParaRPr lang="zh-CN" altLang="en-US"/>
          </a:p>
        </p:txBody>
      </p:sp>
      <p:sp>
        <p:nvSpPr>
          <p:cNvPr id="3" name="内容占位符 2"/>
          <p:cNvSpPr>
            <a:spLocks noGrp="1"/>
          </p:cNvSpPr>
          <p:nvPr>
            <p:ph sz="quarter" idx="1"/>
          </p:nvPr>
        </p:nvSpPr>
        <p:spPr>
          <a:xfrm>
            <a:off x="611188" y="1052513"/>
            <a:ext cx="3960812" cy="255905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611188" y="3763963"/>
            <a:ext cx="3960812" cy="2560637"/>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half" idx="3"/>
          </p:nvPr>
        </p:nvSpPr>
        <p:spPr>
          <a:xfrm>
            <a:off x="4724400" y="1052513"/>
            <a:ext cx="3962400" cy="5272087"/>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Rectangle 23"/>
          <p:cNvSpPr>
            <a:spLocks noGrp="1" noChangeArrowheads="1"/>
          </p:cNvSpPr>
          <p:nvPr>
            <p:ph type="dt" sz="half" idx="10"/>
          </p:nvPr>
        </p:nvSpPr>
        <p:spPr/>
        <p:txBody>
          <a:bodyPr/>
          <a:lstStyle>
            <a:lvl1pPr>
              <a:defRPr/>
            </a:lvl1pPr>
          </a:lstStyle>
          <a:p>
            <a:pPr>
              <a:defRPr/>
            </a:pPr>
            <a:r>
              <a:rPr lang="en-US" altLang="ko-KR"/>
              <a:t>www.themegallery.com</a:t>
            </a:r>
          </a:p>
        </p:txBody>
      </p:sp>
      <p:sp>
        <p:nvSpPr>
          <p:cNvPr id="7" name="Rectangle 24"/>
          <p:cNvSpPr>
            <a:spLocks noGrp="1" noChangeArrowheads="1"/>
          </p:cNvSpPr>
          <p:nvPr>
            <p:ph type="ftr" sz="quarter" idx="11"/>
          </p:nvPr>
        </p:nvSpPr>
        <p:spPr/>
        <p:txBody>
          <a:bodyPr/>
          <a:lstStyle>
            <a:lvl1pPr>
              <a:defRPr/>
            </a:lvl1pPr>
          </a:lstStyle>
          <a:p>
            <a:pPr>
              <a:defRPr/>
            </a:pPr>
            <a:r>
              <a:rPr lang="en-US" altLang="ko-KR"/>
              <a:t>Company Logo</a:t>
            </a:r>
          </a:p>
        </p:txBody>
      </p:sp>
      <p:sp>
        <p:nvSpPr>
          <p:cNvPr id="8" name="Rectangle 25"/>
          <p:cNvSpPr>
            <a:spLocks noGrp="1" noChangeArrowheads="1"/>
          </p:cNvSpPr>
          <p:nvPr>
            <p:ph type="sldNum" sz="quarter" idx="12"/>
          </p:nvPr>
        </p:nvSpPr>
        <p:spPr/>
        <p:txBody>
          <a:bodyPr/>
          <a:lstStyle>
            <a:lvl1pPr>
              <a:defRPr/>
            </a:lvl1pPr>
          </a:lstStyle>
          <a:p>
            <a:pPr>
              <a:defRPr/>
            </a:pPr>
            <a:fld id="{39DEAC2A-0E4A-4D0E-9C7C-E630E79D18A6}" type="slidenum">
              <a:rPr lang="ko-KR" altLang="en-US"/>
              <a:pPr>
                <a:defRPr/>
              </a:pPr>
              <a:t>‹#›</a:t>
            </a:fld>
            <a:endParaRPr lang="en-US" altLang="ko-K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标题和图表">
    <p:spTree>
      <p:nvGrpSpPr>
        <p:cNvPr id="1" name=""/>
        <p:cNvGrpSpPr/>
        <p:nvPr/>
      </p:nvGrpSpPr>
      <p:grpSpPr>
        <a:xfrm>
          <a:off x="0" y="0"/>
          <a:ext cx="0" cy="0"/>
          <a:chOff x="0" y="0"/>
          <a:chExt cx="0" cy="0"/>
        </a:xfrm>
      </p:grpSpPr>
      <p:sp>
        <p:nvSpPr>
          <p:cNvPr id="2" name="标题 1"/>
          <p:cNvSpPr>
            <a:spLocks noGrp="1"/>
          </p:cNvSpPr>
          <p:nvPr>
            <p:ph type="title"/>
          </p:nvPr>
        </p:nvSpPr>
        <p:spPr>
          <a:xfrm>
            <a:off x="611188" y="115888"/>
            <a:ext cx="7632700" cy="609600"/>
          </a:xfrm>
        </p:spPr>
        <p:txBody>
          <a:bodyPr/>
          <a:lstStyle/>
          <a:p>
            <a:r>
              <a:rPr lang="zh-CN" altLang="en-US" smtClean="0"/>
              <a:t>单击此处编辑母版标题样式</a:t>
            </a:r>
            <a:endParaRPr lang="zh-CN" altLang="en-US"/>
          </a:p>
        </p:txBody>
      </p:sp>
      <p:sp>
        <p:nvSpPr>
          <p:cNvPr id="3" name="图表占位符 2"/>
          <p:cNvSpPr>
            <a:spLocks noGrp="1"/>
          </p:cNvSpPr>
          <p:nvPr>
            <p:ph type="chart" idx="1"/>
          </p:nvPr>
        </p:nvSpPr>
        <p:spPr>
          <a:xfrm>
            <a:off x="611188" y="1052513"/>
            <a:ext cx="8075612" cy="5272087"/>
          </a:xfrm>
        </p:spPr>
        <p:txBody>
          <a:bodyPr/>
          <a:lstStyle/>
          <a:p>
            <a:pPr lvl="0"/>
            <a:r>
              <a:rPr lang="zh-CN" altLang="en-US" noProof="0" smtClean="0"/>
              <a:t>单击图标添加图表</a:t>
            </a:r>
          </a:p>
        </p:txBody>
      </p:sp>
      <p:sp>
        <p:nvSpPr>
          <p:cNvPr id="4" name="Rectangle 23"/>
          <p:cNvSpPr>
            <a:spLocks noGrp="1" noChangeArrowheads="1"/>
          </p:cNvSpPr>
          <p:nvPr>
            <p:ph type="dt" sz="half" idx="10"/>
          </p:nvPr>
        </p:nvSpPr>
        <p:spPr/>
        <p:txBody>
          <a:bodyPr/>
          <a:lstStyle>
            <a:lvl1pPr>
              <a:defRPr/>
            </a:lvl1pPr>
          </a:lstStyle>
          <a:p>
            <a:pPr>
              <a:defRPr/>
            </a:pPr>
            <a:r>
              <a:rPr lang="en-US" altLang="ko-KR"/>
              <a:t>www.themegallery.com</a:t>
            </a:r>
          </a:p>
        </p:txBody>
      </p:sp>
      <p:sp>
        <p:nvSpPr>
          <p:cNvPr id="5" name="Rectangle 24"/>
          <p:cNvSpPr>
            <a:spLocks noGrp="1" noChangeArrowheads="1"/>
          </p:cNvSpPr>
          <p:nvPr>
            <p:ph type="ftr" sz="quarter" idx="11"/>
          </p:nvPr>
        </p:nvSpPr>
        <p:spPr/>
        <p:txBody>
          <a:bodyPr/>
          <a:lstStyle>
            <a:lvl1pPr>
              <a:defRPr/>
            </a:lvl1pPr>
          </a:lstStyle>
          <a:p>
            <a:pPr>
              <a:defRPr/>
            </a:pPr>
            <a:r>
              <a:rPr lang="en-US" altLang="ko-KR"/>
              <a:t>Company Logo</a:t>
            </a:r>
          </a:p>
        </p:txBody>
      </p:sp>
      <p:sp>
        <p:nvSpPr>
          <p:cNvPr id="6" name="Rectangle 25"/>
          <p:cNvSpPr>
            <a:spLocks noGrp="1" noChangeArrowheads="1"/>
          </p:cNvSpPr>
          <p:nvPr>
            <p:ph type="sldNum" sz="quarter" idx="12"/>
          </p:nvPr>
        </p:nvSpPr>
        <p:spPr/>
        <p:txBody>
          <a:bodyPr/>
          <a:lstStyle>
            <a:lvl1pPr>
              <a:defRPr/>
            </a:lvl1pPr>
          </a:lstStyle>
          <a:p>
            <a:pPr>
              <a:defRPr/>
            </a:pPr>
            <a:fld id="{4A99D80B-CF99-4205-AA63-A4234C9D3D26}" type="slidenum">
              <a:rPr lang="ko-KR" altLang="en-US"/>
              <a:pPr>
                <a:defRPr/>
              </a:pPr>
              <a:t>‹#›</a:t>
            </a:fld>
            <a:endParaRPr lang="en-US" altLang="ko-K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11188" y="115888"/>
            <a:ext cx="8075612" cy="620871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Rectangle 23"/>
          <p:cNvSpPr>
            <a:spLocks noGrp="1" noChangeArrowheads="1"/>
          </p:cNvSpPr>
          <p:nvPr>
            <p:ph type="dt" sz="half" idx="10"/>
          </p:nvPr>
        </p:nvSpPr>
        <p:spPr/>
        <p:txBody>
          <a:bodyPr/>
          <a:lstStyle>
            <a:lvl1pPr>
              <a:defRPr/>
            </a:lvl1pPr>
          </a:lstStyle>
          <a:p>
            <a:pPr>
              <a:defRPr/>
            </a:pPr>
            <a:r>
              <a:rPr lang="en-US" altLang="ko-KR"/>
              <a:t>www.themegallery.com</a:t>
            </a:r>
          </a:p>
        </p:txBody>
      </p:sp>
      <p:sp>
        <p:nvSpPr>
          <p:cNvPr id="4" name="Rectangle 24"/>
          <p:cNvSpPr>
            <a:spLocks noGrp="1" noChangeArrowheads="1"/>
          </p:cNvSpPr>
          <p:nvPr>
            <p:ph type="ftr" sz="quarter" idx="11"/>
          </p:nvPr>
        </p:nvSpPr>
        <p:spPr/>
        <p:txBody>
          <a:bodyPr/>
          <a:lstStyle>
            <a:lvl1pPr>
              <a:defRPr/>
            </a:lvl1pPr>
          </a:lstStyle>
          <a:p>
            <a:pPr>
              <a:defRPr/>
            </a:pPr>
            <a:r>
              <a:rPr lang="en-US" altLang="ko-KR"/>
              <a:t>Company Logo</a:t>
            </a:r>
          </a:p>
        </p:txBody>
      </p:sp>
      <p:sp>
        <p:nvSpPr>
          <p:cNvPr id="5" name="Rectangle 25"/>
          <p:cNvSpPr>
            <a:spLocks noGrp="1" noChangeArrowheads="1"/>
          </p:cNvSpPr>
          <p:nvPr>
            <p:ph type="sldNum" sz="quarter" idx="12"/>
          </p:nvPr>
        </p:nvSpPr>
        <p:spPr/>
        <p:txBody>
          <a:bodyPr/>
          <a:lstStyle>
            <a:lvl1pPr>
              <a:defRPr/>
            </a:lvl1pPr>
          </a:lstStyle>
          <a:p>
            <a:pPr>
              <a:defRPr/>
            </a:pPr>
            <a:fld id="{F4A8DD88-0F99-4A92-AF93-FFE816360FFF}" type="slidenum">
              <a:rPr lang="ko-KR" altLang="en-US"/>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ltLang="ko-KR"/>
          </a:p>
        </p:txBody>
      </p:sp>
      <p:sp>
        <p:nvSpPr>
          <p:cNvPr id="5" name="Rectangle 24"/>
          <p:cNvSpPr>
            <a:spLocks noGrp="1" noChangeArrowheads="1"/>
          </p:cNvSpPr>
          <p:nvPr>
            <p:ph type="ftr" sz="quarter" idx="11"/>
          </p:nvPr>
        </p:nvSpPr>
        <p:spPr>
          <a:ln/>
        </p:spPr>
        <p:txBody>
          <a:bodyPr/>
          <a:lstStyle>
            <a:lvl1pPr>
              <a:defRPr/>
            </a:lvl1pPr>
          </a:lstStyle>
          <a:p>
            <a:pPr>
              <a:defRPr/>
            </a:pPr>
            <a:endParaRPr lang="en-US" altLang="ko-KR"/>
          </a:p>
        </p:txBody>
      </p:sp>
      <p:sp>
        <p:nvSpPr>
          <p:cNvPr id="6" name="Rectangle 25"/>
          <p:cNvSpPr>
            <a:spLocks noGrp="1" noChangeArrowheads="1"/>
          </p:cNvSpPr>
          <p:nvPr>
            <p:ph type="sldNum" sz="quarter" idx="12"/>
          </p:nvPr>
        </p:nvSpPr>
        <p:spPr>
          <a:ln/>
        </p:spPr>
        <p:txBody>
          <a:bodyPr/>
          <a:lstStyle>
            <a:lvl1pPr>
              <a:defRPr/>
            </a:lvl1pPr>
          </a:lstStyle>
          <a:p>
            <a:pPr>
              <a:defRPr/>
            </a:pPr>
            <a:fld id="{76896000-2A6F-42CD-AA97-94AE6BD9B946}" type="slidenum">
              <a:rPr lang="ko-KR" altLang="en-US"/>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23"/>
          <p:cNvSpPr>
            <a:spLocks noGrp="1" noChangeArrowheads="1"/>
          </p:cNvSpPr>
          <p:nvPr>
            <p:ph type="dt" sz="half" idx="10"/>
          </p:nvPr>
        </p:nvSpPr>
        <p:spPr>
          <a:ln/>
        </p:spPr>
        <p:txBody>
          <a:bodyPr/>
          <a:lstStyle>
            <a:lvl1pPr>
              <a:defRPr/>
            </a:lvl1pPr>
          </a:lstStyle>
          <a:p>
            <a:pPr>
              <a:defRPr/>
            </a:pPr>
            <a:endParaRPr lang="en-US" altLang="ko-KR"/>
          </a:p>
        </p:txBody>
      </p:sp>
      <p:sp>
        <p:nvSpPr>
          <p:cNvPr id="5" name="Rectangle 24"/>
          <p:cNvSpPr>
            <a:spLocks noGrp="1" noChangeArrowheads="1"/>
          </p:cNvSpPr>
          <p:nvPr>
            <p:ph type="ftr" sz="quarter" idx="11"/>
          </p:nvPr>
        </p:nvSpPr>
        <p:spPr>
          <a:ln/>
        </p:spPr>
        <p:txBody>
          <a:bodyPr/>
          <a:lstStyle>
            <a:lvl1pPr>
              <a:defRPr/>
            </a:lvl1pPr>
          </a:lstStyle>
          <a:p>
            <a:pPr>
              <a:defRPr/>
            </a:pPr>
            <a:endParaRPr lang="en-US" altLang="ko-KR"/>
          </a:p>
        </p:txBody>
      </p:sp>
      <p:sp>
        <p:nvSpPr>
          <p:cNvPr id="6" name="Rectangle 25"/>
          <p:cNvSpPr>
            <a:spLocks noGrp="1" noChangeArrowheads="1"/>
          </p:cNvSpPr>
          <p:nvPr>
            <p:ph type="sldNum" sz="quarter" idx="12"/>
          </p:nvPr>
        </p:nvSpPr>
        <p:spPr>
          <a:ln/>
        </p:spPr>
        <p:txBody>
          <a:bodyPr/>
          <a:lstStyle>
            <a:lvl1pPr>
              <a:defRPr/>
            </a:lvl1pPr>
          </a:lstStyle>
          <a:p>
            <a:pPr>
              <a:defRPr/>
            </a:pPr>
            <a:fld id="{14A2F932-47E3-4074-8ACA-B31C0C59B082}" type="slidenum">
              <a:rPr lang="ko-KR" altLang="en-US"/>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11188" y="1052513"/>
            <a:ext cx="3960812" cy="5272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724400" y="1052513"/>
            <a:ext cx="3962400" cy="5272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24"/>
          <p:cNvSpPr>
            <a:spLocks noGrp="1" noChangeArrowheads="1"/>
          </p:cNvSpPr>
          <p:nvPr>
            <p:ph type="ftr" sz="quarter" idx="10"/>
          </p:nvPr>
        </p:nvSpPr>
        <p:spPr/>
        <p:txBody>
          <a:bodyPr/>
          <a:lstStyle>
            <a:lvl1pPr>
              <a:defRPr/>
            </a:lvl1pPr>
          </a:lstStyle>
          <a:p>
            <a:pPr>
              <a:defRPr/>
            </a:pPr>
            <a:endParaRPr lang="en-US" altLang="ko-KR"/>
          </a:p>
        </p:txBody>
      </p:sp>
      <p:sp>
        <p:nvSpPr>
          <p:cNvPr id="6" name="Rectangle 25"/>
          <p:cNvSpPr>
            <a:spLocks noGrp="1" noChangeArrowheads="1"/>
          </p:cNvSpPr>
          <p:nvPr>
            <p:ph type="sldNum" sz="quarter" idx="11"/>
          </p:nvPr>
        </p:nvSpPr>
        <p:spPr/>
        <p:txBody>
          <a:bodyPr/>
          <a:lstStyle>
            <a:lvl1pPr>
              <a:defRPr/>
            </a:lvl1pPr>
          </a:lstStyle>
          <a:p>
            <a:pPr>
              <a:defRPr/>
            </a:pPr>
            <a:fld id="{523A2DFD-3224-4A2F-8229-B47CE4B08798}" type="slidenum">
              <a:rPr lang="ko-KR" altLang="en-US"/>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23"/>
          <p:cNvSpPr>
            <a:spLocks noGrp="1" noChangeArrowheads="1"/>
          </p:cNvSpPr>
          <p:nvPr>
            <p:ph type="dt" sz="half" idx="10"/>
          </p:nvPr>
        </p:nvSpPr>
        <p:spPr/>
        <p:txBody>
          <a:bodyPr/>
          <a:lstStyle>
            <a:lvl1pPr>
              <a:defRPr/>
            </a:lvl1pPr>
          </a:lstStyle>
          <a:p>
            <a:pPr>
              <a:defRPr/>
            </a:pPr>
            <a:r>
              <a:rPr lang="en-US" altLang="ko-KR"/>
              <a:t>www.themegallery.com</a:t>
            </a:r>
          </a:p>
        </p:txBody>
      </p:sp>
      <p:sp>
        <p:nvSpPr>
          <p:cNvPr id="8" name="Rectangle 24"/>
          <p:cNvSpPr>
            <a:spLocks noGrp="1" noChangeArrowheads="1"/>
          </p:cNvSpPr>
          <p:nvPr>
            <p:ph type="ftr" sz="quarter" idx="11"/>
          </p:nvPr>
        </p:nvSpPr>
        <p:spPr/>
        <p:txBody>
          <a:bodyPr/>
          <a:lstStyle>
            <a:lvl1pPr>
              <a:defRPr/>
            </a:lvl1pPr>
          </a:lstStyle>
          <a:p>
            <a:pPr>
              <a:defRPr/>
            </a:pPr>
            <a:r>
              <a:rPr lang="en-US" altLang="ko-KR"/>
              <a:t>Company Logo</a:t>
            </a:r>
          </a:p>
        </p:txBody>
      </p:sp>
      <p:sp>
        <p:nvSpPr>
          <p:cNvPr id="9" name="Rectangle 25"/>
          <p:cNvSpPr>
            <a:spLocks noGrp="1" noChangeArrowheads="1"/>
          </p:cNvSpPr>
          <p:nvPr>
            <p:ph type="sldNum" sz="quarter" idx="12"/>
          </p:nvPr>
        </p:nvSpPr>
        <p:spPr/>
        <p:txBody>
          <a:bodyPr/>
          <a:lstStyle>
            <a:lvl1pPr>
              <a:defRPr/>
            </a:lvl1pPr>
          </a:lstStyle>
          <a:p>
            <a:pPr>
              <a:defRPr/>
            </a:pPr>
            <a:fld id="{42841ED8-71C4-48BE-91F9-45D7D4EE3716}" type="slidenum">
              <a:rPr lang="ko-KR" altLang="en-US"/>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23"/>
          <p:cNvSpPr>
            <a:spLocks noGrp="1" noChangeArrowheads="1"/>
          </p:cNvSpPr>
          <p:nvPr>
            <p:ph type="dt" sz="half" idx="10"/>
          </p:nvPr>
        </p:nvSpPr>
        <p:spPr/>
        <p:txBody>
          <a:bodyPr/>
          <a:lstStyle>
            <a:lvl1pPr>
              <a:defRPr/>
            </a:lvl1pPr>
          </a:lstStyle>
          <a:p>
            <a:pPr>
              <a:defRPr/>
            </a:pPr>
            <a:r>
              <a:rPr lang="en-US" altLang="ko-KR"/>
              <a:t>www.themegallery.com</a:t>
            </a:r>
          </a:p>
        </p:txBody>
      </p:sp>
      <p:sp>
        <p:nvSpPr>
          <p:cNvPr id="4" name="Rectangle 24"/>
          <p:cNvSpPr>
            <a:spLocks noGrp="1" noChangeArrowheads="1"/>
          </p:cNvSpPr>
          <p:nvPr>
            <p:ph type="ftr" sz="quarter" idx="11"/>
          </p:nvPr>
        </p:nvSpPr>
        <p:spPr/>
        <p:txBody>
          <a:bodyPr/>
          <a:lstStyle>
            <a:lvl1pPr>
              <a:defRPr/>
            </a:lvl1pPr>
          </a:lstStyle>
          <a:p>
            <a:pPr>
              <a:defRPr/>
            </a:pPr>
            <a:r>
              <a:rPr lang="en-US" altLang="ko-KR"/>
              <a:t>Company Logo</a:t>
            </a:r>
          </a:p>
        </p:txBody>
      </p:sp>
      <p:sp>
        <p:nvSpPr>
          <p:cNvPr id="5" name="Rectangle 25"/>
          <p:cNvSpPr>
            <a:spLocks noGrp="1" noChangeArrowheads="1"/>
          </p:cNvSpPr>
          <p:nvPr>
            <p:ph type="sldNum" sz="quarter" idx="12"/>
          </p:nvPr>
        </p:nvSpPr>
        <p:spPr/>
        <p:txBody>
          <a:bodyPr/>
          <a:lstStyle>
            <a:lvl1pPr>
              <a:defRPr/>
            </a:lvl1pPr>
          </a:lstStyle>
          <a:p>
            <a:pPr>
              <a:defRPr/>
            </a:pPr>
            <a:fld id="{D2F2D59A-DE8C-4A32-896C-897258C28831}" type="slidenum">
              <a:rPr lang="ko-KR" altLang="en-US"/>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p:txBody>
          <a:bodyPr/>
          <a:lstStyle>
            <a:lvl1pPr>
              <a:defRPr/>
            </a:lvl1pPr>
          </a:lstStyle>
          <a:p>
            <a:pPr>
              <a:defRPr/>
            </a:pPr>
            <a:r>
              <a:rPr lang="en-US" altLang="ko-KR"/>
              <a:t>www.themegallery.com</a:t>
            </a:r>
          </a:p>
        </p:txBody>
      </p:sp>
      <p:sp>
        <p:nvSpPr>
          <p:cNvPr id="3" name="Rectangle 24"/>
          <p:cNvSpPr>
            <a:spLocks noGrp="1" noChangeArrowheads="1"/>
          </p:cNvSpPr>
          <p:nvPr>
            <p:ph type="ftr" sz="quarter" idx="11"/>
          </p:nvPr>
        </p:nvSpPr>
        <p:spPr/>
        <p:txBody>
          <a:bodyPr/>
          <a:lstStyle>
            <a:lvl1pPr>
              <a:defRPr/>
            </a:lvl1pPr>
          </a:lstStyle>
          <a:p>
            <a:pPr>
              <a:defRPr/>
            </a:pPr>
            <a:r>
              <a:rPr lang="en-US" altLang="ko-KR"/>
              <a:t>Company Logo</a:t>
            </a:r>
          </a:p>
        </p:txBody>
      </p:sp>
      <p:sp>
        <p:nvSpPr>
          <p:cNvPr id="4" name="Rectangle 25"/>
          <p:cNvSpPr>
            <a:spLocks noGrp="1" noChangeArrowheads="1"/>
          </p:cNvSpPr>
          <p:nvPr>
            <p:ph type="sldNum" sz="quarter" idx="12"/>
          </p:nvPr>
        </p:nvSpPr>
        <p:spPr/>
        <p:txBody>
          <a:bodyPr/>
          <a:lstStyle>
            <a:lvl1pPr>
              <a:defRPr/>
            </a:lvl1pPr>
          </a:lstStyle>
          <a:p>
            <a:pPr>
              <a:defRPr/>
            </a:pPr>
            <a:fld id="{03A83B6E-6019-4DB4-959B-205B81E7A8EE}" type="slidenum">
              <a:rPr lang="ko-KR" altLang="en-US"/>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23"/>
          <p:cNvSpPr>
            <a:spLocks noGrp="1" noChangeArrowheads="1"/>
          </p:cNvSpPr>
          <p:nvPr>
            <p:ph type="dt" sz="half" idx="10"/>
          </p:nvPr>
        </p:nvSpPr>
        <p:spPr/>
        <p:txBody>
          <a:bodyPr/>
          <a:lstStyle>
            <a:lvl1pPr>
              <a:defRPr/>
            </a:lvl1pPr>
          </a:lstStyle>
          <a:p>
            <a:pPr>
              <a:defRPr/>
            </a:pPr>
            <a:r>
              <a:rPr lang="en-US" altLang="ko-KR"/>
              <a:t>www.themegallery.com</a:t>
            </a:r>
          </a:p>
        </p:txBody>
      </p:sp>
      <p:sp>
        <p:nvSpPr>
          <p:cNvPr id="6" name="Rectangle 24"/>
          <p:cNvSpPr>
            <a:spLocks noGrp="1" noChangeArrowheads="1"/>
          </p:cNvSpPr>
          <p:nvPr>
            <p:ph type="ftr" sz="quarter" idx="11"/>
          </p:nvPr>
        </p:nvSpPr>
        <p:spPr/>
        <p:txBody>
          <a:bodyPr/>
          <a:lstStyle>
            <a:lvl1pPr>
              <a:defRPr/>
            </a:lvl1pPr>
          </a:lstStyle>
          <a:p>
            <a:pPr>
              <a:defRPr/>
            </a:pPr>
            <a:r>
              <a:rPr lang="en-US" altLang="ko-KR"/>
              <a:t>Company Logo</a:t>
            </a:r>
          </a:p>
        </p:txBody>
      </p:sp>
      <p:sp>
        <p:nvSpPr>
          <p:cNvPr id="7" name="Rectangle 25"/>
          <p:cNvSpPr>
            <a:spLocks noGrp="1" noChangeArrowheads="1"/>
          </p:cNvSpPr>
          <p:nvPr>
            <p:ph type="sldNum" sz="quarter" idx="12"/>
          </p:nvPr>
        </p:nvSpPr>
        <p:spPr/>
        <p:txBody>
          <a:bodyPr/>
          <a:lstStyle>
            <a:lvl1pPr>
              <a:defRPr/>
            </a:lvl1pPr>
          </a:lstStyle>
          <a:p>
            <a:pPr>
              <a:defRPr/>
            </a:pPr>
            <a:fld id="{2498A579-505F-4245-8966-A1FF32A6B67E}" type="slidenum">
              <a:rPr lang="ko-KR" altLang="en-US"/>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23"/>
          <p:cNvSpPr>
            <a:spLocks noGrp="1" noChangeArrowheads="1"/>
          </p:cNvSpPr>
          <p:nvPr>
            <p:ph type="dt" sz="half" idx="10"/>
          </p:nvPr>
        </p:nvSpPr>
        <p:spPr/>
        <p:txBody>
          <a:bodyPr/>
          <a:lstStyle>
            <a:lvl1pPr>
              <a:defRPr/>
            </a:lvl1pPr>
          </a:lstStyle>
          <a:p>
            <a:pPr>
              <a:defRPr/>
            </a:pPr>
            <a:r>
              <a:rPr lang="en-US" altLang="ko-KR"/>
              <a:t>www.themegallery.com</a:t>
            </a:r>
          </a:p>
        </p:txBody>
      </p:sp>
      <p:sp>
        <p:nvSpPr>
          <p:cNvPr id="6" name="Rectangle 24"/>
          <p:cNvSpPr>
            <a:spLocks noGrp="1" noChangeArrowheads="1"/>
          </p:cNvSpPr>
          <p:nvPr>
            <p:ph type="ftr" sz="quarter" idx="11"/>
          </p:nvPr>
        </p:nvSpPr>
        <p:spPr/>
        <p:txBody>
          <a:bodyPr/>
          <a:lstStyle>
            <a:lvl1pPr>
              <a:defRPr/>
            </a:lvl1pPr>
          </a:lstStyle>
          <a:p>
            <a:pPr>
              <a:defRPr/>
            </a:pPr>
            <a:r>
              <a:rPr lang="en-US" altLang="ko-KR"/>
              <a:t>Company Logo</a:t>
            </a:r>
          </a:p>
        </p:txBody>
      </p:sp>
      <p:sp>
        <p:nvSpPr>
          <p:cNvPr id="7" name="Rectangle 25"/>
          <p:cNvSpPr>
            <a:spLocks noGrp="1" noChangeArrowheads="1"/>
          </p:cNvSpPr>
          <p:nvPr>
            <p:ph type="sldNum" sz="quarter" idx="12"/>
          </p:nvPr>
        </p:nvSpPr>
        <p:spPr/>
        <p:txBody>
          <a:bodyPr/>
          <a:lstStyle>
            <a:lvl1pPr>
              <a:defRPr/>
            </a:lvl1pPr>
          </a:lstStyle>
          <a:p>
            <a:pPr>
              <a:defRPr/>
            </a:pPr>
            <a:fld id="{0B1B4CC0-B965-45D9-B847-957A1E2C232B}" type="slidenum">
              <a:rPr lang="ko-KR" altLang="en-US"/>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sp>
        <p:nvSpPr>
          <p:cNvPr id="12324" name="Rectangle 36"/>
          <p:cNvSpPr>
            <a:spLocks noChangeArrowheads="1"/>
          </p:cNvSpPr>
          <p:nvPr/>
        </p:nvSpPr>
        <p:spPr bwMode="ltGray">
          <a:xfrm>
            <a:off x="8859838" y="0"/>
            <a:ext cx="284162" cy="6858000"/>
          </a:xfrm>
          <a:prstGeom prst="rect">
            <a:avLst/>
          </a:prstGeom>
          <a:gradFill rotWithShape="1">
            <a:gsLst>
              <a:gs pos="0">
                <a:schemeClr val="accent1"/>
              </a:gs>
              <a:gs pos="100000">
                <a:schemeClr val="accent1">
                  <a:gamma/>
                  <a:tint val="0"/>
                  <a:invGamma/>
                </a:schemeClr>
              </a:gs>
            </a:gsLst>
            <a:lin ang="5400000" scaled="1"/>
          </a:gradFill>
          <a:ln w="9525">
            <a:noFill/>
            <a:miter lim="800000"/>
            <a:headEnd/>
            <a:tailEnd/>
          </a:ln>
          <a:effectLst/>
        </p:spPr>
        <p:txBody>
          <a:bodyPr wrap="none" anchor="ctr"/>
          <a:lstStyle/>
          <a:p>
            <a:pPr>
              <a:defRPr/>
            </a:pPr>
            <a:endParaRPr lang="zh-CN" altLang="en-US">
              <a:ea typeface="宋体" charset="-122"/>
            </a:endParaRPr>
          </a:p>
        </p:txBody>
      </p:sp>
      <p:sp>
        <p:nvSpPr>
          <p:cNvPr id="1027" name="Rectangle 22"/>
          <p:cNvSpPr>
            <a:spLocks noGrp="1" noChangeArrowheads="1"/>
          </p:cNvSpPr>
          <p:nvPr>
            <p:ph type="body" idx="1"/>
          </p:nvPr>
        </p:nvSpPr>
        <p:spPr bwMode="auto">
          <a:xfrm>
            <a:off x="611188" y="1052513"/>
            <a:ext cx="8075612" cy="52720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ltLang="ko-KR" smtClean="0"/>
          </a:p>
        </p:txBody>
      </p:sp>
      <p:sp>
        <p:nvSpPr>
          <p:cNvPr id="12311" name="Rectangle 23"/>
          <p:cNvSpPr>
            <a:spLocks noGrp="1" noChangeArrowheads="1"/>
          </p:cNvSpPr>
          <p:nvPr>
            <p:ph type="dt" sz="half" idx="2"/>
          </p:nvPr>
        </p:nvSpPr>
        <p:spPr bwMode="auto">
          <a:xfrm>
            <a:off x="228600" y="6477000"/>
            <a:ext cx="2613025"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effectLst>
                  <a:outerShdw blurRad="38100" dist="38100" dir="2700000" algn="tl">
                    <a:srgbClr val="C0C0C0"/>
                  </a:outerShdw>
                </a:effectLst>
                <a:latin typeface="+mn-lt"/>
                <a:ea typeface="굴림" pitchFamily="50" charset="-127"/>
              </a:defRPr>
            </a:lvl1pPr>
          </a:lstStyle>
          <a:p>
            <a:pPr>
              <a:defRPr/>
            </a:pPr>
            <a:endParaRPr lang="en-US" altLang="ko-KR"/>
          </a:p>
        </p:txBody>
      </p:sp>
      <p:sp>
        <p:nvSpPr>
          <p:cNvPr id="12312" name="Rectangle 24"/>
          <p:cNvSpPr>
            <a:spLocks noGrp="1" noChangeArrowheads="1"/>
          </p:cNvSpPr>
          <p:nvPr>
            <p:ph type="ftr" sz="quarter" idx="3"/>
          </p:nvPr>
        </p:nvSpPr>
        <p:spPr bwMode="auto">
          <a:xfrm>
            <a:off x="5943600" y="6477000"/>
            <a:ext cx="3048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effectLst>
                  <a:outerShdw blurRad="38100" dist="38100" dir="2700000" algn="tl">
                    <a:srgbClr val="C0C0C0"/>
                  </a:outerShdw>
                </a:effectLst>
                <a:latin typeface="+mn-lt"/>
                <a:ea typeface="굴림" pitchFamily="50" charset="-127"/>
              </a:defRPr>
            </a:lvl1pPr>
          </a:lstStyle>
          <a:p>
            <a:pPr>
              <a:defRPr/>
            </a:pPr>
            <a:endParaRPr lang="en-US" altLang="ko-KR"/>
          </a:p>
        </p:txBody>
      </p:sp>
      <p:sp>
        <p:nvSpPr>
          <p:cNvPr id="12313" name="Rectangle 25"/>
          <p:cNvSpPr>
            <a:spLocks noGrp="1" noChangeArrowheads="1"/>
          </p:cNvSpPr>
          <p:nvPr>
            <p:ph type="sldNum" sz="quarter" idx="4"/>
          </p:nvPr>
        </p:nvSpPr>
        <p:spPr bwMode="auto">
          <a:xfrm>
            <a:off x="3276600" y="6477000"/>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effectLst>
                  <a:outerShdw blurRad="38100" dist="38100" dir="2700000" algn="tl">
                    <a:srgbClr val="C0C0C0"/>
                  </a:outerShdw>
                </a:effectLst>
                <a:latin typeface="+mn-lt"/>
                <a:ea typeface="굴림" pitchFamily="50" charset="-127"/>
              </a:defRPr>
            </a:lvl1pPr>
          </a:lstStyle>
          <a:p>
            <a:pPr>
              <a:defRPr/>
            </a:pPr>
            <a:fld id="{B68D1A6D-12D2-47FE-B7B4-F53E0498769E}" type="slidenum">
              <a:rPr lang="ko-KR" altLang="en-US"/>
              <a:pPr>
                <a:defRPr/>
              </a:pPr>
              <a:t>‹#›</a:t>
            </a:fld>
            <a:endParaRPr lang="en-US" altLang="ko-KR"/>
          </a:p>
        </p:txBody>
      </p:sp>
      <p:sp>
        <p:nvSpPr>
          <p:cNvPr id="12326" name="AutoShape 38"/>
          <p:cNvSpPr>
            <a:spLocks noChangeArrowheads="1"/>
          </p:cNvSpPr>
          <p:nvPr/>
        </p:nvSpPr>
        <p:spPr bwMode="ltGray">
          <a:xfrm>
            <a:off x="8461375" y="-6350"/>
            <a:ext cx="539750" cy="835025"/>
          </a:xfrm>
          <a:prstGeom prst="homePlate">
            <a:avLst>
              <a:gd name="adj" fmla="val 25000"/>
            </a:avLst>
          </a:prstGeom>
          <a:gradFill rotWithShape="1">
            <a:gsLst>
              <a:gs pos="0">
                <a:schemeClr val="tx1">
                  <a:gamma/>
                  <a:shade val="46275"/>
                  <a:invGamma/>
                </a:schemeClr>
              </a:gs>
              <a:gs pos="100000">
                <a:schemeClr val="tx1"/>
              </a:gs>
            </a:gsLst>
            <a:lin ang="0" scaled="1"/>
          </a:gradFill>
          <a:ln w="9525">
            <a:noFill/>
            <a:miter lim="800000"/>
            <a:headEnd/>
            <a:tailEnd/>
          </a:ln>
          <a:effectLst/>
        </p:spPr>
        <p:txBody>
          <a:bodyPr wrap="none" anchor="ctr"/>
          <a:lstStyle/>
          <a:p>
            <a:pPr>
              <a:defRPr/>
            </a:pPr>
            <a:endParaRPr lang="zh-CN" altLang="en-US">
              <a:ea typeface="宋体" charset="-122"/>
            </a:endParaRPr>
          </a:p>
        </p:txBody>
      </p:sp>
      <p:sp>
        <p:nvSpPr>
          <p:cNvPr id="12328" name="AutoShape 40"/>
          <p:cNvSpPr>
            <a:spLocks noChangeArrowheads="1"/>
          </p:cNvSpPr>
          <p:nvPr/>
        </p:nvSpPr>
        <p:spPr bwMode="ltGray">
          <a:xfrm>
            <a:off x="8101013" y="0"/>
            <a:ext cx="574675" cy="835025"/>
          </a:xfrm>
          <a:prstGeom prst="homePlate">
            <a:avLst>
              <a:gd name="adj" fmla="val 25000"/>
            </a:avLst>
          </a:prstGeom>
          <a:gradFill rotWithShape="1">
            <a:gsLst>
              <a:gs pos="0">
                <a:schemeClr val="hlink">
                  <a:gamma/>
                  <a:shade val="46275"/>
                  <a:invGamma/>
                </a:schemeClr>
              </a:gs>
              <a:gs pos="100000">
                <a:schemeClr val="hlink"/>
              </a:gs>
            </a:gsLst>
            <a:lin ang="0" scaled="1"/>
          </a:gradFill>
          <a:ln w="9525">
            <a:noFill/>
            <a:miter lim="800000"/>
            <a:headEnd/>
            <a:tailEnd/>
          </a:ln>
          <a:effectLst/>
        </p:spPr>
        <p:txBody>
          <a:bodyPr wrap="none" anchor="ctr"/>
          <a:lstStyle/>
          <a:p>
            <a:pPr algn="ctr">
              <a:defRPr/>
            </a:pPr>
            <a:endParaRPr lang="ko-KR" altLang="en-US">
              <a:ea typeface="굴림" pitchFamily="50" charset="-127"/>
            </a:endParaRPr>
          </a:p>
        </p:txBody>
      </p:sp>
      <p:sp>
        <p:nvSpPr>
          <p:cNvPr id="12323" name="Rectangle 35"/>
          <p:cNvSpPr>
            <a:spLocks noChangeArrowheads="1"/>
          </p:cNvSpPr>
          <p:nvPr/>
        </p:nvSpPr>
        <p:spPr bwMode="ltGray">
          <a:xfrm>
            <a:off x="107950" y="0"/>
            <a:ext cx="7951788" cy="847725"/>
          </a:xfrm>
          <a:prstGeom prst="rect">
            <a:avLst/>
          </a:prstGeom>
          <a:gradFill rotWithShape="1">
            <a:gsLst>
              <a:gs pos="0">
                <a:schemeClr val="accent2">
                  <a:gamma/>
                  <a:tint val="0"/>
                  <a:invGamma/>
                </a:schemeClr>
              </a:gs>
              <a:gs pos="100000">
                <a:schemeClr val="accent2"/>
              </a:gs>
            </a:gsLst>
            <a:lin ang="0" scaled="1"/>
          </a:gradFill>
          <a:ln w="9525">
            <a:noFill/>
            <a:miter lim="800000"/>
            <a:headEnd/>
            <a:tailEnd/>
          </a:ln>
          <a:effectLst/>
        </p:spPr>
        <p:txBody>
          <a:bodyPr wrap="none" anchor="ctr"/>
          <a:lstStyle/>
          <a:p>
            <a:pPr>
              <a:defRPr/>
            </a:pPr>
            <a:endParaRPr lang="zh-CN" altLang="en-US">
              <a:ea typeface="宋体" charset="-122"/>
            </a:endParaRPr>
          </a:p>
        </p:txBody>
      </p:sp>
      <p:sp>
        <p:nvSpPr>
          <p:cNvPr id="12329" name="AutoShape 41"/>
          <p:cNvSpPr>
            <a:spLocks noChangeArrowheads="1"/>
          </p:cNvSpPr>
          <p:nvPr/>
        </p:nvSpPr>
        <p:spPr bwMode="ltGray">
          <a:xfrm>
            <a:off x="7888288" y="0"/>
            <a:ext cx="427037" cy="835025"/>
          </a:xfrm>
          <a:prstGeom prst="homePlate">
            <a:avLst>
              <a:gd name="adj" fmla="val 25000"/>
            </a:avLst>
          </a:prstGeom>
          <a:solidFill>
            <a:schemeClr val="accent2"/>
          </a:solidFill>
          <a:ln w="9525">
            <a:noFill/>
            <a:miter lim="800000"/>
            <a:headEnd/>
            <a:tailEnd/>
          </a:ln>
          <a:effectLst/>
        </p:spPr>
        <p:txBody>
          <a:bodyPr wrap="none" anchor="ctr"/>
          <a:lstStyle/>
          <a:p>
            <a:pPr>
              <a:defRPr/>
            </a:pPr>
            <a:endParaRPr lang="zh-CN" altLang="en-US">
              <a:ea typeface="宋体" charset="-122"/>
            </a:endParaRPr>
          </a:p>
        </p:txBody>
      </p:sp>
      <p:sp>
        <p:nvSpPr>
          <p:cNvPr id="1036" name="Rectangle 21"/>
          <p:cNvSpPr>
            <a:spLocks noGrp="1" noChangeArrowheads="1"/>
          </p:cNvSpPr>
          <p:nvPr>
            <p:ph type="title"/>
          </p:nvPr>
        </p:nvSpPr>
        <p:spPr bwMode="black">
          <a:xfrm>
            <a:off x="611188" y="115888"/>
            <a:ext cx="76327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endParaRPr lang="en-US" altLang="ko-KR" smtClean="0"/>
          </a:p>
        </p:txBody>
      </p:sp>
    </p:spTree>
  </p:cSld>
  <p:clrMap bg1="lt1" tx1="dk1" bg2="lt2" tx2="dk2" accent1="accent1" accent2="accent2" accent3="accent3" accent4="accent4" accent5="accent5" accent6="accent6" hlink="hlink" folHlink="folHlink"/>
  <p:sldLayoutIdLst>
    <p:sldLayoutId id="2147483839" r:id="rId1"/>
    <p:sldLayoutId id="2147483837" r:id="rId2"/>
    <p:sldLayoutId id="2147483838"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 id="2147483848" r:id="rId12"/>
    <p:sldLayoutId id="2147483849" r:id="rId13"/>
    <p:sldLayoutId id="2147483850" r:id="rId14"/>
    <p:sldLayoutId id="2147483851" r:id="rId15"/>
  </p:sldLayoutIdLst>
  <p:timing>
    <p:tnLst>
      <p:par>
        <p:cTn id="1" dur="indefinite" restart="never" nodeType="tmRoot"/>
      </p:par>
    </p:tnLst>
  </p:timing>
  <p:hf sldNum="0" hdr="0"/>
  <p:txStyles>
    <p:titleStyle>
      <a:lvl1pPr algn="ctr" rtl="0" eaLnBrk="0" fontAlgn="base" hangingPunct="0">
        <a:spcBef>
          <a:spcPct val="0"/>
        </a:spcBef>
        <a:spcAft>
          <a:spcPct val="0"/>
        </a:spcAft>
        <a:defRPr sz="3200" b="1">
          <a:solidFill>
            <a:schemeClr val="tx1"/>
          </a:solidFill>
          <a:latin typeface="+mj-lt"/>
          <a:ea typeface="+mj-ea"/>
          <a:cs typeface="+mj-cs"/>
        </a:defRPr>
      </a:lvl1pPr>
      <a:lvl2pPr algn="ctr" rtl="0" eaLnBrk="0" fontAlgn="base" hangingPunct="0">
        <a:spcBef>
          <a:spcPct val="0"/>
        </a:spcBef>
        <a:spcAft>
          <a:spcPct val="0"/>
        </a:spcAft>
        <a:defRPr sz="3200" b="1">
          <a:solidFill>
            <a:schemeClr val="tx1"/>
          </a:solidFill>
          <a:latin typeface="Verdana" pitchFamily="34" charset="0"/>
        </a:defRPr>
      </a:lvl2pPr>
      <a:lvl3pPr algn="ctr" rtl="0" eaLnBrk="0" fontAlgn="base" hangingPunct="0">
        <a:spcBef>
          <a:spcPct val="0"/>
        </a:spcBef>
        <a:spcAft>
          <a:spcPct val="0"/>
        </a:spcAft>
        <a:defRPr sz="3200" b="1">
          <a:solidFill>
            <a:schemeClr val="tx1"/>
          </a:solidFill>
          <a:latin typeface="Verdana" pitchFamily="34" charset="0"/>
        </a:defRPr>
      </a:lvl3pPr>
      <a:lvl4pPr algn="ctr" rtl="0" eaLnBrk="0" fontAlgn="base" hangingPunct="0">
        <a:spcBef>
          <a:spcPct val="0"/>
        </a:spcBef>
        <a:spcAft>
          <a:spcPct val="0"/>
        </a:spcAft>
        <a:defRPr sz="3200" b="1">
          <a:solidFill>
            <a:schemeClr val="tx1"/>
          </a:solidFill>
          <a:latin typeface="Verdana" pitchFamily="34" charset="0"/>
        </a:defRPr>
      </a:lvl4pPr>
      <a:lvl5pPr algn="ctr" rtl="0" eaLnBrk="0" fontAlgn="base" hangingPunct="0">
        <a:spcBef>
          <a:spcPct val="0"/>
        </a:spcBef>
        <a:spcAft>
          <a:spcPct val="0"/>
        </a:spcAft>
        <a:defRPr sz="3200" b="1">
          <a:solidFill>
            <a:schemeClr val="tx1"/>
          </a:solidFill>
          <a:latin typeface="Verdana" pitchFamily="34" charset="0"/>
        </a:defRPr>
      </a:lvl5pPr>
      <a:lvl6pPr marL="457200" algn="ctr" rtl="0" eaLnBrk="1" fontAlgn="base" hangingPunct="1">
        <a:spcBef>
          <a:spcPct val="0"/>
        </a:spcBef>
        <a:spcAft>
          <a:spcPct val="0"/>
        </a:spcAft>
        <a:defRPr sz="3200" b="1">
          <a:solidFill>
            <a:schemeClr val="tx1"/>
          </a:solidFill>
          <a:latin typeface="Verdana" pitchFamily="34" charset="0"/>
        </a:defRPr>
      </a:lvl6pPr>
      <a:lvl7pPr marL="914400" algn="ctr" rtl="0" eaLnBrk="1" fontAlgn="base" hangingPunct="1">
        <a:spcBef>
          <a:spcPct val="0"/>
        </a:spcBef>
        <a:spcAft>
          <a:spcPct val="0"/>
        </a:spcAft>
        <a:defRPr sz="3200" b="1">
          <a:solidFill>
            <a:schemeClr val="tx1"/>
          </a:solidFill>
          <a:latin typeface="Verdana" pitchFamily="34" charset="0"/>
        </a:defRPr>
      </a:lvl7pPr>
      <a:lvl8pPr marL="1371600" algn="ctr" rtl="0" eaLnBrk="1" fontAlgn="base" hangingPunct="1">
        <a:spcBef>
          <a:spcPct val="0"/>
        </a:spcBef>
        <a:spcAft>
          <a:spcPct val="0"/>
        </a:spcAft>
        <a:defRPr sz="3200" b="1">
          <a:solidFill>
            <a:schemeClr val="tx1"/>
          </a:solidFill>
          <a:latin typeface="Verdana" pitchFamily="34" charset="0"/>
        </a:defRPr>
      </a:lvl8pPr>
      <a:lvl9pPr marL="1828800" algn="ctr" rtl="0" eaLnBrk="1" fontAlgn="base" hangingPunct="1">
        <a:spcBef>
          <a:spcPct val="0"/>
        </a:spcBef>
        <a:spcAft>
          <a:spcPct val="0"/>
        </a:spcAft>
        <a:defRPr sz="3200" b="1">
          <a:solidFill>
            <a:schemeClr val="tx1"/>
          </a:solidFill>
          <a:latin typeface="Verdana" pitchFamily="34" charset="0"/>
        </a:defRPr>
      </a:lvl9pPr>
    </p:titleStyle>
    <p:bodyStyle>
      <a:lvl1pPr marL="342900" indent="-342900" algn="l" rtl="0" eaLnBrk="0" fontAlgn="base" hangingPunct="0">
        <a:spcBef>
          <a:spcPct val="20000"/>
        </a:spcBef>
        <a:spcAft>
          <a:spcPct val="0"/>
        </a:spcAft>
        <a:buClr>
          <a:schemeClr val="accent2"/>
        </a:buClr>
        <a:buFont typeface="Wingdings" pitchFamily="2" charset="2"/>
        <a:buChar char="u"/>
        <a:defRPr sz="2800" b="1">
          <a:solidFill>
            <a:schemeClr val="accent2"/>
          </a:solidFill>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itchFamily="2" charset="2"/>
        <a:buChar char="n"/>
        <a:defRPr sz="2400">
          <a:solidFill>
            <a:schemeClr val="tx2"/>
          </a:solidFill>
          <a:latin typeface="+mn-lt"/>
        </a:defRPr>
      </a:lvl2pPr>
      <a:lvl3pPr marL="1143000" indent="-228600" algn="l" rtl="0" eaLnBrk="0" fontAlgn="base" hangingPunct="0">
        <a:spcBef>
          <a:spcPct val="20000"/>
        </a:spcBef>
        <a:spcAft>
          <a:spcPct val="0"/>
        </a:spcAft>
        <a:buClr>
          <a:schemeClr val="folHlink"/>
        </a:buClr>
        <a:buSzPct val="60000"/>
        <a:buFont typeface="Wingdings" pitchFamily="2" charset="2"/>
        <a:buChar char="n"/>
        <a:defRPr sz="2400">
          <a:solidFill>
            <a:schemeClr val="tx2"/>
          </a:solidFill>
          <a:latin typeface="+mn-lt"/>
        </a:defRPr>
      </a:lvl3pPr>
      <a:lvl4pPr marL="1600200" indent="-228600" algn="l" rtl="0" eaLnBrk="0" fontAlgn="base" hangingPunct="0">
        <a:spcBef>
          <a:spcPct val="20000"/>
        </a:spcBef>
        <a:spcAft>
          <a:spcPct val="0"/>
        </a:spcAft>
        <a:buClr>
          <a:schemeClr val="tx1"/>
        </a:buClr>
        <a:buSzPct val="60000"/>
        <a:buFont typeface="Wingdings" pitchFamily="2" charset="2"/>
        <a:buChar char="n"/>
        <a:defRPr sz="2000">
          <a:solidFill>
            <a:schemeClr val="tx2"/>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2"/>
          </a:solidFill>
          <a:latin typeface="+mn-lt"/>
        </a:defRPr>
      </a:lvl5pPr>
      <a:lvl6pPr marL="25146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2"/>
          </a:solidFill>
          <a:latin typeface="+mn-lt"/>
        </a:defRPr>
      </a:lvl6pPr>
      <a:lvl7pPr marL="29718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2"/>
          </a:solidFill>
          <a:latin typeface="+mn-lt"/>
        </a:defRPr>
      </a:lvl7pPr>
      <a:lvl8pPr marL="34290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2"/>
          </a:solidFill>
          <a:latin typeface="+mn-lt"/>
        </a:defRPr>
      </a:lvl8pPr>
      <a:lvl9pPr marL="38862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2"/>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3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4"/>
          <p:cNvSpPr>
            <a:spLocks noGrp="1" noChangeArrowheads="1"/>
          </p:cNvSpPr>
          <p:nvPr>
            <p:ph type="ctrTitle"/>
          </p:nvPr>
        </p:nvSpPr>
        <p:spPr>
          <a:xfrm>
            <a:off x="0" y="1556792"/>
            <a:ext cx="9144000" cy="1944216"/>
          </a:xfrm>
          <a:effectLst>
            <a:outerShdw dist="45791" dir="3378596" algn="ctr" rotWithShape="0">
              <a:schemeClr val="tx1">
                <a:alpha val="50000"/>
              </a:schemeClr>
            </a:outerShdw>
          </a:effectLst>
        </p:spPr>
        <p:txBody>
          <a:bodyPr/>
          <a:lstStyle/>
          <a:p>
            <a:pPr algn="ctr" eaLnBrk="1" hangingPunct="1">
              <a:lnSpc>
                <a:spcPct val="150000"/>
              </a:lnSpc>
              <a:defRPr/>
            </a:pPr>
            <a:r>
              <a:rPr lang="zh-CN" altLang="en-US" dirty="0" smtClean="0">
                <a:ea typeface="宋体" pitchFamily="2" charset="-122"/>
              </a:rPr>
              <a:t>关于</a:t>
            </a:r>
            <a:r>
              <a:rPr lang="en-US" altLang="zh-CN" dirty="0" smtClean="0">
                <a:ea typeface="宋体" pitchFamily="2" charset="-122"/>
              </a:rPr>
              <a:t>《</a:t>
            </a:r>
            <a:r>
              <a:rPr lang="zh-CN" altLang="en-US" dirty="0" smtClean="0">
                <a:ea typeface="宋体" pitchFamily="2" charset="-122"/>
              </a:rPr>
              <a:t>资金管理办法</a:t>
            </a:r>
            <a:r>
              <a:rPr lang="en-US" altLang="zh-CN" dirty="0" smtClean="0">
                <a:ea typeface="宋体" pitchFamily="2" charset="-122"/>
              </a:rPr>
              <a:t>》</a:t>
            </a:r>
            <a:br>
              <a:rPr lang="en-US" altLang="zh-CN" dirty="0" smtClean="0">
                <a:ea typeface="宋体" pitchFamily="2" charset="-122"/>
              </a:rPr>
            </a:br>
            <a:r>
              <a:rPr lang="zh-CN" altLang="en-US" dirty="0" smtClean="0">
                <a:ea typeface="宋体" pitchFamily="2" charset="-122"/>
              </a:rPr>
              <a:t>具体条款的解读</a:t>
            </a:r>
            <a:endParaRPr lang="ko-KR" altLang="en-US" dirty="0" smtClean="0">
              <a:latin typeface="Arial" charset="0"/>
              <a:ea typeface="굴림" pitchFamily="34" charset="-127"/>
            </a:endParaRPr>
          </a:p>
        </p:txBody>
      </p:sp>
      <p:pic>
        <p:nvPicPr>
          <p:cNvPr id="15363" name="Picture 1026" descr="gb_biaohui_xin"/>
          <p:cNvPicPr>
            <a:picLocks noChangeAspect="1" noChangeArrowheads="1"/>
          </p:cNvPicPr>
          <p:nvPr/>
        </p:nvPicPr>
        <p:blipFill>
          <a:blip r:embed="rId2" cstate="print"/>
          <a:srcRect/>
          <a:stretch>
            <a:fillRect/>
          </a:stretch>
        </p:blipFill>
        <p:spPr bwMode="auto">
          <a:xfrm>
            <a:off x="7143750" y="357188"/>
            <a:ext cx="1357313" cy="1214437"/>
          </a:xfrm>
          <a:prstGeom prst="rect">
            <a:avLst/>
          </a:prstGeom>
          <a:noFill/>
          <a:ln w="9525">
            <a:noFill/>
            <a:miter lim="800000"/>
            <a:headEnd/>
            <a:tailEnd/>
          </a:ln>
        </p:spPr>
      </p:pic>
      <p:sp>
        <p:nvSpPr>
          <p:cNvPr id="15364" name="副标题 2"/>
          <p:cNvSpPr>
            <a:spLocks noGrp="1"/>
          </p:cNvSpPr>
          <p:nvPr>
            <p:ph type="subTitle" idx="1"/>
          </p:nvPr>
        </p:nvSpPr>
        <p:spPr>
          <a:xfrm>
            <a:off x="928688" y="5286375"/>
            <a:ext cx="6670675" cy="1752600"/>
          </a:xfrm>
        </p:spPr>
        <p:txBody>
          <a:bodyPr/>
          <a:lstStyle/>
          <a:p>
            <a:pPr algn="ctr" eaLnBrk="1" hangingPunct="1">
              <a:lnSpc>
                <a:spcPct val="150000"/>
              </a:lnSpc>
            </a:pPr>
            <a:r>
              <a:rPr lang="en-US" altLang="zh-CN" dirty="0" smtClean="0">
                <a:latin typeface="华文中宋" pitchFamily="2" charset="-122"/>
                <a:ea typeface="华文中宋" pitchFamily="2" charset="-122"/>
              </a:rPr>
              <a:t>2015</a:t>
            </a:r>
            <a:r>
              <a:rPr lang="zh-CN" altLang="en-US" dirty="0" smtClean="0">
                <a:latin typeface="华文中宋" pitchFamily="2" charset="-122"/>
                <a:ea typeface="华文中宋" pitchFamily="2" charset="-122"/>
              </a:rPr>
              <a:t>年</a:t>
            </a:r>
            <a:r>
              <a:rPr lang="en-US" altLang="zh-CN" dirty="0" smtClean="0">
                <a:latin typeface="华文中宋" pitchFamily="2" charset="-122"/>
                <a:ea typeface="华文中宋" pitchFamily="2" charset="-122"/>
              </a:rPr>
              <a:t>7</a:t>
            </a:r>
            <a:r>
              <a:rPr lang="zh-CN" altLang="en-US" dirty="0" smtClean="0">
                <a:latin typeface="华文中宋" pitchFamily="2" charset="-122"/>
                <a:ea typeface="华文中宋" pitchFamily="2" charset="-122"/>
              </a:rPr>
              <a:t>月</a:t>
            </a:r>
            <a:r>
              <a:rPr lang="en-US" altLang="zh-CN" dirty="0" smtClean="0">
                <a:latin typeface="华文中宋" pitchFamily="2" charset="-122"/>
                <a:ea typeface="华文中宋" pitchFamily="2" charset="-122"/>
              </a:rPr>
              <a:t>·</a:t>
            </a:r>
            <a:r>
              <a:rPr lang="zh-CN" altLang="en-US" dirty="0" smtClean="0">
                <a:latin typeface="华文中宋" pitchFamily="2" charset="-122"/>
                <a:ea typeface="华文中宋" pitchFamily="2" charset="-122"/>
              </a:rPr>
              <a:t>财务局</a:t>
            </a:r>
            <a:endParaRPr lang="en-US" altLang="zh-CN" dirty="0" smtClean="0">
              <a:latin typeface="华文中宋" pitchFamily="2" charset="-122"/>
              <a:ea typeface="华文中宋" pitchFamily="2" charset="-122"/>
            </a:endParaRPr>
          </a:p>
          <a:p>
            <a:pPr algn="ctr" eaLnBrk="1" hangingPunct="1"/>
            <a:endParaRPr lang="en-US" altLang="zh-CN" dirty="0" smtClean="0">
              <a:latin typeface="华文中宋" pitchFamily="2" charset="-122"/>
              <a:ea typeface="华文中宋" pitchFamily="2"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格 7"/>
          <p:cNvGraphicFramePr>
            <a:graphicFrameLocks noGrp="1"/>
          </p:cNvGraphicFramePr>
          <p:nvPr/>
        </p:nvGraphicFramePr>
        <p:xfrm>
          <a:off x="857250" y="857250"/>
          <a:ext cx="6929485" cy="5620713"/>
        </p:xfrm>
        <a:graphic>
          <a:graphicData uri="http://schemas.openxmlformats.org/drawingml/2006/table">
            <a:tbl>
              <a:tblPr/>
              <a:tblGrid>
                <a:gridCol w="763418"/>
                <a:gridCol w="4022927"/>
                <a:gridCol w="1071570"/>
                <a:gridCol w="1071570"/>
              </a:tblGrid>
              <a:tr h="267653">
                <a:tc rowSpan="2">
                  <a:txBody>
                    <a:bodyPr/>
                    <a:lstStyle/>
                    <a:p>
                      <a:pPr marL="386080" indent="-386080" algn="ctr">
                        <a:spcAft>
                          <a:spcPts val="0"/>
                        </a:spcAft>
                      </a:pPr>
                      <a:r>
                        <a:rPr lang="zh-CN" altLang="en-US" sz="1400" b="1" kern="100" baseline="0" dirty="0" smtClean="0">
                          <a:latin typeface="华文中宋" pitchFamily="2" charset="-122"/>
                          <a:ea typeface="华文中宋" pitchFamily="2" charset="-122"/>
                        </a:rPr>
                        <a:t>序号</a:t>
                      </a:r>
                      <a:r>
                        <a:rPr lang="en-US" sz="1400" b="1" kern="100" baseline="0" dirty="0" smtClean="0">
                          <a:latin typeface="华文中宋" pitchFamily="2" charset="-122"/>
                          <a:ea typeface="华文中宋" pitchFamily="2" charset="-122"/>
                        </a:rPr>
                        <a:t>  </a:t>
                      </a:r>
                      <a:endParaRPr lang="zh-CN"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科目名称</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金额</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备注</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vMerge="1">
                  <a:txBody>
                    <a:bodyPr/>
                    <a:lstStyle/>
                    <a:p>
                      <a:endParaRPr lang="zh-CN" altLang="en-US"/>
                    </a:p>
                  </a:txBody>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a:t>
                      </a:r>
                      <a:r>
                        <a:rPr lang="en-US" sz="1600" b="1" kern="100" baseline="0" dirty="0">
                          <a:solidFill>
                            <a:schemeClr val="tx1"/>
                          </a:solidFill>
                          <a:latin typeface="华文中宋" pitchFamily="2" charset="-122"/>
                          <a:ea typeface="华文中宋" pitchFamily="2" charset="-122"/>
                          <a:cs typeface="+mn-cs"/>
                        </a:rPr>
                        <a:t>1</a:t>
                      </a:r>
                      <a:r>
                        <a:rPr lang="zh-CN" sz="1600" b="1" kern="100" baseline="0" dirty="0">
                          <a:solidFill>
                            <a:schemeClr val="tx1"/>
                          </a:solidFill>
                          <a:latin typeface="华文中宋" pitchFamily="2" charset="-122"/>
                          <a:ea typeface="华文中宋" pitchFamily="2" charset="-122"/>
                          <a:cs typeface="+mn-cs"/>
                        </a:rPr>
                        <a:t>）</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a:t>
                      </a:r>
                      <a:r>
                        <a:rPr lang="en-US" sz="1600" b="1" kern="100" baseline="0" dirty="0">
                          <a:solidFill>
                            <a:schemeClr val="tx1"/>
                          </a:solidFill>
                          <a:latin typeface="华文中宋" pitchFamily="2" charset="-122"/>
                          <a:ea typeface="华文中宋" pitchFamily="2" charset="-122"/>
                          <a:cs typeface="+mn-cs"/>
                        </a:rPr>
                        <a:t>2</a:t>
                      </a:r>
                      <a:r>
                        <a:rPr lang="zh-CN" sz="1600" b="1" kern="100" baseline="0" dirty="0">
                          <a:solidFill>
                            <a:schemeClr val="tx1"/>
                          </a:solidFill>
                          <a:latin typeface="华文中宋" pitchFamily="2" charset="-122"/>
                          <a:ea typeface="华文中宋" pitchFamily="2" charset="-122"/>
                          <a:cs typeface="+mn-cs"/>
                        </a:rPr>
                        <a:t>）</a:t>
                      </a: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a:t>
                      </a:r>
                      <a:r>
                        <a:rPr lang="en-US" sz="1600" b="1" kern="100" baseline="0" dirty="0">
                          <a:solidFill>
                            <a:schemeClr val="tx1"/>
                          </a:solidFill>
                          <a:latin typeface="华文中宋" pitchFamily="2" charset="-122"/>
                          <a:ea typeface="华文中宋" pitchFamily="2" charset="-122"/>
                          <a:cs typeface="+mn-cs"/>
                        </a:rPr>
                        <a:t>3</a:t>
                      </a:r>
                      <a:r>
                        <a:rPr lang="zh-CN" sz="1600" b="1" kern="100" baseline="0" dirty="0">
                          <a:solidFill>
                            <a:schemeClr val="tx1"/>
                          </a:solidFill>
                          <a:latin typeface="华文中宋" pitchFamily="2" charset="-122"/>
                          <a:ea typeface="华文中宋" pitchFamily="2" charset="-122"/>
                          <a:cs typeface="+mn-cs"/>
                        </a:rPr>
                        <a:t>）</a:t>
                      </a: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dirty="0">
                          <a:latin typeface="华文中宋" pitchFamily="2" charset="-122"/>
                          <a:ea typeface="华文中宋" pitchFamily="2" charset="-122"/>
                        </a:rPr>
                        <a:t>1</a:t>
                      </a:r>
                      <a:endParaRPr lang="zh-CN" sz="16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baseline="0" dirty="0">
                          <a:latin typeface="华文中宋" pitchFamily="2" charset="-122"/>
                          <a:ea typeface="华文中宋" pitchFamily="2" charset="-122"/>
                        </a:rPr>
                        <a:t>一、项目资金支出</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2</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baseline="0" dirty="0">
                          <a:latin typeface="华文中宋" pitchFamily="2" charset="-122"/>
                          <a:ea typeface="华文中宋" pitchFamily="2" charset="-122"/>
                        </a:rPr>
                        <a:t>（一）</a:t>
                      </a:r>
                      <a:r>
                        <a:rPr lang="zh-CN" sz="1600" b="1" kern="100" baseline="0" dirty="0">
                          <a:latin typeface="华文中宋" pitchFamily="2" charset="-122"/>
                          <a:ea typeface="华文中宋" pitchFamily="2" charset="-122"/>
                        </a:rPr>
                        <a:t>直接费用</a:t>
                      </a:r>
                      <a:endParaRPr lang="zh-CN" sz="16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3</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1</a:t>
                      </a:r>
                      <a:r>
                        <a:rPr lang="zh-CN" sz="1600" kern="100" baseline="0" dirty="0">
                          <a:latin typeface="华文中宋" pitchFamily="2" charset="-122"/>
                          <a:ea typeface="华文中宋" pitchFamily="2" charset="-122"/>
                        </a:rPr>
                        <a:t>、设备费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4</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19100" algn="just">
                        <a:spcAft>
                          <a:spcPts val="0"/>
                        </a:spcAft>
                      </a:pPr>
                      <a:r>
                        <a:rPr lang="zh-CN" sz="1600" kern="100" baseline="0" dirty="0">
                          <a:latin typeface="华文中宋" pitchFamily="2" charset="-122"/>
                          <a:ea typeface="华文中宋" pitchFamily="2" charset="-122"/>
                        </a:rPr>
                        <a:t>（</a:t>
                      </a:r>
                      <a:r>
                        <a:rPr lang="en-US" sz="1600" kern="100" baseline="0" dirty="0">
                          <a:latin typeface="华文中宋" pitchFamily="2" charset="-122"/>
                          <a:ea typeface="华文中宋" pitchFamily="2" charset="-122"/>
                        </a:rPr>
                        <a:t>1</a:t>
                      </a:r>
                      <a:r>
                        <a:rPr lang="zh-CN" sz="1600" kern="100" baseline="0" dirty="0">
                          <a:latin typeface="华文中宋" pitchFamily="2" charset="-122"/>
                          <a:ea typeface="华文中宋" pitchFamily="2" charset="-122"/>
                        </a:rPr>
                        <a:t>）设备购置费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5</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19100" algn="just">
                        <a:spcAft>
                          <a:spcPts val="0"/>
                        </a:spcAft>
                      </a:pPr>
                      <a:r>
                        <a:rPr lang="zh-CN" sz="1600" kern="100" baseline="0" dirty="0">
                          <a:latin typeface="华文中宋" pitchFamily="2" charset="-122"/>
                          <a:ea typeface="华文中宋" pitchFamily="2" charset="-122"/>
                        </a:rPr>
                        <a:t>（</a:t>
                      </a:r>
                      <a:r>
                        <a:rPr lang="en-US" sz="1600" kern="100" baseline="0" dirty="0">
                          <a:latin typeface="华文中宋" pitchFamily="2" charset="-122"/>
                          <a:ea typeface="华文中宋" pitchFamily="2" charset="-122"/>
                        </a:rPr>
                        <a:t>2</a:t>
                      </a:r>
                      <a:r>
                        <a:rPr lang="zh-CN" sz="1600" kern="100" baseline="0" dirty="0">
                          <a:latin typeface="华文中宋" pitchFamily="2" charset="-122"/>
                          <a:ea typeface="华文中宋" pitchFamily="2" charset="-122"/>
                        </a:rPr>
                        <a:t>）设备试制费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6</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19100" algn="just">
                        <a:spcAft>
                          <a:spcPts val="0"/>
                        </a:spcAft>
                      </a:pPr>
                      <a:r>
                        <a:rPr lang="zh-CN" sz="1600" kern="100" baseline="0" dirty="0">
                          <a:latin typeface="华文中宋" pitchFamily="2" charset="-122"/>
                          <a:ea typeface="华文中宋" pitchFamily="2" charset="-122"/>
                        </a:rPr>
                        <a:t>（</a:t>
                      </a:r>
                      <a:r>
                        <a:rPr lang="en-US" sz="1600" kern="100" baseline="0" dirty="0">
                          <a:latin typeface="华文中宋" pitchFamily="2" charset="-122"/>
                          <a:ea typeface="华文中宋" pitchFamily="2" charset="-122"/>
                        </a:rPr>
                        <a:t>3</a:t>
                      </a:r>
                      <a:r>
                        <a:rPr lang="zh-CN" sz="1600" kern="100" baseline="0" dirty="0">
                          <a:latin typeface="华文中宋" pitchFamily="2" charset="-122"/>
                          <a:ea typeface="华文中宋" pitchFamily="2" charset="-122"/>
                        </a:rPr>
                        <a:t>）设备改造与租赁费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7</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b="1" kern="100" baseline="0" dirty="0">
                          <a:solidFill>
                            <a:srgbClr val="C00000"/>
                          </a:solidFill>
                          <a:latin typeface="华文中宋" pitchFamily="2" charset="-122"/>
                          <a:ea typeface="华文中宋" pitchFamily="2" charset="-122"/>
                        </a:rPr>
                        <a:t>2</a:t>
                      </a:r>
                      <a:r>
                        <a:rPr lang="zh-CN" sz="1600" b="1" kern="100" baseline="0" dirty="0">
                          <a:solidFill>
                            <a:srgbClr val="C00000"/>
                          </a:solidFill>
                          <a:latin typeface="华文中宋" pitchFamily="2" charset="-122"/>
                          <a:ea typeface="华文中宋" pitchFamily="2" charset="-122"/>
                        </a:rPr>
                        <a:t>、材料费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8</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3</a:t>
                      </a:r>
                      <a:r>
                        <a:rPr lang="zh-CN" sz="1600" kern="100" baseline="0" dirty="0">
                          <a:latin typeface="华文中宋" pitchFamily="2" charset="-122"/>
                          <a:ea typeface="华文中宋" pitchFamily="2" charset="-122"/>
                        </a:rPr>
                        <a:t>、测试化验加工费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9</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4</a:t>
                      </a:r>
                      <a:r>
                        <a:rPr lang="zh-CN" sz="1600" kern="100" baseline="0" dirty="0">
                          <a:latin typeface="华文中宋" pitchFamily="2" charset="-122"/>
                          <a:ea typeface="华文中宋" pitchFamily="2" charset="-122"/>
                        </a:rPr>
                        <a:t>、燃料动力费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10</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5</a:t>
                      </a:r>
                      <a:r>
                        <a:rPr lang="zh-CN" sz="1600" kern="100" baseline="0" dirty="0">
                          <a:latin typeface="华文中宋" pitchFamily="2" charset="-122"/>
                          <a:ea typeface="华文中宋" pitchFamily="2" charset="-122"/>
                        </a:rPr>
                        <a:t>、差旅费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11</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6</a:t>
                      </a:r>
                      <a:r>
                        <a:rPr lang="zh-CN" sz="1600" kern="100" baseline="0" dirty="0">
                          <a:latin typeface="华文中宋" pitchFamily="2" charset="-122"/>
                          <a:ea typeface="华文中宋" pitchFamily="2" charset="-122"/>
                        </a:rPr>
                        <a:t>、会议费 </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12</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7</a:t>
                      </a:r>
                      <a:r>
                        <a:rPr lang="zh-CN" sz="1600" kern="100" baseline="0" dirty="0">
                          <a:latin typeface="华文中宋" pitchFamily="2" charset="-122"/>
                          <a:ea typeface="华文中宋" pitchFamily="2" charset="-122"/>
                        </a:rPr>
                        <a:t>、国际合作与交流费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13</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8</a:t>
                      </a:r>
                      <a:r>
                        <a:rPr lang="zh-CN" sz="1600" kern="100" baseline="0" dirty="0">
                          <a:latin typeface="华文中宋" pitchFamily="2" charset="-122"/>
                          <a:ea typeface="华文中宋" pitchFamily="2" charset="-122"/>
                        </a:rPr>
                        <a:t>、出版</a:t>
                      </a:r>
                      <a:r>
                        <a:rPr lang="en-US" sz="1600" kern="100" baseline="0" dirty="0">
                          <a:latin typeface="华文中宋" pitchFamily="2" charset="-122"/>
                          <a:ea typeface="华文中宋" pitchFamily="2" charset="-122"/>
                        </a:rPr>
                        <a:t>/</a:t>
                      </a:r>
                      <a:r>
                        <a:rPr lang="zh-CN" sz="1600" kern="100" baseline="0" dirty="0">
                          <a:latin typeface="华文中宋" pitchFamily="2" charset="-122"/>
                          <a:ea typeface="华文中宋" pitchFamily="2" charset="-122"/>
                        </a:rPr>
                        <a:t>文献</a:t>
                      </a:r>
                      <a:r>
                        <a:rPr lang="en-US" sz="1600" kern="100" baseline="0" dirty="0">
                          <a:latin typeface="华文中宋" pitchFamily="2" charset="-122"/>
                          <a:ea typeface="华文中宋" pitchFamily="2" charset="-122"/>
                        </a:rPr>
                        <a:t>/</a:t>
                      </a:r>
                      <a:r>
                        <a:rPr lang="zh-CN" sz="1600" kern="100" baseline="0" dirty="0">
                          <a:latin typeface="华文中宋" pitchFamily="2" charset="-122"/>
                          <a:ea typeface="华文中宋" pitchFamily="2" charset="-122"/>
                        </a:rPr>
                        <a:t>信息传播</a:t>
                      </a:r>
                      <a:r>
                        <a:rPr lang="en-US" sz="1600" kern="100" baseline="0" dirty="0">
                          <a:latin typeface="华文中宋" pitchFamily="2" charset="-122"/>
                          <a:ea typeface="华文中宋" pitchFamily="2" charset="-122"/>
                        </a:rPr>
                        <a:t>/</a:t>
                      </a:r>
                      <a:r>
                        <a:rPr lang="zh-CN" sz="1600" kern="100" baseline="0" dirty="0">
                          <a:latin typeface="华文中宋" pitchFamily="2" charset="-122"/>
                          <a:ea typeface="华文中宋" pitchFamily="2" charset="-122"/>
                        </a:rPr>
                        <a:t>知识产权事务费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14</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9</a:t>
                      </a:r>
                      <a:r>
                        <a:rPr lang="zh-CN" sz="1600" kern="100" baseline="0" dirty="0">
                          <a:latin typeface="华文中宋" pitchFamily="2" charset="-122"/>
                          <a:ea typeface="华文中宋" pitchFamily="2" charset="-122"/>
                        </a:rPr>
                        <a:t>、劳务费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15</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10</a:t>
                      </a:r>
                      <a:r>
                        <a:rPr lang="zh-CN" sz="1600" kern="100" baseline="0" dirty="0">
                          <a:latin typeface="华文中宋" pitchFamily="2" charset="-122"/>
                          <a:ea typeface="华文中宋" pitchFamily="2" charset="-122"/>
                        </a:rPr>
                        <a:t>、专家咨询费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16</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11</a:t>
                      </a:r>
                      <a:r>
                        <a:rPr lang="zh-CN" sz="1600" kern="100" baseline="0" dirty="0">
                          <a:latin typeface="华文中宋" pitchFamily="2" charset="-122"/>
                          <a:ea typeface="华文中宋" pitchFamily="2" charset="-122"/>
                        </a:rPr>
                        <a:t>、其他支出</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17</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b="1" kern="100" baseline="0" dirty="0">
                          <a:latin typeface="华文中宋" pitchFamily="2" charset="-122"/>
                          <a:ea typeface="华文中宋" pitchFamily="2" charset="-122"/>
                        </a:rPr>
                        <a:t>（</a:t>
                      </a:r>
                      <a:r>
                        <a:rPr lang="zh-CN" sz="1600" b="1" kern="100" baseline="0" dirty="0">
                          <a:solidFill>
                            <a:schemeClr val="tx1"/>
                          </a:solidFill>
                          <a:latin typeface="华文中宋" pitchFamily="2" charset="-122"/>
                          <a:ea typeface="华文中宋" pitchFamily="2" charset="-122"/>
                          <a:cs typeface="+mn-cs"/>
                        </a:rPr>
                        <a:t>二）间接费用</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18</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09550" algn="just">
                        <a:spcAft>
                          <a:spcPts val="0"/>
                        </a:spcAft>
                      </a:pPr>
                      <a:r>
                        <a:rPr lang="zh-CN" sz="1600" kern="100" baseline="0" dirty="0">
                          <a:latin typeface="华文中宋" pitchFamily="2" charset="-122"/>
                          <a:ea typeface="华文中宋" pitchFamily="2" charset="-122"/>
                        </a:rPr>
                        <a:t>其中：绩效支出</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19</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baseline="0" dirty="0">
                          <a:latin typeface="华文中宋" pitchFamily="2" charset="-122"/>
                          <a:ea typeface="华文中宋" pitchFamily="2" charset="-122"/>
                        </a:rPr>
                        <a:t>二、自筹</a:t>
                      </a:r>
                      <a:r>
                        <a:rPr lang="zh-CN" sz="1600" kern="100" baseline="0" dirty="0" smtClean="0">
                          <a:latin typeface="华文中宋" pitchFamily="2" charset="-122"/>
                          <a:ea typeface="华文中宋" pitchFamily="2" charset="-122"/>
                        </a:rPr>
                        <a:t>资金</a:t>
                      </a:r>
                      <a:endParaRPr lang="zh-CN" sz="16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4689" name="Rectangle 2"/>
          <p:cNvSpPr>
            <a:spLocks noChangeArrowheads="1"/>
          </p:cNvSpPr>
          <p:nvPr/>
        </p:nvSpPr>
        <p:spPr bwMode="auto">
          <a:xfrm>
            <a:off x="785813" y="142875"/>
            <a:ext cx="8072437" cy="1004888"/>
          </a:xfrm>
          <a:prstGeom prst="rect">
            <a:avLst/>
          </a:prstGeom>
          <a:noFill/>
          <a:ln w="9525">
            <a:noFill/>
            <a:miter lim="800000"/>
            <a:headEnd/>
            <a:tailEnd/>
          </a:ln>
          <a:effectLst>
            <a:prstShdw prst="shdw12">
              <a:schemeClr val="bg2">
                <a:alpha val="50000"/>
              </a:schemeClr>
            </a:prstShdw>
          </a:effectLst>
        </p:spPr>
        <p:txBody>
          <a:bodyPr anchor="ctr">
            <a:spAutoFit/>
          </a:bodyPr>
          <a:lstStyle/>
          <a:p>
            <a:pPr>
              <a:spcBef>
                <a:spcPts val="1000"/>
              </a:spcBef>
            </a:pPr>
            <a:r>
              <a:rPr lang="zh-CN" altLang="en-US" sz="2000" b="1">
                <a:latin typeface="华文中宋" pitchFamily="2" charset="-122"/>
                <a:ea typeface="华文中宋" pitchFamily="2" charset="-122"/>
              </a:rPr>
              <a:t>      国家自然科学基金项目资金预算表（定额补助）</a:t>
            </a:r>
            <a:endParaRPr lang="en-US" altLang="zh-CN" sz="2000" b="1">
              <a:latin typeface="华文中宋" pitchFamily="2" charset="-122"/>
              <a:ea typeface="华文中宋" pitchFamily="2" charset="-122"/>
            </a:endParaRPr>
          </a:p>
          <a:p>
            <a:pPr>
              <a:spcBef>
                <a:spcPts val="1000"/>
              </a:spcBef>
            </a:pPr>
            <a:r>
              <a:rPr lang="zh-CN" altLang="en-US" sz="1300">
                <a:latin typeface="华文中宋" pitchFamily="2" charset="-122"/>
                <a:ea typeface="华文中宋" pitchFamily="2" charset="-122"/>
              </a:rPr>
              <a:t>项目名称：                                             项目负责人：                              金额单位：万元 </a:t>
            </a:r>
          </a:p>
          <a:p>
            <a:endParaRPr lang="zh-CN" altLang="en-US">
              <a:ea typeface="宋体" pitchFamily="2" charset="-122"/>
            </a:endParaRPr>
          </a:p>
        </p:txBody>
      </p:sp>
      <p:sp>
        <p:nvSpPr>
          <p:cNvPr id="10" name="线形标注 2 9"/>
          <p:cNvSpPr/>
          <p:nvPr/>
        </p:nvSpPr>
        <p:spPr bwMode="auto">
          <a:xfrm>
            <a:off x="4643438" y="2143124"/>
            <a:ext cx="3643312" cy="1142999"/>
          </a:xfrm>
          <a:prstGeom prst="borderCallout2">
            <a:avLst>
              <a:gd name="adj1" fmla="val 18750"/>
              <a:gd name="adj2" fmla="val -8333"/>
              <a:gd name="adj3" fmla="val 18750"/>
              <a:gd name="adj4" fmla="val -16667"/>
              <a:gd name="adj5" fmla="val 88750"/>
              <a:gd name="adj6" fmla="val -47843"/>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a:lstStyle/>
          <a:p>
            <a:pPr>
              <a:defRPr/>
            </a:pPr>
            <a:r>
              <a:rPr lang="zh-CN" altLang="en-US" b="1" dirty="0" smtClean="0">
                <a:solidFill>
                  <a:schemeClr val="tx1"/>
                </a:solidFill>
                <a:latin typeface="Times New Roman" pitchFamily="18" charset="0"/>
                <a:ea typeface="宋体" pitchFamily="2" charset="-122"/>
              </a:rPr>
              <a:t>是指在项目研究过程中消耗的各种原材料、辅助材料、低值易耗品等的采购及运输、装卸、整理等费用。</a:t>
            </a:r>
            <a:endParaRPr lang="zh-CN" altLang="en-US" b="1" dirty="0">
              <a:solidFill>
                <a:schemeClr val="tx1"/>
              </a:solidFill>
              <a:latin typeface="Times New Roman" pitchFamily="18" charset="0"/>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格 7"/>
          <p:cNvGraphicFramePr>
            <a:graphicFrameLocks noGrp="1"/>
          </p:cNvGraphicFramePr>
          <p:nvPr/>
        </p:nvGraphicFramePr>
        <p:xfrm>
          <a:off x="857250" y="857250"/>
          <a:ext cx="6929485" cy="5620713"/>
        </p:xfrm>
        <a:graphic>
          <a:graphicData uri="http://schemas.openxmlformats.org/drawingml/2006/table">
            <a:tbl>
              <a:tblPr/>
              <a:tblGrid>
                <a:gridCol w="763418"/>
                <a:gridCol w="4022927"/>
                <a:gridCol w="1071570"/>
                <a:gridCol w="1071570"/>
              </a:tblGrid>
              <a:tr h="267653">
                <a:tc rowSpan="2">
                  <a:txBody>
                    <a:bodyPr/>
                    <a:lstStyle/>
                    <a:p>
                      <a:pPr marL="386080" indent="-386080" algn="ctr">
                        <a:spcAft>
                          <a:spcPts val="0"/>
                        </a:spcAft>
                      </a:pPr>
                      <a:r>
                        <a:rPr lang="zh-CN" altLang="en-US" sz="1400" b="1" kern="100" baseline="0" dirty="0" smtClean="0">
                          <a:latin typeface="华文中宋" pitchFamily="2" charset="-122"/>
                          <a:ea typeface="华文中宋" pitchFamily="2" charset="-122"/>
                        </a:rPr>
                        <a:t>序号</a:t>
                      </a:r>
                      <a:r>
                        <a:rPr lang="en-US" sz="1400" b="1" kern="100" baseline="0" dirty="0" smtClean="0">
                          <a:latin typeface="华文中宋" pitchFamily="2" charset="-122"/>
                          <a:ea typeface="华文中宋" pitchFamily="2" charset="-122"/>
                        </a:rPr>
                        <a:t>  </a:t>
                      </a:r>
                      <a:endParaRPr lang="zh-CN"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科目名称</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金额</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备注</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vMerge="1">
                  <a:txBody>
                    <a:bodyPr/>
                    <a:lstStyle/>
                    <a:p>
                      <a:endParaRPr lang="zh-CN" altLang="en-US"/>
                    </a:p>
                  </a:txBody>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a:t>
                      </a:r>
                      <a:r>
                        <a:rPr lang="en-US" sz="1600" b="1" kern="100" baseline="0" dirty="0">
                          <a:solidFill>
                            <a:schemeClr val="tx1"/>
                          </a:solidFill>
                          <a:latin typeface="华文中宋" pitchFamily="2" charset="-122"/>
                          <a:ea typeface="华文中宋" pitchFamily="2" charset="-122"/>
                          <a:cs typeface="+mn-cs"/>
                        </a:rPr>
                        <a:t>1</a:t>
                      </a:r>
                      <a:r>
                        <a:rPr lang="zh-CN" sz="1600" b="1" kern="100" baseline="0" dirty="0">
                          <a:solidFill>
                            <a:schemeClr val="tx1"/>
                          </a:solidFill>
                          <a:latin typeface="华文中宋" pitchFamily="2" charset="-122"/>
                          <a:ea typeface="华文中宋" pitchFamily="2" charset="-122"/>
                          <a:cs typeface="+mn-cs"/>
                        </a:rPr>
                        <a:t>）</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a:t>
                      </a:r>
                      <a:r>
                        <a:rPr lang="en-US" sz="1600" b="1" kern="100" baseline="0" dirty="0">
                          <a:solidFill>
                            <a:schemeClr val="tx1"/>
                          </a:solidFill>
                          <a:latin typeface="华文中宋" pitchFamily="2" charset="-122"/>
                          <a:ea typeface="华文中宋" pitchFamily="2" charset="-122"/>
                          <a:cs typeface="+mn-cs"/>
                        </a:rPr>
                        <a:t>2</a:t>
                      </a:r>
                      <a:r>
                        <a:rPr lang="zh-CN" sz="1600" b="1" kern="100" baseline="0" dirty="0">
                          <a:solidFill>
                            <a:schemeClr val="tx1"/>
                          </a:solidFill>
                          <a:latin typeface="华文中宋" pitchFamily="2" charset="-122"/>
                          <a:ea typeface="华文中宋" pitchFamily="2" charset="-122"/>
                          <a:cs typeface="+mn-cs"/>
                        </a:rPr>
                        <a:t>）</a:t>
                      </a: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a:t>
                      </a:r>
                      <a:r>
                        <a:rPr lang="en-US" sz="1600" b="1" kern="100" baseline="0" dirty="0">
                          <a:solidFill>
                            <a:schemeClr val="tx1"/>
                          </a:solidFill>
                          <a:latin typeface="华文中宋" pitchFamily="2" charset="-122"/>
                          <a:ea typeface="华文中宋" pitchFamily="2" charset="-122"/>
                          <a:cs typeface="+mn-cs"/>
                        </a:rPr>
                        <a:t>3</a:t>
                      </a:r>
                      <a:r>
                        <a:rPr lang="zh-CN" sz="1600" b="1" kern="100" baseline="0" dirty="0">
                          <a:solidFill>
                            <a:schemeClr val="tx1"/>
                          </a:solidFill>
                          <a:latin typeface="华文中宋" pitchFamily="2" charset="-122"/>
                          <a:ea typeface="华文中宋" pitchFamily="2" charset="-122"/>
                          <a:cs typeface="+mn-cs"/>
                        </a:rPr>
                        <a:t>）</a:t>
                      </a: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dirty="0">
                          <a:latin typeface="华文中宋" pitchFamily="2" charset="-122"/>
                          <a:ea typeface="华文中宋" pitchFamily="2" charset="-122"/>
                        </a:rPr>
                        <a:t>1</a:t>
                      </a:r>
                      <a:endParaRPr lang="zh-CN" sz="16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baseline="0" dirty="0">
                          <a:latin typeface="华文中宋" pitchFamily="2" charset="-122"/>
                          <a:ea typeface="华文中宋" pitchFamily="2" charset="-122"/>
                        </a:rPr>
                        <a:t>一、项目资金支出</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2</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baseline="0" dirty="0">
                          <a:latin typeface="华文中宋" pitchFamily="2" charset="-122"/>
                          <a:ea typeface="华文中宋" pitchFamily="2" charset="-122"/>
                        </a:rPr>
                        <a:t>（一）</a:t>
                      </a:r>
                      <a:r>
                        <a:rPr lang="zh-CN" sz="1600" b="1" kern="100" baseline="0" dirty="0">
                          <a:latin typeface="华文中宋" pitchFamily="2" charset="-122"/>
                          <a:ea typeface="华文中宋" pitchFamily="2" charset="-122"/>
                        </a:rPr>
                        <a:t>直接费用</a:t>
                      </a:r>
                      <a:endParaRPr lang="zh-CN" sz="16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3</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1</a:t>
                      </a:r>
                      <a:r>
                        <a:rPr lang="zh-CN" sz="1600" kern="100" baseline="0" dirty="0">
                          <a:latin typeface="华文中宋" pitchFamily="2" charset="-122"/>
                          <a:ea typeface="华文中宋" pitchFamily="2" charset="-122"/>
                        </a:rPr>
                        <a:t>、设备费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4</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19100" algn="just">
                        <a:spcAft>
                          <a:spcPts val="0"/>
                        </a:spcAft>
                      </a:pPr>
                      <a:r>
                        <a:rPr lang="zh-CN" sz="1600" kern="100" baseline="0" dirty="0">
                          <a:latin typeface="华文中宋" pitchFamily="2" charset="-122"/>
                          <a:ea typeface="华文中宋" pitchFamily="2" charset="-122"/>
                        </a:rPr>
                        <a:t>（</a:t>
                      </a:r>
                      <a:r>
                        <a:rPr lang="en-US" sz="1600" kern="100" baseline="0" dirty="0">
                          <a:latin typeface="华文中宋" pitchFamily="2" charset="-122"/>
                          <a:ea typeface="华文中宋" pitchFamily="2" charset="-122"/>
                        </a:rPr>
                        <a:t>1</a:t>
                      </a:r>
                      <a:r>
                        <a:rPr lang="zh-CN" sz="1600" kern="100" baseline="0" dirty="0">
                          <a:latin typeface="华文中宋" pitchFamily="2" charset="-122"/>
                          <a:ea typeface="华文中宋" pitchFamily="2" charset="-122"/>
                        </a:rPr>
                        <a:t>）设备购置费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5</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19100" algn="just">
                        <a:spcAft>
                          <a:spcPts val="0"/>
                        </a:spcAft>
                      </a:pPr>
                      <a:r>
                        <a:rPr lang="zh-CN" sz="1600" kern="100" baseline="0" dirty="0">
                          <a:latin typeface="华文中宋" pitchFamily="2" charset="-122"/>
                          <a:ea typeface="华文中宋" pitchFamily="2" charset="-122"/>
                        </a:rPr>
                        <a:t>（</a:t>
                      </a:r>
                      <a:r>
                        <a:rPr lang="en-US" sz="1600" kern="100" baseline="0" dirty="0">
                          <a:latin typeface="华文中宋" pitchFamily="2" charset="-122"/>
                          <a:ea typeface="华文中宋" pitchFamily="2" charset="-122"/>
                        </a:rPr>
                        <a:t>2</a:t>
                      </a:r>
                      <a:r>
                        <a:rPr lang="zh-CN" sz="1600" kern="100" baseline="0" dirty="0">
                          <a:latin typeface="华文中宋" pitchFamily="2" charset="-122"/>
                          <a:ea typeface="华文中宋" pitchFamily="2" charset="-122"/>
                        </a:rPr>
                        <a:t>）设备试制费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6</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19100" algn="just">
                        <a:spcAft>
                          <a:spcPts val="0"/>
                        </a:spcAft>
                      </a:pPr>
                      <a:r>
                        <a:rPr lang="zh-CN" sz="1600" kern="100" baseline="0" dirty="0">
                          <a:latin typeface="华文中宋" pitchFamily="2" charset="-122"/>
                          <a:ea typeface="华文中宋" pitchFamily="2" charset="-122"/>
                        </a:rPr>
                        <a:t>（</a:t>
                      </a:r>
                      <a:r>
                        <a:rPr lang="en-US" sz="1600" kern="100" baseline="0" dirty="0">
                          <a:latin typeface="华文中宋" pitchFamily="2" charset="-122"/>
                          <a:ea typeface="华文中宋" pitchFamily="2" charset="-122"/>
                        </a:rPr>
                        <a:t>3</a:t>
                      </a:r>
                      <a:r>
                        <a:rPr lang="zh-CN" sz="1600" kern="100" baseline="0" dirty="0">
                          <a:latin typeface="华文中宋" pitchFamily="2" charset="-122"/>
                          <a:ea typeface="华文中宋" pitchFamily="2" charset="-122"/>
                        </a:rPr>
                        <a:t>）设备改造与租赁费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7</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2</a:t>
                      </a:r>
                      <a:r>
                        <a:rPr lang="zh-CN" sz="1600" kern="100" baseline="0" dirty="0">
                          <a:latin typeface="华文中宋" pitchFamily="2" charset="-122"/>
                          <a:ea typeface="华文中宋" pitchFamily="2" charset="-122"/>
                        </a:rPr>
                        <a:t>、材料费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8</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b="1" kern="100" baseline="0" dirty="0">
                          <a:solidFill>
                            <a:srgbClr val="C00000"/>
                          </a:solidFill>
                          <a:latin typeface="华文中宋" pitchFamily="2" charset="-122"/>
                          <a:ea typeface="华文中宋" pitchFamily="2" charset="-122"/>
                        </a:rPr>
                        <a:t>3</a:t>
                      </a:r>
                      <a:r>
                        <a:rPr lang="zh-CN" sz="1600" b="1" kern="100" baseline="0" dirty="0">
                          <a:solidFill>
                            <a:srgbClr val="C00000"/>
                          </a:solidFill>
                          <a:latin typeface="华文中宋" pitchFamily="2" charset="-122"/>
                          <a:ea typeface="华文中宋" pitchFamily="2" charset="-122"/>
                        </a:rPr>
                        <a:t>、测试化验加工费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9</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4</a:t>
                      </a:r>
                      <a:r>
                        <a:rPr lang="zh-CN" sz="1600" kern="100" baseline="0" dirty="0">
                          <a:latin typeface="华文中宋" pitchFamily="2" charset="-122"/>
                          <a:ea typeface="华文中宋" pitchFamily="2" charset="-122"/>
                        </a:rPr>
                        <a:t>、燃料动力费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10</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5</a:t>
                      </a:r>
                      <a:r>
                        <a:rPr lang="zh-CN" sz="1600" kern="100" baseline="0" dirty="0">
                          <a:latin typeface="华文中宋" pitchFamily="2" charset="-122"/>
                          <a:ea typeface="华文中宋" pitchFamily="2" charset="-122"/>
                        </a:rPr>
                        <a:t>、差旅费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11</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6</a:t>
                      </a:r>
                      <a:r>
                        <a:rPr lang="zh-CN" sz="1600" kern="100" baseline="0" dirty="0">
                          <a:latin typeface="华文中宋" pitchFamily="2" charset="-122"/>
                          <a:ea typeface="华文中宋" pitchFamily="2" charset="-122"/>
                        </a:rPr>
                        <a:t>、会议费 </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12</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7</a:t>
                      </a:r>
                      <a:r>
                        <a:rPr lang="zh-CN" sz="1600" kern="100" baseline="0" dirty="0">
                          <a:latin typeface="华文中宋" pitchFamily="2" charset="-122"/>
                          <a:ea typeface="华文中宋" pitchFamily="2" charset="-122"/>
                        </a:rPr>
                        <a:t>、国际合作与交流费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13</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8</a:t>
                      </a:r>
                      <a:r>
                        <a:rPr lang="zh-CN" sz="1600" kern="100" baseline="0" dirty="0">
                          <a:latin typeface="华文中宋" pitchFamily="2" charset="-122"/>
                          <a:ea typeface="华文中宋" pitchFamily="2" charset="-122"/>
                        </a:rPr>
                        <a:t>、出版</a:t>
                      </a:r>
                      <a:r>
                        <a:rPr lang="en-US" sz="1600" kern="100" baseline="0" dirty="0">
                          <a:latin typeface="华文中宋" pitchFamily="2" charset="-122"/>
                          <a:ea typeface="华文中宋" pitchFamily="2" charset="-122"/>
                        </a:rPr>
                        <a:t>/</a:t>
                      </a:r>
                      <a:r>
                        <a:rPr lang="zh-CN" sz="1600" kern="100" baseline="0" dirty="0">
                          <a:latin typeface="华文中宋" pitchFamily="2" charset="-122"/>
                          <a:ea typeface="华文中宋" pitchFamily="2" charset="-122"/>
                        </a:rPr>
                        <a:t>文献</a:t>
                      </a:r>
                      <a:r>
                        <a:rPr lang="en-US" sz="1600" kern="100" baseline="0" dirty="0">
                          <a:latin typeface="华文中宋" pitchFamily="2" charset="-122"/>
                          <a:ea typeface="华文中宋" pitchFamily="2" charset="-122"/>
                        </a:rPr>
                        <a:t>/</a:t>
                      </a:r>
                      <a:r>
                        <a:rPr lang="zh-CN" sz="1600" kern="100" baseline="0" dirty="0">
                          <a:latin typeface="华文中宋" pitchFamily="2" charset="-122"/>
                          <a:ea typeface="华文中宋" pitchFamily="2" charset="-122"/>
                        </a:rPr>
                        <a:t>信息传播</a:t>
                      </a:r>
                      <a:r>
                        <a:rPr lang="en-US" sz="1600" kern="100" baseline="0" dirty="0">
                          <a:latin typeface="华文中宋" pitchFamily="2" charset="-122"/>
                          <a:ea typeface="华文中宋" pitchFamily="2" charset="-122"/>
                        </a:rPr>
                        <a:t>/</a:t>
                      </a:r>
                      <a:r>
                        <a:rPr lang="zh-CN" sz="1600" kern="100" baseline="0" dirty="0">
                          <a:latin typeface="华文中宋" pitchFamily="2" charset="-122"/>
                          <a:ea typeface="华文中宋" pitchFamily="2" charset="-122"/>
                        </a:rPr>
                        <a:t>知识产权事务费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14</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9</a:t>
                      </a:r>
                      <a:r>
                        <a:rPr lang="zh-CN" sz="1600" kern="100" baseline="0" dirty="0">
                          <a:latin typeface="华文中宋" pitchFamily="2" charset="-122"/>
                          <a:ea typeface="华文中宋" pitchFamily="2" charset="-122"/>
                        </a:rPr>
                        <a:t>、劳务费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15</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10</a:t>
                      </a:r>
                      <a:r>
                        <a:rPr lang="zh-CN" sz="1600" kern="100" baseline="0" dirty="0">
                          <a:latin typeface="华文中宋" pitchFamily="2" charset="-122"/>
                          <a:ea typeface="华文中宋" pitchFamily="2" charset="-122"/>
                        </a:rPr>
                        <a:t>、专家咨询费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16</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11</a:t>
                      </a:r>
                      <a:r>
                        <a:rPr lang="zh-CN" sz="1600" kern="100" baseline="0" dirty="0">
                          <a:latin typeface="华文中宋" pitchFamily="2" charset="-122"/>
                          <a:ea typeface="华文中宋" pitchFamily="2" charset="-122"/>
                        </a:rPr>
                        <a:t>、其他支出</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17</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b="1" kern="100" baseline="0" dirty="0">
                          <a:latin typeface="华文中宋" pitchFamily="2" charset="-122"/>
                          <a:ea typeface="华文中宋" pitchFamily="2" charset="-122"/>
                        </a:rPr>
                        <a:t>（</a:t>
                      </a:r>
                      <a:r>
                        <a:rPr lang="zh-CN" sz="1600" b="1" kern="100" baseline="0" dirty="0">
                          <a:solidFill>
                            <a:schemeClr val="tx1"/>
                          </a:solidFill>
                          <a:latin typeface="华文中宋" pitchFamily="2" charset="-122"/>
                          <a:ea typeface="华文中宋" pitchFamily="2" charset="-122"/>
                          <a:cs typeface="+mn-cs"/>
                        </a:rPr>
                        <a:t>二）间接费用</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18</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09550" algn="just">
                        <a:spcAft>
                          <a:spcPts val="0"/>
                        </a:spcAft>
                      </a:pPr>
                      <a:r>
                        <a:rPr lang="zh-CN" sz="1600" kern="100" baseline="0" dirty="0">
                          <a:latin typeface="华文中宋" pitchFamily="2" charset="-122"/>
                          <a:ea typeface="华文中宋" pitchFamily="2" charset="-122"/>
                        </a:rPr>
                        <a:t>其中：绩效支出</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19</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baseline="0" dirty="0">
                          <a:latin typeface="华文中宋" pitchFamily="2" charset="-122"/>
                          <a:ea typeface="华文中宋" pitchFamily="2" charset="-122"/>
                        </a:rPr>
                        <a:t>二、自筹</a:t>
                      </a:r>
                      <a:r>
                        <a:rPr lang="zh-CN" sz="1600" kern="100" baseline="0" dirty="0" smtClean="0">
                          <a:latin typeface="华文中宋" pitchFamily="2" charset="-122"/>
                          <a:ea typeface="华文中宋" pitchFamily="2" charset="-122"/>
                        </a:rPr>
                        <a:t>资金</a:t>
                      </a:r>
                      <a:endParaRPr lang="zh-CN" sz="16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5713" name="Rectangle 2"/>
          <p:cNvSpPr>
            <a:spLocks noChangeArrowheads="1"/>
          </p:cNvSpPr>
          <p:nvPr/>
        </p:nvSpPr>
        <p:spPr bwMode="auto">
          <a:xfrm>
            <a:off x="785813" y="142875"/>
            <a:ext cx="8072437" cy="1004888"/>
          </a:xfrm>
          <a:prstGeom prst="rect">
            <a:avLst/>
          </a:prstGeom>
          <a:noFill/>
          <a:ln w="9525">
            <a:noFill/>
            <a:miter lim="800000"/>
            <a:headEnd/>
            <a:tailEnd/>
          </a:ln>
          <a:effectLst>
            <a:prstShdw prst="shdw12">
              <a:schemeClr val="bg2">
                <a:alpha val="50000"/>
              </a:schemeClr>
            </a:prstShdw>
          </a:effectLst>
        </p:spPr>
        <p:txBody>
          <a:bodyPr anchor="ctr">
            <a:spAutoFit/>
          </a:bodyPr>
          <a:lstStyle/>
          <a:p>
            <a:pPr>
              <a:spcBef>
                <a:spcPts val="1000"/>
              </a:spcBef>
            </a:pPr>
            <a:r>
              <a:rPr lang="zh-CN" altLang="en-US" sz="2000" b="1">
                <a:latin typeface="华文中宋" pitchFamily="2" charset="-122"/>
                <a:ea typeface="华文中宋" pitchFamily="2" charset="-122"/>
              </a:rPr>
              <a:t>      国家自然科学基金项目资金预算表（定额补助）</a:t>
            </a:r>
            <a:endParaRPr lang="en-US" altLang="zh-CN" sz="2000" b="1">
              <a:latin typeface="华文中宋" pitchFamily="2" charset="-122"/>
              <a:ea typeface="华文中宋" pitchFamily="2" charset="-122"/>
            </a:endParaRPr>
          </a:p>
          <a:p>
            <a:pPr>
              <a:spcBef>
                <a:spcPts val="1000"/>
              </a:spcBef>
            </a:pPr>
            <a:r>
              <a:rPr lang="zh-CN" altLang="en-US" sz="1300">
                <a:latin typeface="华文中宋" pitchFamily="2" charset="-122"/>
                <a:ea typeface="华文中宋" pitchFamily="2" charset="-122"/>
              </a:rPr>
              <a:t>项目名称：                                             项目负责人：                              金额单位：万元 </a:t>
            </a:r>
          </a:p>
          <a:p>
            <a:endParaRPr lang="zh-CN" altLang="en-US">
              <a:ea typeface="宋体" pitchFamily="2" charset="-122"/>
            </a:endParaRPr>
          </a:p>
        </p:txBody>
      </p:sp>
      <p:sp>
        <p:nvSpPr>
          <p:cNvPr id="10" name="线形标注 2 9"/>
          <p:cNvSpPr/>
          <p:nvPr/>
        </p:nvSpPr>
        <p:spPr bwMode="auto">
          <a:xfrm>
            <a:off x="5286375" y="2357438"/>
            <a:ext cx="3643313" cy="1285876"/>
          </a:xfrm>
          <a:prstGeom prst="borderCallout2">
            <a:avLst>
              <a:gd name="adj1" fmla="val 18750"/>
              <a:gd name="adj2" fmla="val -8333"/>
              <a:gd name="adj3" fmla="val 18750"/>
              <a:gd name="adj4" fmla="val -16667"/>
              <a:gd name="adj5" fmla="val 82500"/>
              <a:gd name="adj6" fmla="val -44706"/>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a:lstStyle/>
          <a:p>
            <a:pPr>
              <a:defRPr/>
            </a:pPr>
            <a:r>
              <a:rPr lang="zh-CN" altLang="en-US" b="1" dirty="0" smtClean="0">
                <a:solidFill>
                  <a:schemeClr val="tx1"/>
                </a:solidFill>
                <a:latin typeface="Times New Roman" pitchFamily="18" charset="0"/>
                <a:ea typeface="宋体" pitchFamily="2" charset="-122"/>
              </a:rPr>
              <a:t>是指在项目研究过程中支付给外单位（包括依托单位内部独立经济核算单位）的检验、测试、化验及加工等费用。</a:t>
            </a:r>
            <a:endParaRPr lang="zh-CN" altLang="en-US" b="1" dirty="0">
              <a:solidFill>
                <a:schemeClr val="tx1"/>
              </a:solidFill>
              <a:latin typeface="Times New Roman" pitchFamily="18" charset="0"/>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nvGraphicFramePr>
        <p:xfrm>
          <a:off x="857250" y="857250"/>
          <a:ext cx="6929485" cy="5620713"/>
        </p:xfrm>
        <a:graphic>
          <a:graphicData uri="http://schemas.openxmlformats.org/drawingml/2006/table">
            <a:tbl>
              <a:tblPr/>
              <a:tblGrid>
                <a:gridCol w="763418"/>
                <a:gridCol w="4022927"/>
                <a:gridCol w="1071570"/>
                <a:gridCol w="1071570"/>
              </a:tblGrid>
              <a:tr h="267653">
                <a:tc rowSpan="2">
                  <a:txBody>
                    <a:bodyPr/>
                    <a:lstStyle/>
                    <a:p>
                      <a:pPr marL="386080" indent="-386080" algn="ctr">
                        <a:spcAft>
                          <a:spcPts val="0"/>
                        </a:spcAft>
                      </a:pPr>
                      <a:r>
                        <a:rPr lang="zh-CN" altLang="en-US" sz="1400" b="1" kern="100" baseline="0" dirty="0" smtClean="0">
                          <a:latin typeface="华文中宋" pitchFamily="2" charset="-122"/>
                          <a:ea typeface="华文中宋" pitchFamily="2" charset="-122"/>
                        </a:rPr>
                        <a:t>序号</a:t>
                      </a:r>
                      <a:r>
                        <a:rPr lang="en-US" sz="1400" b="1" kern="100" baseline="0" dirty="0" smtClean="0">
                          <a:latin typeface="华文中宋" pitchFamily="2" charset="-122"/>
                          <a:ea typeface="华文中宋" pitchFamily="2" charset="-122"/>
                        </a:rPr>
                        <a:t>  </a:t>
                      </a:r>
                      <a:endParaRPr lang="zh-CN"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科目名称</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金额</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备注</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vMerge="1">
                  <a:txBody>
                    <a:bodyPr/>
                    <a:lstStyle/>
                    <a:p>
                      <a:endParaRPr lang="zh-CN" altLang="en-US"/>
                    </a:p>
                  </a:txBody>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a:t>
                      </a:r>
                      <a:r>
                        <a:rPr lang="en-US" sz="1600" b="1" kern="100" baseline="0" dirty="0">
                          <a:solidFill>
                            <a:schemeClr val="tx1"/>
                          </a:solidFill>
                          <a:latin typeface="华文中宋" pitchFamily="2" charset="-122"/>
                          <a:ea typeface="华文中宋" pitchFamily="2" charset="-122"/>
                          <a:cs typeface="+mn-cs"/>
                        </a:rPr>
                        <a:t>1</a:t>
                      </a:r>
                      <a:r>
                        <a:rPr lang="zh-CN" sz="1600" b="1" kern="100" baseline="0" dirty="0">
                          <a:solidFill>
                            <a:schemeClr val="tx1"/>
                          </a:solidFill>
                          <a:latin typeface="华文中宋" pitchFamily="2" charset="-122"/>
                          <a:ea typeface="华文中宋" pitchFamily="2" charset="-122"/>
                          <a:cs typeface="+mn-cs"/>
                        </a:rPr>
                        <a:t>）</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a:t>
                      </a:r>
                      <a:r>
                        <a:rPr lang="en-US" sz="1600" b="1" kern="100" baseline="0" dirty="0">
                          <a:solidFill>
                            <a:schemeClr val="tx1"/>
                          </a:solidFill>
                          <a:latin typeface="华文中宋" pitchFamily="2" charset="-122"/>
                          <a:ea typeface="华文中宋" pitchFamily="2" charset="-122"/>
                          <a:cs typeface="+mn-cs"/>
                        </a:rPr>
                        <a:t>2</a:t>
                      </a:r>
                      <a:r>
                        <a:rPr lang="zh-CN" sz="1600" b="1" kern="100" baseline="0" dirty="0">
                          <a:solidFill>
                            <a:schemeClr val="tx1"/>
                          </a:solidFill>
                          <a:latin typeface="华文中宋" pitchFamily="2" charset="-122"/>
                          <a:ea typeface="华文中宋" pitchFamily="2" charset="-122"/>
                          <a:cs typeface="+mn-cs"/>
                        </a:rPr>
                        <a:t>）</a:t>
                      </a: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a:t>
                      </a:r>
                      <a:r>
                        <a:rPr lang="en-US" sz="1600" b="1" kern="100" baseline="0" dirty="0">
                          <a:solidFill>
                            <a:schemeClr val="tx1"/>
                          </a:solidFill>
                          <a:latin typeface="华文中宋" pitchFamily="2" charset="-122"/>
                          <a:ea typeface="华文中宋" pitchFamily="2" charset="-122"/>
                          <a:cs typeface="+mn-cs"/>
                        </a:rPr>
                        <a:t>3</a:t>
                      </a:r>
                      <a:r>
                        <a:rPr lang="zh-CN" sz="1600" b="1" kern="100" baseline="0" dirty="0">
                          <a:solidFill>
                            <a:schemeClr val="tx1"/>
                          </a:solidFill>
                          <a:latin typeface="华文中宋" pitchFamily="2" charset="-122"/>
                          <a:ea typeface="华文中宋" pitchFamily="2" charset="-122"/>
                          <a:cs typeface="+mn-cs"/>
                        </a:rPr>
                        <a:t>）</a:t>
                      </a: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dirty="0">
                          <a:latin typeface="华文中宋" pitchFamily="2" charset="-122"/>
                          <a:ea typeface="华文中宋" pitchFamily="2" charset="-122"/>
                        </a:rPr>
                        <a:t>1</a:t>
                      </a:r>
                      <a:endParaRPr lang="zh-CN" sz="16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baseline="0" dirty="0">
                          <a:latin typeface="华文中宋" pitchFamily="2" charset="-122"/>
                          <a:ea typeface="华文中宋" pitchFamily="2" charset="-122"/>
                        </a:rPr>
                        <a:t>一、项目资金支出</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2</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baseline="0" dirty="0">
                          <a:latin typeface="华文中宋" pitchFamily="2" charset="-122"/>
                          <a:ea typeface="华文中宋" pitchFamily="2" charset="-122"/>
                        </a:rPr>
                        <a:t>（一）</a:t>
                      </a:r>
                      <a:r>
                        <a:rPr lang="zh-CN" sz="1600" b="1" kern="100" baseline="0" dirty="0">
                          <a:latin typeface="华文中宋" pitchFamily="2" charset="-122"/>
                          <a:ea typeface="华文中宋" pitchFamily="2" charset="-122"/>
                        </a:rPr>
                        <a:t>直接费用</a:t>
                      </a:r>
                      <a:endParaRPr lang="zh-CN" sz="16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3</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1</a:t>
                      </a:r>
                      <a:r>
                        <a:rPr lang="zh-CN" sz="1600" kern="100" baseline="0" dirty="0">
                          <a:latin typeface="华文中宋" pitchFamily="2" charset="-122"/>
                          <a:ea typeface="华文中宋" pitchFamily="2" charset="-122"/>
                        </a:rPr>
                        <a:t>、设备费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4</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19100" algn="just">
                        <a:spcAft>
                          <a:spcPts val="0"/>
                        </a:spcAft>
                      </a:pPr>
                      <a:r>
                        <a:rPr lang="zh-CN" sz="1600" kern="100" baseline="0" dirty="0">
                          <a:latin typeface="华文中宋" pitchFamily="2" charset="-122"/>
                          <a:ea typeface="华文中宋" pitchFamily="2" charset="-122"/>
                        </a:rPr>
                        <a:t>（</a:t>
                      </a:r>
                      <a:r>
                        <a:rPr lang="en-US" sz="1600" kern="100" baseline="0" dirty="0">
                          <a:latin typeface="华文中宋" pitchFamily="2" charset="-122"/>
                          <a:ea typeface="华文中宋" pitchFamily="2" charset="-122"/>
                        </a:rPr>
                        <a:t>1</a:t>
                      </a:r>
                      <a:r>
                        <a:rPr lang="zh-CN" sz="1600" kern="100" baseline="0" dirty="0">
                          <a:latin typeface="华文中宋" pitchFamily="2" charset="-122"/>
                          <a:ea typeface="华文中宋" pitchFamily="2" charset="-122"/>
                        </a:rPr>
                        <a:t>）设备购置费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5</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19100" algn="just">
                        <a:spcAft>
                          <a:spcPts val="0"/>
                        </a:spcAft>
                      </a:pPr>
                      <a:r>
                        <a:rPr lang="zh-CN" sz="1600" kern="100" baseline="0" dirty="0">
                          <a:latin typeface="华文中宋" pitchFamily="2" charset="-122"/>
                          <a:ea typeface="华文中宋" pitchFamily="2" charset="-122"/>
                        </a:rPr>
                        <a:t>（</a:t>
                      </a:r>
                      <a:r>
                        <a:rPr lang="en-US" sz="1600" kern="100" baseline="0" dirty="0">
                          <a:latin typeface="华文中宋" pitchFamily="2" charset="-122"/>
                          <a:ea typeface="华文中宋" pitchFamily="2" charset="-122"/>
                        </a:rPr>
                        <a:t>2</a:t>
                      </a:r>
                      <a:r>
                        <a:rPr lang="zh-CN" sz="1600" kern="100" baseline="0" dirty="0">
                          <a:latin typeface="华文中宋" pitchFamily="2" charset="-122"/>
                          <a:ea typeface="华文中宋" pitchFamily="2" charset="-122"/>
                        </a:rPr>
                        <a:t>）设备试制费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6</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19100" algn="just">
                        <a:spcAft>
                          <a:spcPts val="0"/>
                        </a:spcAft>
                      </a:pPr>
                      <a:r>
                        <a:rPr lang="zh-CN" sz="1600" kern="100" baseline="0" dirty="0">
                          <a:latin typeface="华文中宋" pitchFamily="2" charset="-122"/>
                          <a:ea typeface="华文中宋" pitchFamily="2" charset="-122"/>
                        </a:rPr>
                        <a:t>（</a:t>
                      </a:r>
                      <a:r>
                        <a:rPr lang="en-US" sz="1600" kern="100" baseline="0" dirty="0">
                          <a:latin typeface="华文中宋" pitchFamily="2" charset="-122"/>
                          <a:ea typeface="华文中宋" pitchFamily="2" charset="-122"/>
                        </a:rPr>
                        <a:t>3</a:t>
                      </a:r>
                      <a:r>
                        <a:rPr lang="zh-CN" sz="1600" kern="100" baseline="0" dirty="0">
                          <a:latin typeface="华文中宋" pitchFamily="2" charset="-122"/>
                          <a:ea typeface="华文中宋" pitchFamily="2" charset="-122"/>
                        </a:rPr>
                        <a:t>）设备改造与租赁费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7</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2</a:t>
                      </a:r>
                      <a:r>
                        <a:rPr lang="zh-CN" sz="1600" kern="100" baseline="0" dirty="0">
                          <a:latin typeface="华文中宋" pitchFamily="2" charset="-122"/>
                          <a:ea typeface="华文中宋" pitchFamily="2" charset="-122"/>
                        </a:rPr>
                        <a:t>、材料费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8</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3</a:t>
                      </a:r>
                      <a:r>
                        <a:rPr lang="zh-CN" sz="1600" kern="100" baseline="0" dirty="0">
                          <a:latin typeface="华文中宋" pitchFamily="2" charset="-122"/>
                          <a:ea typeface="华文中宋" pitchFamily="2" charset="-122"/>
                        </a:rPr>
                        <a:t>、测试化验加工费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9</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b="1" kern="100" baseline="0" dirty="0">
                          <a:solidFill>
                            <a:srgbClr val="C00000"/>
                          </a:solidFill>
                          <a:latin typeface="华文中宋" pitchFamily="2" charset="-122"/>
                          <a:ea typeface="华文中宋" pitchFamily="2" charset="-122"/>
                        </a:rPr>
                        <a:t>4</a:t>
                      </a:r>
                      <a:r>
                        <a:rPr lang="zh-CN" sz="1600" b="1" kern="100" baseline="0" dirty="0">
                          <a:solidFill>
                            <a:srgbClr val="C00000"/>
                          </a:solidFill>
                          <a:latin typeface="华文中宋" pitchFamily="2" charset="-122"/>
                          <a:ea typeface="华文中宋" pitchFamily="2" charset="-122"/>
                        </a:rPr>
                        <a:t>、燃料动力费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10</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5</a:t>
                      </a:r>
                      <a:r>
                        <a:rPr lang="zh-CN" sz="1600" kern="100" baseline="0" dirty="0">
                          <a:latin typeface="华文中宋" pitchFamily="2" charset="-122"/>
                          <a:ea typeface="华文中宋" pitchFamily="2" charset="-122"/>
                        </a:rPr>
                        <a:t>、差旅费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11</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6</a:t>
                      </a:r>
                      <a:r>
                        <a:rPr lang="zh-CN" sz="1600" kern="100" baseline="0" dirty="0">
                          <a:latin typeface="华文中宋" pitchFamily="2" charset="-122"/>
                          <a:ea typeface="华文中宋" pitchFamily="2" charset="-122"/>
                        </a:rPr>
                        <a:t>、会议费 </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12</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7</a:t>
                      </a:r>
                      <a:r>
                        <a:rPr lang="zh-CN" sz="1600" kern="100" baseline="0" dirty="0">
                          <a:latin typeface="华文中宋" pitchFamily="2" charset="-122"/>
                          <a:ea typeface="华文中宋" pitchFamily="2" charset="-122"/>
                        </a:rPr>
                        <a:t>、国际合作与交流费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13</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8</a:t>
                      </a:r>
                      <a:r>
                        <a:rPr lang="zh-CN" sz="1600" kern="100" baseline="0" dirty="0">
                          <a:latin typeface="华文中宋" pitchFamily="2" charset="-122"/>
                          <a:ea typeface="华文中宋" pitchFamily="2" charset="-122"/>
                        </a:rPr>
                        <a:t>、出版</a:t>
                      </a:r>
                      <a:r>
                        <a:rPr lang="en-US" sz="1600" kern="100" baseline="0" dirty="0">
                          <a:latin typeface="华文中宋" pitchFamily="2" charset="-122"/>
                          <a:ea typeface="华文中宋" pitchFamily="2" charset="-122"/>
                        </a:rPr>
                        <a:t>/</a:t>
                      </a:r>
                      <a:r>
                        <a:rPr lang="zh-CN" sz="1600" kern="100" baseline="0" dirty="0">
                          <a:latin typeface="华文中宋" pitchFamily="2" charset="-122"/>
                          <a:ea typeface="华文中宋" pitchFamily="2" charset="-122"/>
                        </a:rPr>
                        <a:t>文献</a:t>
                      </a:r>
                      <a:r>
                        <a:rPr lang="en-US" sz="1600" kern="100" baseline="0" dirty="0">
                          <a:latin typeface="华文中宋" pitchFamily="2" charset="-122"/>
                          <a:ea typeface="华文中宋" pitchFamily="2" charset="-122"/>
                        </a:rPr>
                        <a:t>/</a:t>
                      </a:r>
                      <a:r>
                        <a:rPr lang="zh-CN" sz="1600" kern="100" baseline="0" dirty="0">
                          <a:latin typeface="华文中宋" pitchFamily="2" charset="-122"/>
                          <a:ea typeface="华文中宋" pitchFamily="2" charset="-122"/>
                        </a:rPr>
                        <a:t>信息传播</a:t>
                      </a:r>
                      <a:r>
                        <a:rPr lang="en-US" sz="1600" kern="100" baseline="0" dirty="0">
                          <a:latin typeface="华文中宋" pitchFamily="2" charset="-122"/>
                          <a:ea typeface="华文中宋" pitchFamily="2" charset="-122"/>
                        </a:rPr>
                        <a:t>/</a:t>
                      </a:r>
                      <a:r>
                        <a:rPr lang="zh-CN" sz="1600" kern="100" baseline="0" dirty="0">
                          <a:latin typeface="华文中宋" pitchFamily="2" charset="-122"/>
                          <a:ea typeface="华文中宋" pitchFamily="2" charset="-122"/>
                        </a:rPr>
                        <a:t>知识产权事务费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14</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9</a:t>
                      </a:r>
                      <a:r>
                        <a:rPr lang="zh-CN" sz="1600" kern="100" baseline="0" dirty="0">
                          <a:latin typeface="华文中宋" pitchFamily="2" charset="-122"/>
                          <a:ea typeface="华文中宋" pitchFamily="2" charset="-122"/>
                        </a:rPr>
                        <a:t>、劳务费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15</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10</a:t>
                      </a:r>
                      <a:r>
                        <a:rPr lang="zh-CN" sz="1600" kern="100" baseline="0" dirty="0">
                          <a:latin typeface="华文中宋" pitchFamily="2" charset="-122"/>
                          <a:ea typeface="华文中宋" pitchFamily="2" charset="-122"/>
                        </a:rPr>
                        <a:t>、专家咨询费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16</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11</a:t>
                      </a:r>
                      <a:r>
                        <a:rPr lang="zh-CN" sz="1600" kern="100" baseline="0" dirty="0">
                          <a:latin typeface="华文中宋" pitchFamily="2" charset="-122"/>
                          <a:ea typeface="华文中宋" pitchFamily="2" charset="-122"/>
                        </a:rPr>
                        <a:t>、其他支出</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17</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b="1" kern="100" baseline="0" dirty="0">
                          <a:latin typeface="华文中宋" pitchFamily="2" charset="-122"/>
                          <a:ea typeface="华文中宋" pitchFamily="2" charset="-122"/>
                        </a:rPr>
                        <a:t>（</a:t>
                      </a:r>
                      <a:r>
                        <a:rPr lang="zh-CN" sz="1600" b="1" kern="100" baseline="0" dirty="0">
                          <a:solidFill>
                            <a:schemeClr val="tx1"/>
                          </a:solidFill>
                          <a:latin typeface="华文中宋" pitchFamily="2" charset="-122"/>
                          <a:ea typeface="华文中宋" pitchFamily="2" charset="-122"/>
                          <a:cs typeface="+mn-cs"/>
                        </a:rPr>
                        <a:t>二）间接费用</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18</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09550" algn="just">
                        <a:spcAft>
                          <a:spcPts val="0"/>
                        </a:spcAft>
                      </a:pPr>
                      <a:r>
                        <a:rPr lang="zh-CN" sz="1600" kern="100" baseline="0" dirty="0">
                          <a:latin typeface="华文中宋" pitchFamily="2" charset="-122"/>
                          <a:ea typeface="华文中宋" pitchFamily="2" charset="-122"/>
                        </a:rPr>
                        <a:t>其中：绩效支出</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19</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baseline="0" dirty="0">
                          <a:latin typeface="华文中宋" pitchFamily="2" charset="-122"/>
                          <a:ea typeface="华文中宋" pitchFamily="2" charset="-122"/>
                        </a:rPr>
                        <a:t>二、自筹</a:t>
                      </a:r>
                      <a:r>
                        <a:rPr lang="zh-CN" sz="1600" kern="100" baseline="0" dirty="0" smtClean="0">
                          <a:latin typeface="华文中宋" pitchFamily="2" charset="-122"/>
                          <a:ea typeface="华文中宋" pitchFamily="2" charset="-122"/>
                        </a:rPr>
                        <a:t>资金</a:t>
                      </a:r>
                      <a:endParaRPr lang="zh-CN" sz="16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6737" name="Rectangle 2"/>
          <p:cNvSpPr>
            <a:spLocks noChangeArrowheads="1"/>
          </p:cNvSpPr>
          <p:nvPr/>
        </p:nvSpPr>
        <p:spPr bwMode="auto">
          <a:xfrm>
            <a:off x="785813" y="142875"/>
            <a:ext cx="8072437" cy="1004888"/>
          </a:xfrm>
          <a:prstGeom prst="rect">
            <a:avLst/>
          </a:prstGeom>
          <a:noFill/>
          <a:ln w="9525">
            <a:noFill/>
            <a:miter lim="800000"/>
            <a:headEnd/>
            <a:tailEnd/>
          </a:ln>
          <a:effectLst>
            <a:prstShdw prst="shdw12">
              <a:schemeClr val="bg2">
                <a:alpha val="50000"/>
              </a:schemeClr>
            </a:prstShdw>
          </a:effectLst>
        </p:spPr>
        <p:txBody>
          <a:bodyPr anchor="ctr">
            <a:spAutoFit/>
          </a:bodyPr>
          <a:lstStyle/>
          <a:p>
            <a:pPr>
              <a:spcBef>
                <a:spcPts val="1000"/>
              </a:spcBef>
            </a:pPr>
            <a:r>
              <a:rPr lang="zh-CN" altLang="en-US" sz="2000" b="1">
                <a:latin typeface="华文中宋" pitchFamily="2" charset="-122"/>
                <a:ea typeface="华文中宋" pitchFamily="2" charset="-122"/>
              </a:rPr>
              <a:t>      国家自然科学基金项目资金预算表（定额补助）</a:t>
            </a:r>
            <a:endParaRPr lang="en-US" altLang="zh-CN" sz="2000" b="1">
              <a:latin typeface="华文中宋" pitchFamily="2" charset="-122"/>
              <a:ea typeface="华文中宋" pitchFamily="2" charset="-122"/>
            </a:endParaRPr>
          </a:p>
          <a:p>
            <a:pPr>
              <a:spcBef>
                <a:spcPts val="1000"/>
              </a:spcBef>
            </a:pPr>
            <a:r>
              <a:rPr lang="zh-CN" altLang="en-US" sz="1300">
                <a:latin typeface="华文中宋" pitchFamily="2" charset="-122"/>
                <a:ea typeface="华文中宋" pitchFamily="2" charset="-122"/>
              </a:rPr>
              <a:t>项目名称：                                             项目负责人：                              金额单位：万元 </a:t>
            </a:r>
          </a:p>
          <a:p>
            <a:endParaRPr lang="zh-CN" altLang="en-US">
              <a:ea typeface="宋体" pitchFamily="2" charset="-122"/>
            </a:endParaRPr>
          </a:p>
        </p:txBody>
      </p:sp>
      <p:sp>
        <p:nvSpPr>
          <p:cNvPr id="8" name="线形标注 2 7"/>
          <p:cNvSpPr/>
          <p:nvPr/>
        </p:nvSpPr>
        <p:spPr bwMode="auto">
          <a:xfrm>
            <a:off x="4857750" y="2643188"/>
            <a:ext cx="3643313" cy="1285878"/>
          </a:xfrm>
          <a:prstGeom prst="borderCallout2">
            <a:avLst>
              <a:gd name="adj1" fmla="val 18750"/>
              <a:gd name="adj2" fmla="val -8333"/>
              <a:gd name="adj3" fmla="val 18750"/>
              <a:gd name="adj4" fmla="val -16667"/>
              <a:gd name="adj5" fmla="val 81389"/>
              <a:gd name="adj6" fmla="val -43922"/>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a:lstStyle/>
          <a:p>
            <a:pPr>
              <a:defRPr/>
            </a:pPr>
            <a:r>
              <a:rPr lang="zh-CN" altLang="en-US" b="1" dirty="0" smtClean="0">
                <a:solidFill>
                  <a:schemeClr val="tx1"/>
                </a:solidFill>
                <a:latin typeface="Times New Roman" pitchFamily="18" charset="0"/>
                <a:ea typeface="宋体" pitchFamily="2" charset="-122"/>
              </a:rPr>
              <a:t>是指在项目研究过程中相关大型仪器设备、专用科学装置等运行发生的可以单独计量的水、电、气、燃料消耗费用等。</a:t>
            </a:r>
            <a:endParaRPr lang="zh-CN" altLang="en-US" b="1" dirty="0">
              <a:solidFill>
                <a:schemeClr val="tx1"/>
              </a:solidFill>
              <a:latin typeface="Times New Roman" pitchFamily="18" charset="0"/>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nvGraphicFramePr>
        <p:xfrm>
          <a:off x="857250" y="857250"/>
          <a:ext cx="6929485" cy="5620713"/>
        </p:xfrm>
        <a:graphic>
          <a:graphicData uri="http://schemas.openxmlformats.org/drawingml/2006/table">
            <a:tbl>
              <a:tblPr/>
              <a:tblGrid>
                <a:gridCol w="763418"/>
                <a:gridCol w="4022927"/>
                <a:gridCol w="1071570"/>
                <a:gridCol w="1071570"/>
              </a:tblGrid>
              <a:tr h="267653">
                <a:tc rowSpan="2">
                  <a:txBody>
                    <a:bodyPr/>
                    <a:lstStyle/>
                    <a:p>
                      <a:pPr marL="386080" indent="-386080" algn="ctr">
                        <a:spcAft>
                          <a:spcPts val="0"/>
                        </a:spcAft>
                      </a:pPr>
                      <a:r>
                        <a:rPr lang="zh-CN" altLang="en-US" sz="1400" b="1" kern="100" baseline="0" dirty="0" smtClean="0">
                          <a:latin typeface="华文中宋" pitchFamily="2" charset="-122"/>
                          <a:ea typeface="华文中宋" pitchFamily="2" charset="-122"/>
                        </a:rPr>
                        <a:t>序号</a:t>
                      </a:r>
                      <a:r>
                        <a:rPr lang="en-US" sz="1400" b="1" kern="100" baseline="0" dirty="0" smtClean="0">
                          <a:latin typeface="华文中宋" pitchFamily="2" charset="-122"/>
                          <a:ea typeface="华文中宋" pitchFamily="2" charset="-122"/>
                        </a:rPr>
                        <a:t>  </a:t>
                      </a:r>
                      <a:endParaRPr lang="zh-CN"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科目名称</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金额</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备注</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vMerge="1">
                  <a:txBody>
                    <a:bodyPr/>
                    <a:lstStyle/>
                    <a:p>
                      <a:endParaRPr lang="zh-CN" altLang="en-US"/>
                    </a:p>
                  </a:txBody>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a:t>
                      </a:r>
                      <a:r>
                        <a:rPr lang="en-US" sz="1600" b="1" kern="100" baseline="0" dirty="0">
                          <a:solidFill>
                            <a:schemeClr val="tx1"/>
                          </a:solidFill>
                          <a:latin typeface="华文中宋" pitchFamily="2" charset="-122"/>
                          <a:ea typeface="华文中宋" pitchFamily="2" charset="-122"/>
                          <a:cs typeface="+mn-cs"/>
                        </a:rPr>
                        <a:t>1</a:t>
                      </a:r>
                      <a:r>
                        <a:rPr lang="zh-CN" sz="1600" b="1" kern="100" baseline="0" dirty="0">
                          <a:solidFill>
                            <a:schemeClr val="tx1"/>
                          </a:solidFill>
                          <a:latin typeface="华文中宋" pitchFamily="2" charset="-122"/>
                          <a:ea typeface="华文中宋" pitchFamily="2" charset="-122"/>
                          <a:cs typeface="+mn-cs"/>
                        </a:rPr>
                        <a:t>）</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a:t>
                      </a:r>
                      <a:r>
                        <a:rPr lang="en-US" sz="1600" b="1" kern="100" baseline="0" dirty="0">
                          <a:solidFill>
                            <a:schemeClr val="tx1"/>
                          </a:solidFill>
                          <a:latin typeface="华文中宋" pitchFamily="2" charset="-122"/>
                          <a:ea typeface="华文中宋" pitchFamily="2" charset="-122"/>
                          <a:cs typeface="+mn-cs"/>
                        </a:rPr>
                        <a:t>2</a:t>
                      </a:r>
                      <a:r>
                        <a:rPr lang="zh-CN" sz="1600" b="1" kern="100" baseline="0" dirty="0">
                          <a:solidFill>
                            <a:schemeClr val="tx1"/>
                          </a:solidFill>
                          <a:latin typeface="华文中宋" pitchFamily="2" charset="-122"/>
                          <a:ea typeface="华文中宋" pitchFamily="2" charset="-122"/>
                          <a:cs typeface="+mn-cs"/>
                        </a:rPr>
                        <a:t>）</a:t>
                      </a: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a:t>
                      </a:r>
                      <a:r>
                        <a:rPr lang="en-US" sz="1600" b="1" kern="100" baseline="0" dirty="0">
                          <a:solidFill>
                            <a:schemeClr val="tx1"/>
                          </a:solidFill>
                          <a:latin typeface="华文中宋" pitchFamily="2" charset="-122"/>
                          <a:ea typeface="华文中宋" pitchFamily="2" charset="-122"/>
                          <a:cs typeface="+mn-cs"/>
                        </a:rPr>
                        <a:t>3</a:t>
                      </a:r>
                      <a:r>
                        <a:rPr lang="zh-CN" sz="1600" b="1" kern="100" baseline="0" dirty="0">
                          <a:solidFill>
                            <a:schemeClr val="tx1"/>
                          </a:solidFill>
                          <a:latin typeface="华文中宋" pitchFamily="2" charset="-122"/>
                          <a:ea typeface="华文中宋" pitchFamily="2" charset="-122"/>
                          <a:cs typeface="+mn-cs"/>
                        </a:rPr>
                        <a:t>）</a:t>
                      </a: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dirty="0">
                          <a:latin typeface="华文中宋" pitchFamily="2" charset="-122"/>
                          <a:ea typeface="华文中宋" pitchFamily="2" charset="-122"/>
                        </a:rPr>
                        <a:t>1</a:t>
                      </a:r>
                      <a:endParaRPr lang="zh-CN" sz="16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baseline="0" dirty="0">
                          <a:latin typeface="华文中宋" pitchFamily="2" charset="-122"/>
                          <a:ea typeface="华文中宋" pitchFamily="2" charset="-122"/>
                        </a:rPr>
                        <a:t>一、项目资金支出</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2</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baseline="0" dirty="0">
                          <a:latin typeface="华文中宋" pitchFamily="2" charset="-122"/>
                          <a:ea typeface="华文中宋" pitchFamily="2" charset="-122"/>
                        </a:rPr>
                        <a:t>（一）</a:t>
                      </a:r>
                      <a:r>
                        <a:rPr lang="zh-CN" sz="1600" b="1" kern="100" baseline="0" dirty="0">
                          <a:latin typeface="华文中宋" pitchFamily="2" charset="-122"/>
                          <a:ea typeface="华文中宋" pitchFamily="2" charset="-122"/>
                        </a:rPr>
                        <a:t>直接费用</a:t>
                      </a:r>
                      <a:endParaRPr lang="zh-CN" sz="16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3</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1</a:t>
                      </a:r>
                      <a:r>
                        <a:rPr lang="zh-CN" sz="1600" kern="100" baseline="0" dirty="0">
                          <a:latin typeface="华文中宋" pitchFamily="2" charset="-122"/>
                          <a:ea typeface="华文中宋" pitchFamily="2" charset="-122"/>
                        </a:rPr>
                        <a:t>、设备费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4</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19100" algn="just">
                        <a:spcAft>
                          <a:spcPts val="0"/>
                        </a:spcAft>
                      </a:pPr>
                      <a:r>
                        <a:rPr lang="zh-CN" sz="1600" kern="100" baseline="0" dirty="0">
                          <a:latin typeface="华文中宋" pitchFamily="2" charset="-122"/>
                          <a:ea typeface="华文中宋" pitchFamily="2" charset="-122"/>
                        </a:rPr>
                        <a:t>（</a:t>
                      </a:r>
                      <a:r>
                        <a:rPr lang="en-US" sz="1600" kern="100" baseline="0" dirty="0">
                          <a:latin typeface="华文中宋" pitchFamily="2" charset="-122"/>
                          <a:ea typeface="华文中宋" pitchFamily="2" charset="-122"/>
                        </a:rPr>
                        <a:t>1</a:t>
                      </a:r>
                      <a:r>
                        <a:rPr lang="zh-CN" sz="1600" kern="100" baseline="0" dirty="0">
                          <a:latin typeface="华文中宋" pitchFamily="2" charset="-122"/>
                          <a:ea typeface="华文中宋" pitchFamily="2" charset="-122"/>
                        </a:rPr>
                        <a:t>）设备购置费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5</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19100" algn="just">
                        <a:spcAft>
                          <a:spcPts val="0"/>
                        </a:spcAft>
                      </a:pPr>
                      <a:r>
                        <a:rPr lang="zh-CN" sz="1600" kern="100" baseline="0" dirty="0">
                          <a:latin typeface="华文中宋" pitchFamily="2" charset="-122"/>
                          <a:ea typeface="华文中宋" pitchFamily="2" charset="-122"/>
                        </a:rPr>
                        <a:t>（</a:t>
                      </a:r>
                      <a:r>
                        <a:rPr lang="en-US" sz="1600" kern="100" baseline="0" dirty="0">
                          <a:latin typeface="华文中宋" pitchFamily="2" charset="-122"/>
                          <a:ea typeface="华文中宋" pitchFamily="2" charset="-122"/>
                        </a:rPr>
                        <a:t>2</a:t>
                      </a:r>
                      <a:r>
                        <a:rPr lang="zh-CN" sz="1600" kern="100" baseline="0" dirty="0">
                          <a:latin typeface="华文中宋" pitchFamily="2" charset="-122"/>
                          <a:ea typeface="华文中宋" pitchFamily="2" charset="-122"/>
                        </a:rPr>
                        <a:t>）设备试制费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6</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19100" algn="just">
                        <a:spcAft>
                          <a:spcPts val="0"/>
                        </a:spcAft>
                      </a:pPr>
                      <a:r>
                        <a:rPr lang="zh-CN" sz="1600" kern="100" baseline="0" dirty="0">
                          <a:latin typeface="华文中宋" pitchFamily="2" charset="-122"/>
                          <a:ea typeface="华文中宋" pitchFamily="2" charset="-122"/>
                        </a:rPr>
                        <a:t>（</a:t>
                      </a:r>
                      <a:r>
                        <a:rPr lang="en-US" sz="1600" kern="100" baseline="0" dirty="0">
                          <a:latin typeface="华文中宋" pitchFamily="2" charset="-122"/>
                          <a:ea typeface="华文中宋" pitchFamily="2" charset="-122"/>
                        </a:rPr>
                        <a:t>3</a:t>
                      </a:r>
                      <a:r>
                        <a:rPr lang="zh-CN" sz="1600" kern="100" baseline="0" dirty="0">
                          <a:latin typeface="华文中宋" pitchFamily="2" charset="-122"/>
                          <a:ea typeface="华文中宋" pitchFamily="2" charset="-122"/>
                        </a:rPr>
                        <a:t>）设备改造与租赁费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7</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2</a:t>
                      </a:r>
                      <a:r>
                        <a:rPr lang="zh-CN" sz="1600" kern="100" baseline="0" dirty="0">
                          <a:latin typeface="华文中宋" pitchFamily="2" charset="-122"/>
                          <a:ea typeface="华文中宋" pitchFamily="2" charset="-122"/>
                        </a:rPr>
                        <a:t>、材料费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8</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3</a:t>
                      </a:r>
                      <a:r>
                        <a:rPr lang="zh-CN" sz="1600" kern="100" baseline="0" dirty="0">
                          <a:latin typeface="华文中宋" pitchFamily="2" charset="-122"/>
                          <a:ea typeface="华文中宋" pitchFamily="2" charset="-122"/>
                        </a:rPr>
                        <a:t>、测试化验加工费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9</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4</a:t>
                      </a:r>
                      <a:r>
                        <a:rPr lang="zh-CN" sz="1600" kern="100" baseline="0" dirty="0">
                          <a:latin typeface="华文中宋" pitchFamily="2" charset="-122"/>
                          <a:ea typeface="华文中宋" pitchFamily="2" charset="-122"/>
                        </a:rPr>
                        <a:t>、燃料动力费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10</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b="1" kern="100" baseline="0" dirty="0">
                          <a:solidFill>
                            <a:srgbClr val="C00000"/>
                          </a:solidFill>
                          <a:latin typeface="华文中宋" pitchFamily="2" charset="-122"/>
                          <a:ea typeface="华文中宋" pitchFamily="2" charset="-122"/>
                        </a:rPr>
                        <a:t>5</a:t>
                      </a:r>
                      <a:r>
                        <a:rPr lang="zh-CN" sz="1600" b="1" kern="100" baseline="0" dirty="0">
                          <a:solidFill>
                            <a:srgbClr val="C00000"/>
                          </a:solidFill>
                          <a:latin typeface="华文中宋" pitchFamily="2" charset="-122"/>
                          <a:ea typeface="华文中宋" pitchFamily="2" charset="-122"/>
                        </a:rPr>
                        <a:t>、差旅费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11</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6</a:t>
                      </a:r>
                      <a:r>
                        <a:rPr lang="zh-CN" sz="1600" kern="100" baseline="0" dirty="0">
                          <a:latin typeface="华文中宋" pitchFamily="2" charset="-122"/>
                          <a:ea typeface="华文中宋" pitchFamily="2" charset="-122"/>
                        </a:rPr>
                        <a:t>、会议费 </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12</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7</a:t>
                      </a:r>
                      <a:r>
                        <a:rPr lang="zh-CN" sz="1600" kern="100" baseline="0" dirty="0">
                          <a:latin typeface="华文中宋" pitchFamily="2" charset="-122"/>
                          <a:ea typeface="华文中宋" pitchFamily="2" charset="-122"/>
                        </a:rPr>
                        <a:t>、国际合作与交流费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13</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8</a:t>
                      </a:r>
                      <a:r>
                        <a:rPr lang="zh-CN" sz="1600" kern="100" baseline="0" dirty="0">
                          <a:latin typeface="华文中宋" pitchFamily="2" charset="-122"/>
                          <a:ea typeface="华文中宋" pitchFamily="2" charset="-122"/>
                        </a:rPr>
                        <a:t>、出版</a:t>
                      </a:r>
                      <a:r>
                        <a:rPr lang="en-US" sz="1600" kern="100" baseline="0" dirty="0">
                          <a:latin typeface="华文中宋" pitchFamily="2" charset="-122"/>
                          <a:ea typeface="华文中宋" pitchFamily="2" charset="-122"/>
                        </a:rPr>
                        <a:t>/</a:t>
                      </a:r>
                      <a:r>
                        <a:rPr lang="zh-CN" sz="1600" kern="100" baseline="0" dirty="0">
                          <a:latin typeface="华文中宋" pitchFamily="2" charset="-122"/>
                          <a:ea typeface="华文中宋" pitchFamily="2" charset="-122"/>
                        </a:rPr>
                        <a:t>文献</a:t>
                      </a:r>
                      <a:r>
                        <a:rPr lang="en-US" sz="1600" kern="100" baseline="0" dirty="0">
                          <a:latin typeface="华文中宋" pitchFamily="2" charset="-122"/>
                          <a:ea typeface="华文中宋" pitchFamily="2" charset="-122"/>
                        </a:rPr>
                        <a:t>/</a:t>
                      </a:r>
                      <a:r>
                        <a:rPr lang="zh-CN" sz="1600" kern="100" baseline="0" dirty="0">
                          <a:latin typeface="华文中宋" pitchFamily="2" charset="-122"/>
                          <a:ea typeface="华文中宋" pitchFamily="2" charset="-122"/>
                        </a:rPr>
                        <a:t>信息传播</a:t>
                      </a:r>
                      <a:r>
                        <a:rPr lang="en-US" sz="1600" kern="100" baseline="0" dirty="0">
                          <a:latin typeface="华文中宋" pitchFamily="2" charset="-122"/>
                          <a:ea typeface="华文中宋" pitchFamily="2" charset="-122"/>
                        </a:rPr>
                        <a:t>/</a:t>
                      </a:r>
                      <a:r>
                        <a:rPr lang="zh-CN" sz="1600" kern="100" baseline="0" dirty="0">
                          <a:latin typeface="华文中宋" pitchFamily="2" charset="-122"/>
                          <a:ea typeface="华文中宋" pitchFamily="2" charset="-122"/>
                        </a:rPr>
                        <a:t>知识产权事务费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14</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9</a:t>
                      </a:r>
                      <a:r>
                        <a:rPr lang="zh-CN" sz="1600" kern="100" baseline="0" dirty="0">
                          <a:latin typeface="华文中宋" pitchFamily="2" charset="-122"/>
                          <a:ea typeface="华文中宋" pitchFamily="2" charset="-122"/>
                        </a:rPr>
                        <a:t>、劳务费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15</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10</a:t>
                      </a:r>
                      <a:r>
                        <a:rPr lang="zh-CN" sz="1600" kern="100" baseline="0" dirty="0">
                          <a:latin typeface="华文中宋" pitchFamily="2" charset="-122"/>
                          <a:ea typeface="华文中宋" pitchFamily="2" charset="-122"/>
                        </a:rPr>
                        <a:t>、专家咨询费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16</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11</a:t>
                      </a:r>
                      <a:r>
                        <a:rPr lang="zh-CN" sz="1600" kern="100" baseline="0" dirty="0">
                          <a:latin typeface="华文中宋" pitchFamily="2" charset="-122"/>
                          <a:ea typeface="华文中宋" pitchFamily="2" charset="-122"/>
                        </a:rPr>
                        <a:t>、其他支出</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17</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b="1" kern="100" baseline="0" dirty="0">
                          <a:latin typeface="华文中宋" pitchFamily="2" charset="-122"/>
                          <a:ea typeface="华文中宋" pitchFamily="2" charset="-122"/>
                        </a:rPr>
                        <a:t>（</a:t>
                      </a:r>
                      <a:r>
                        <a:rPr lang="zh-CN" sz="1600" b="1" kern="100" baseline="0" dirty="0">
                          <a:solidFill>
                            <a:schemeClr val="tx1"/>
                          </a:solidFill>
                          <a:latin typeface="华文中宋" pitchFamily="2" charset="-122"/>
                          <a:ea typeface="华文中宋" pitchFamily="2" charset="-122"/>
                          <a:cs typeface="+mn-cs"/>
                        </a:rPr>
                        <a:t>二）间接费用</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18</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09550" algn="just">
                        <a:spcAft>
                          <a:spcPts val="0"/>
                        </a:spcAft>
                      </a:pPr>
                      <a:r>
                        <a:rPr lang="zh-CN" sz="1600" kern="100" baseline="0" dirty="0">
                          <a:latin typeface="华文中宋" pitchFamily="2" charset="-122"/>
                          <a:ea typeface="华文中宋" pitchFamily="2" charset="-122"/>
                        </a:rPr>
                        <a:t>其中：绩效支出</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19</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baseline="0" dirty="0">
                          <a:latin typeface="华文中宋" pitchFamily="2" charset="-122"/>
                          <a:ea typeface="华文中宋" pitchFamily="2" charset="-122"/>
                        </a:rPr>
                        <a:t>二、自筹</a:t>
                      </a:r>
                      <a:r>
                        <a:rPr lang="zh-CN" sz="1600" kern="100" baseline="0" dirty="0" smtClean="0">
                          <a:latin typeface="华文中宋" pitchFamily="2" charset="-122"/>
                          <a:ea typeface="华文中宋" pitchFamily="2" charset="-122"/>
                        </a:rPr>
                        <a:t>资金</a:t>
                      </a:r>
                      <a:endParaRPr lang="zh-CN" sz="16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7761" name="Rectangle 2"/>
          <p:cNvSpPr>
            <a:spLocks noChangeArrowheads="1"/>
          </p:cNvSpPr>
          <p:nvPr/>
        </p:nvSpPr>
        <p:spPr bwMode="auto">
          <a:xfrm>
            <a:off x="785813" y="142875"/>
            <a:ext cx="8072437" cy="1004888"/>
          </a:xfrm>
          <a:prstGeom prst="rect">
            <a:avLst/>
          </a:prstGeom>
          <a:noFill/>
          <a:ln w="9525">
            <a:noFill/>
            <a:miter lim="800000"/>
            <a:headEnd/>
            <a:tailEnd/>
          </a:ln>
          <a:effectLst>
            <a:prstShdw prst="shdw12">
              <a:schemeClr val="bg2">
                <a:alpha val="50000"/>
              </a:schemeClr>
            </a:prstShdw>
          </a:effectLst>
        </p:spPr>
        <p:txBody>
          <a:bodyPr anchor="ctr">
            <a:spAutoFit/>
          </a:bodyPr>
          <a:lstStyle/>
          <a:p>
            <a:pPr>
              <a:spcBef>
                <a:spcPts val="1000"/>
              </a:spcBef>
            </a:pPr>
            <a:r>
              <a:rPr lang="zh-CN" altLang="en-US" sz="2000" b="1">
                <a:latin typeface="华文中宋" pitchFamily="2" charset="-122"/>
                <a:ea typeface="华文中宋" pitchFamily="2" charset="-122"/>
              </a:rPr>
              <a:t>      国家自然科学基金项目资金预算表（定额补助）</a:t>
            </a:r>
            <a:endParaRPr lang="en-US" altLang="zh-CN" sz="2000" b="1">
              <a:latin typeface="华文中宋" pitchFamily="2" charset="-122"/>
              <a:ea typeface="华文中宋" pitchFamily="2" charset="-122"/>
            </a:endParaRPr>
          </a:p>
          <a:p>
            <a:pPr>
              <a:spcBef>
                <a:spcPts val="1000"/>
              </a:spcBef>
            </a:pPr>
            <a:r>
              <a:rPr lang="zh-CN" altLang="en-US" sz="1300">
                <a:latin typeface="华文中宋" pitchFamily="2" charset="-122"/>
                <a:ea typeface="华文中宋" pitchFamily="2" charset="-122"/>
              </a:rPr>
              <a:t>项目名称：                                             项目负责人：                              金额单位：万元 </a:t>
            </a:r>
          </a:p>
          <a:p>
            <a:endParaRPr lang="zh-CN" altLang="en-US">
              <a:ea typeface="宋体" pitchFamily="2" charset="-122"/>
            </a:endParaRPr>
          </a:p>
        </p:txBody>
      </p:sp>
      <p:sp>
        <p:nvSpPr>
          <p:cNvPr id="8" name="线形标注 2 7"/>
          <p:cNvSpPr/>
          <p:nvPr/>
        </p:nvSpPr>
        <p:spPr bwMode="auto">
          <a:xfrm>
            <a:off x="4572000" y="2928938"/>
            <a:ext cx="3857652" cy="1285880"/>
          </a:xfrm>
          <a:prstGeom prst="borderCallout2">
            <a:avLst>
              <a:gd name="adj1" fmla="val 18750"/>
              <a:gd name="adj2" fmla="val -8333"/>
              <a:gd name="adj3" fmla="val 18750"/>
              <a:gd name="adj4" fmla="val -16667"/>
              <a:gd name="adj5" fmla="val 79167"/>
              <a:gd name="adj6" fmla="val -44445"/>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a:lstStyle/>
          <a:p>
            <a:pPr>
              <a:defRPr/>
            </a:pPr>
            <a:r>
              <a:rPr lang="zh-CN" altLang="en-US" b="1" dirty="0" smtClean="0">
                <a:solidFill>
                  <a:schemeClr val="tx1"/>
                </a:solidFill>
                <a:latin typeface="Times New Roman" pitchFamily="18" charset="0"/>
                <a:ea typeface="宋体" pitchFamily="2" charset="-122"/>
              </a:rPr>
              <a:t>是指在项目研究过程中开展科学实验（试验）、科学考察、业务调研、学术交流等所发生的外埠差旅费、市内交通费用等。</a:t>
            </a:r>
            <a:endParaRPr lang="zh-CN" altLang="en-US" b="1" dirty="0">
              <a:solidFill>
                <a:schemeClr val="tx1"/>
              </a:solidFill>
              <a:latin typeface="Times New Roman" pitchFamily="18" charset="0"/>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nvGraphicFramePr>
        <p:xfrm>
          <a:off x="857250" y="857250"/>
          <a:ext cx="6929485" cy="5620713"/>
        </p:xfrm>
        <a:graphic>
          <a:graphicData uri="http://schemas.openxmlformats.org/drawingml/2006/table">
            <a:tbl>
              <a:tblPr/>
              <a:tblGrid>
                <a:gridCol w="763418"/>
                <a:gridCol w="4022927"/>
                <a:gridCol w="1071570"/>
                <a:gridCol w="1071570"/>
              </a:tblGrid>
              <a:tr h="267653">
                <a:tc rowSpan="2">
                  <a:txBody>
                    <a:bodyPr/>
                    <a:lstStyle/>
                    <a:p>
                      <a:pPr marL="386080" indent="-386080" algn="ctr">
                        <a:spcAft>
                          <a:spcPts val="0"/>
                        </a:spcAft>
                      </a:pPr>
                      <a:r>
                        <a:rPr lang="zh-CN" altLang="en-US" sz="1400" b="1" kern="100" baseline="0" dirty="0" smtClean="0">
                          <a:latin typeface="华文中宋" pitchFamily="2" charset="-122"/>
                          <a:ea typeface="华文中宋" pitchFamily="2" charset="-122"/>
                        </a:rPr>
                        <a:t>序号</a:t>
                      </a:r>
                      <a:r>
                        <a:rPr lang="en-US" sz="1400" b="1" kern="100" baseline="0" dirty="0" smtClean="0">
                          <a:latin typeface="华文中宋" pitchFamily="2" charset="-122"/>
                          <a:ea typeface="华文中宋" pitchFamily="2" charset="-122"/>
                        </a:rPr>
                        <a:t>  </a:t>
                      </a:r>
                      <a:endParaRPr lang="zh-CN"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科目名称</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金额</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备注</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vMerge="1">
                  <a:txBody>
                    <a:bodyPr/>
                    <a:lstStyle/>
                    <a:p>
                      <a:endParaRPr lang="zh-CN" altLang="en-US"/>
                    </a:p>
                  </a:txBody>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a:t>
                      </a:r>
                      <a:r>
                        <a:rPr lang="en-US" sz="1600" b="1" kern="100" baseline="0" dirty="0">
                          <a:solidFill>
                            <a:schemeClr val="tx1"/>
                          </a:solidFill>
                          <a:latin typeface="华文中宋" pitchFamily="2" charset="-122"/>
                          <a:ea typeface="华文中宋" pitchFamily="2" charset="-122"/>
                          <a:cs typeface="+mn-cs"/>
                        </a:rPr>
                        <a:t>1</a:t>
                      </a:r>
                      <a:r>
                        <a:rPr lang="zh-CN" sz="1600" b="1" kern="100" baseline="0" dirty="0">
                          <a:solidFill>
                            <a:schemeClr val="tx1"/>
                          </a:solidFill>
                          <a:latin typeface="华文中宋" pitchFamily="2" charset="-122"/>
                          <a:ea typeface="华文中宋" pitchFamily="2" charset="-122"/>
                          <a:cs typeface="+mn-cs"/>
                        </a:rPr>
                        <a:t>）</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a:t>
                      </a:r>
                      <a:r>
                        <a:rPr lang="en-US" sz="1600" b="1" kern="100" baseline="0" dirty="0">
                          <a:solidFill>
                            <a:schemeClr val="tx1"/>
                          </a:solidFill>
                          <a:latin typeface="华文中宋" pitchFamily="2" charset="-122"/>
                          <a:ea typeface="华文中宋" pitchFamily="2" charset="-122"/>
                          <a:cs typeface="+mn-cs"/>
                        </a:rPr>
                        <a:t>2</a:t>
                      </a:r>
                      <a:r>
                        <a:rPr lang="zh-CN" sz="1600" b="1" kern="100" baseline="0" dirty="0">
                          <a:solidFill>
                            <a:schemeClr val="tx1"/>
                          </a:solidFill>
                          <a:latin typeface="华文中宋" pitchFamily="2" charset="-122"/>
                          <a:ea typeface="华文中宋" pitchFamily="2" charset="-122"/>
                          <a:cs typeface="+mn-cs"/>
                        </a:rPr>
                        <a:t>）</a:t>
                      </a: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a:t>
                      </a:r>
                      <a:r>
                        <a:rPr lang="en-US" sz="1600" b="1" kern="100" baseline="0" dirty="0">
                          <a:solidFill>
                            <a:schemeClr val="tx1"/>
                          </a:solidFill>
                          <a:latin typeface="华文中宋" pitchFamily="2" charset="-122"/>
                          <a:ea typeface="华文中宋" pitchFamily="2" charset="-122"/>
                          <a:cs typeface="+mn-cs"/>
                        </a:rPr>
                        <a:t>3</a:t>
                      </a:r>
                      <a:r>
                        <a:rPr lang="zh-CN" sz="1600" b="1" kern="100" baseline="0" dirty="0">
                          <a:solidFill>
                            <a:schemeClr val="tx1"/>
                          </a:solidFill>
                          <a:latin typeface="华文中宋" pitchFamily="2" charset="-122"/>
                          <a:ea typeface="华文中宋" pitchFamily="2" charset="-122"/>
                          <a:cs typeface="+mn-cs"/>
                        </a:rPr>
                        <a:t>）</a:t>
                      </a: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dirty="0">
                          <a:latin typeface="华文中宋" pitchFamily="2" charset="-122"/>
                          <a:ea typeface="华文中宋" pitchFamily="2" charset="-122"/>
                        </a:rPr>
                        <a:t>1</a:t>
                      </a:r>
                      <a:endParaRPr lang="zh-CN" sz="16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baseline="0" dirty="0">
                          <a:latin typeface="华文中宋" pitchFamily="2" charset="-122"/>
                          <a:ea typeface="华文中宋" pitchFamily="2" charset="-122"/>
                        </a:rPr>
                        <a:t>一、项目资金支出</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2</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baseline="0" dirty="0">
                          <a:latin typeface="华文中宋" pitchFamily="2" charset="-122"/>
                          <a:ea typeface="华文中宋" pitchFamily="2" charset="-122"/>
                        </a:rPr>
                        <a:t>（一）</a:t>
                      </a:r>
                      <a:r>
                        <a:rPr lang="zh-CN" sz="1600" b="1" kern="100" baseline="0" dirty="0">
                          <a:latin typeface="华文中宋" pitchFamily="2" charset="-122"/>
                          <a:ea typeface="华文中宋" pitchFamily="2" charset="-122"/>
                        </a:rPr>
                        <a:t>直接费用</a:t>
                      </a:r>
                      <a:endParaRPr lang="zh-CN" sz="16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3</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1</a:t>
                      </a:r>
                      <a:r>
                        <a:rPr lang="zh-CN" sz="1600" kern="100" baseline="0" dirty="0">
                          <a:latin typeface="华文中宋" pitchFamily="2" charset="-122"/>
                          <a:ea typeface="华文中宋" pitchFamily="2" charset="-122"/>
                        </a:rPr>
                        <a:t>、设备费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4</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19100" algn="just">
                        <a:spcAft>
                          <a:spcPts val="0"/>
                        </a:spcAft>
                      </a:pPr>
                      <a:r>
                        <a:rPr lang="zh-CN" sz="1600" kern="100" baseline="0" dirty="0">
                          <a:latin typeface="华文中宋" pitchFamily="2" charset="-122"/>
                          <a:ea typeface="华文中宋" pitchFamily="2" charset="-122"/>
                        </a:rPr>
                        <a:t>（</a:t>
                      </a:r>
                      <a:r>
                        <a:rPr lang="en-US" sz="1600" kern="100" baseline="0" dirty="0">
                          <a:latin typeface="华文中宋" pitchFamily="2" charset="-122"/>
                          <a:ea typeface="华文中宋" pitchFamily="2" charset="-122"/>
                        </a:rPr>
                        <a:t>1</a:t>
                      </a:r>
                      <a:r>
                        <a:rPr lang="zh-CN" sz="1600" kern="100" baseline="0" dirty="0">
                          <a:latin typeface="华文中宋" pitchFamily="2" charset="-122"/>
                          <a:ea typeface="华文中宋" pitchFamily="2" charset="-122"/>
                        </a:rPr>
                        <a:t>）设备购置费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5</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19100" algn="just">
                        <a:spcAft>
                          <a:spcPts val="0"/>
                        </a:spcAft>
                      </a:pPr>
                      <a:r>
                        <a:rPr lang="zh-CN" sz="1600" kern="100" baseline="0" dirty="0">
                          <a:latin typeface="华文中宋" pitchFamily="2" charset="-122"/>
                          <a:ea typeface="华文中宋" pitchFamily="2" charset="-122"/>
                        </a:rPr>
                        <a:t>（</a:t>
                      </a:r>
                      <a:r>
                        <a:rPr lang="en-US" sz="1600" kern="100" baseline="0" dirty="0">
                          <a:latin typeface="华文中宋" pitchFamily="2" charset="-122"/>
                          <a:ea typeface="华文中宋" pitchFamily="2" charset="-122"/>
                        </a:rPr>
                        <a:t>2</a:t>
                      </a:r>
                      <a:r>
                        <a:rPr lang="zh-CN" sz="1600" kern="100" baseline="0" dirty="0">
                          <a:latin typeface="华文中宋" pitchFamily="2" charset="-122"/>
                          <a:ea typeface="华文中宋" pitchFamily="2" charset="-122"/>
                        </a:rPr>
                        <a:t>）设备试制费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6</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19100" algn="just">
                        <a:spcAft>
                          <a:spcPts val="0"/>
                        </a:spcAft>
                      </a:pPr>
                      <a:r>
                        <a:rPr lang="zh-CN" sz="1600" kern="100" baseline="0" dirty="0">
                          <a:latin typeface="华文中宋" pitchFamily="2" charset="-122"/>
                          <a:ea typeface="华文中宋" pitchFamily="2" charset="-122"/>
                        </a:rPr>
                        <a:t>（</a:t>
                      </a:r>
                      <a:r>
                        <a:rPr lang="en-US" sz="1600" kern="100" baseline="0" dirty="0">
                          <a:latin typeface="华文中宋" pitchFamily="2" charset="-122"/>
                          <a:ea typeface="华文中宋" pitchFamily="2" charset="-122"/>
                        </a:rPr>
                        <a:t>3</a:t>
                      </a:r>
                      <a:r>
                        <a:rPr lang="zh-CN" sz="1600" kern="100" baseline="0" dirty="0">
                          <a:latin typeface="华文中宋" pitchFamily="2" charset="-122"/>
                          <a:ea typeface="华文中宋" pitchFamily="2" charset="-122"/>
                        </a:rPr>
                        <a:t>）设备改造与租赁费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7</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2</a:t>
                      </a:r>
                      <a:r>
                        <a:rPr lang="zh-CN" sz="1600" kern="100" baseline="0" dirty="0">
                          <a:latin typeface="华文中宋" pitchFamily="2" charset="-122"/>
                          <a:ea typeface="华文中宋" pitchFamily="2" charset="-122"/>
                        </a:rPr>
                        <a:t>、材料费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8</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3</a:t>
                      </a:r>
                      <a:r>
                        <a:rPr lang="zh-CN" sz="1600" kern="100" baseline="0" dirty="0">
                          <a:latin typeface="华文中宋" pitchFamily="2" charset="-122"/>
                          <a:ea typeface="华文中宋" pitchFamily="2" charset="-122"/>
                        </a:rPr>
                        <a:t>、测试化验加工费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9</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4</a:t>
                      </a:r>
                      <a:r>
                        <a:rPr lang="zh-CN" sz="1600" kern="100" baseline="0" dirty="0">
                          <a:latin typeface="华文中宋" pitchFamily="2" charset="-122"/>
                          <a:ea typeface="华文中宋" pitchFamily="2" charset="-122"/>
                        </a:rPr>
                        <a:t>、燃料动力费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10</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5</a:t>
                      </a:r>
                      <a:r>
                        <a:rPr lang="zh-CN" sz="1600" kern="100" baseline="0" dirty="0">
                          <a:latin typeface="华文中宋" pitchFamily="2" charset="-122"/>
                          <a:ea typeface="华文中宋" pitchFamily="2" charset="-122"/>
                        </a:rPr>
                        <a:t>、差旅费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11</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b="1" kern="100" baseline="0" dirty="0">
                          <a:solidFill>
                            <a:srgbClr val="C00000"/>
                          </a:solidFill>
                          <a:latin typeface="华文中宋" pitchFamily="2" charset="-122"/>
                          <a:ea typeface="华文中宋" pitchFamily="2" charset="-122"/>
                        </a:rPr>
                        <a:t>6</a:t>
                      </a:r>
                      <a:r>
                        <a:rPr lang="zh-CN" sz="1600" b="1" kern="100" baseline="0" dirty="0">
                          <a:solidFill>
                            <a:srgbClr val="C00000"/>
                          </a:solidFill>
                          <a:latin typeface="华文中宋" pitchFamily="2" charset="-122"/>
                          <a:ea typeface="华文中宋" pitchFamily="2" charset="-122"/>
                        </a:rPr>
                        <a:t>、会议费 </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12</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7</a:t>
                      </a:r>
                      <a:r>
                        <a:rPr lang="zh-CN" sz="1600" kern="100" baseline="0" dirty="0">
                          <a:latin typeface="华文中宋" pitchFamily="2" charset="-122"/>
                          <a:ea typeface="华文中宋" pitchFamily="2" charset="-122"/>
                        </a:rPr>
                        <a:t>、国际合作与交流费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13</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8</a:t>
                      </a:r>
                      <a:r>
                        <a:rPr lang="zh-CN" sz="1600" kern="100" baseline="0" dirty="0">
                          <a:latin typeface="华文中宋" pitchFamily="2" charset="-122"/>
                          <a:ea typeface="华文中宋" pitchFamily="2" charset="-122"/>
                        </a:rPr>
                        <a:t>、出版</a:t>
                      </a:r>
                      <a:r>
                        <a:rPr lang="en-US" sz="1600" kern="100" baseline="0" dirty="0">
                          <a:latin typeface="华文中宋" pitchFamily="2" charset="-122"/>
                          <a:ea typeface="华文中宋" pitchFamily="2" charset="-122"/>
                        </a:rPr>
                        <a:t>/</a:t>
                      </a:r>
                      <a:r>
                        <a:rPr lang="zh-CN" sz="1600" kern="100" baseline="0" dirty="0">
                          <a:latin typeface="华文中宋" pitchFamily="2" charset="-122"/>
                          <a:ea typeface="华文中宋" pitchFamily="2" charset="-122"/>
                        </a:rPr>
                        <a:t>文献</a:t>
                      </a:r>
                      <a:r>
                        <a:rPr lang="en-US" sz="1600" kern="100" baseline="0" dirty="0">
                          <a:latin typeface="华文中宋" pitchFamily="2" charset="-122"/>
                          <a:ea typeface="华文中宋" pitchFamily="2" charset="-122"/>
                        </a:rPr>
                        <a:t>/</a:t>
                      </a:r>
                      <a:r>
                        <a:rPr lang="zh-CN" sz="1600" kern="100" baseline="0" dirty="0">
                          <a:latin typeface="华文中宋" pitchFamily="2" charset="-122"/>
                          <a:ea typeface="华文中宋" pitchFamily="2" charset="-122"/>
                        </a:rPr>
                        <a:t>信息传播</a:t>
                      </a:r>
                      <a:r>
                        <a:rPr lang="en-US" sz="1600" kern="100" baseline="0" dirty="0">
                          <a:latin typeface="华文中宋" pitchFamily="2" charset="-122"/>
                          <a:ea typeface="华文中宋" pitchFamily="2" charset="-122"/>
                        </a:rPr>
                        <a:t>/</a:t>
                      </a:r>
                      <a:r>
                        <a:rPr lang="zh-CN" sz="1600" kern="100" baseline="0" dirty="0">
                          <a:latin typeface="华文中宋" pitchFamily="2" charset="-122"/>
                          <a:ea typeface="华文中宋" pitchFamily="2" charset="-122"/>
                        </a:rPr>
                        <a:t>知识产权事务费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14</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9</a:t>
                      </a:r>
                      <a:r>
                        <a:rPr lang="zh-CN" sz="1600" kern="100" baseline="0" dirty="0">
                          <a:latin typeface="华文中宋" pitchFamily="2" charset="-122"/>
                          <a:ea typeface="华文中宋" pitchFamily="2" charset="-122"/>
                        </a:rPr>
                        <a:t>、劳务费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15</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10</a:t>
                      </a:r>
                      <a:r>
                        <a:rPr lang="zh-CN" sz="1600" kern="100" baseline="0" dirty="0">
                          <a:latin typeface="华文中宋" pitchFamily="2" charset="-122"/>
                          <a:ea typeface="华文中宋" pitchFamily="2" charset="-122"/>
                        </a:rPr>
                        <a:t>、专家咨询费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16</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11</a:t>
                      </a:r>
                      <a:r>
                        <a:rPr lang="zh-CN" sz="1600" kern="100" baseline="0" dirty="0">
                          <a:latin typeface="华文中宋" pitchFamily="2" charset="-122"/>
                          <a:ea typeface="华文中宋" pitchFamily="2" charset="-122"/>
                        </a:rPr>
                        <a:t>、其他支出</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17</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b="1" kern="100" baseline="0" dirty="0">
                          <a:latin typeface="华文中宋" pitchFamily="2" charset="-122"/>
                          <a:ea typeface="华文中宋" pitchFamily="2" charset="-122"/>
                        </a:rPr>
                        <a:t>（</a:t>
                      </a:r>
                      <a:r>
                        <a:rPr lang="zh-CN" sz="1600" b="1" kern="100" baseline="0" dirty="0">
                          <a:solidFill>
                            <a:schemeClr val="tx1"/>
                          </a:solidFill>
                          <a:latin typeface="华文中宋" pitchFamily="2" charset="-122"/>
                          <a:ea typeface="华文中宋" pitchFamily="2" charset="-122"/>
                          <a:cs typeface="+mn-cs"/>
                        </a:rPr>
                        <a:t>二）间接费用</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18</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09550" algn="just">
                        <a:spcAft>
                          <a:spcPts val="0"/>
                        </a:spcAft>
                      </a:pPr>
                      <a:r>
                        <a:rPr lang="zh-CN" sz="1600" kern="100" baseline="0" dirty="0">
                          <a:latin typeface="华文中宋" pitchFamily="2" charset="-122"/>
                          <a:ea typeface="华文中宋" pitchFamily="2" charset="-122"/>
                        </a:rPr>
                        <a:t>其中：绩效支出</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19</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baseline="0" dirty="0">
                          <a:latin typeface="华文中宋" pitchFamily="2" charset="-122"/>
                          <a:ea typeface="华文中宋" pitchFamily="2" charset="-122"/>
                        </a:rPr>
                        <a:t>二、自筹</a:t>
                      </a:r>
                      <a:r>
                        <a:rPr lang="zh-CN" sz="1600" kern="100" baseline="0" dirty="0" smtClean="0">
                          <a:latin typeface="华文中宋" pitchFamily="2" charset="-122"/>
                          <a:ea typeface="华文中宋" pitchFamily="2" charset="-122"/>
                        </a:rPr>
                        <a:t>资金</a:t>
                      </a:r>
                      <a:endParaRPr lang="zh-CN" sz="16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8785" name="Rectangle 2"/>
          <p:cNvSpPr>
            <a:spLocks noChangeArrowheads="1"/>
          </p:cNvSpPr>
          <p:nvPr/>
        </p:nvSpPr>
        <p:spPr bwMode="auto">
          <a:xfrm>
            <a:off x="785813" y="142875"/>
            <a:ext cx="8072437" cy="1004888"/>
          </a:xfrm>
          <a:prstGeom prst="rect">
            <a:avLst/>
          </a:prstGeom>
          <a:noFill/>
          <a:ln w="9525">
            <a:noFill/>
            <a:miter lim="800000"/>
            <a:headEnd/>
            <a:tailEnd/>
          </a:ln>
          <a:effectLst>
            <a:prstShdw prst="shdw12">
              <a:schemeClr val="bg2">
                <a:alpha val="50000"/>
              </a:schemeClr>
            </a:prstShdw>
          </a:effectLst>
        </p:spPr>
        <p:txBody>
          <a:bodyPr anchor="ctr">
            <a:spAutoFit/>
          </a:bodyPr>
          <a:lstStyle/>
          <a:p>
            <a:pPr>
              <a:spcBef>
                <a:spcPts val="1000"/>
              </a:spcBef>
            </a:pPr>
            <a:r>
              <a:rPr lang="zh-CN" altLang="en-US" sz="2000" b="1">
                <a:latin typeface="华文中宋" pitchFamily="2" charset="-122"/>
                <a:ea typeface="华文中宋" pitchFamily="2" charset="-122"/>
              </a:rPr>
              <a:t>      国家自然科学基金项目资金预算表（定额补助）</a:t>
            </a:r>
            <a:endParaRPr lang="en-US" altLang="zh-CN" sz="2000" b="1">
              <a:latin typeface="华文中宋" pitchFamily="2" charset="-122"/>
              <a:ea typeface="华文中宋" pitchFamily="2" charset="-122"/>
            </a:endParaRPr>
          </a:p>
          <a:p>
            <a:pPr>
              <a:spcBef>
                <a:spcPts val="1000"/>
              </a:spcBef>
            </a:pPr>
            <a:r>
              <a:rPr lang="zh-CN" altLang="en-US" sz="1300">
                <a:latin typeface="华文中宋" pitchFamily="2" charset="-122"/>
                <a:ea typeface="华文中宋" pitchFamily="2" charset="-122"/>
              </a:rPr>
              <a:t>项目名称：                                             项目负责人：                              金额单位：万元 </a:t>
            </a:r>
          </a:p>
          <a:p>
            <a:endParaRPr lang="zh-CN" altLang="en-US">
              <a:ea typeface="宋体" pitchFamily="2" charset="-122"/>
            </a:endParaRPr>
          </a:p>
        </p:txBody>
      </p:sp>
      <p:sp>
        <p:nvSpPr>
          <p:cNvPr id="8" name="线形标注 2 7"/>
          <p:cNvSpPr/>
          <p:nvPr/>
        </p:nvSpPr>
        <p:spPr bwMode="auto">
          <a:xfrm>
            <a:off x="4500563" y="3214688"/>
            <a:ext cx="3643312" cy="928687"/>
          </a:xfrm>
          <a:prstGeom prst="borderCallout2">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a:lstStyle/>
          <a:p>
            <a:pPr>
              <a:defRPr/>
            </a:pPr>
            <a:r>
              <a:rPr lang="zh-CN" altLang="en-US" b="1" dirty="0" smtClean="0">
                <a:solidFill>
                  <a:schemeClr val="tx1"/>
                </a:solidFill>
                <a:latin typeface="Times New Roman" pitchFamily="18" charset="0"/>
                <a:ea typeface="宋体" pitchFamily="2" charset="-122"/>
              </a:rPr>
              <a:t>是指在项目研究过程中为组织开展学术研讨、咨询以及协调项目研究工作等活动而发生的会议费用。</a:t>
            </a:r>
            <a:endParaRPr lang="zh-CN" altLang="en-US" b="1" dirty="0">
              <a:solidFill>
                <a:schemeClr val="tx1"/>
              </a:solidFill>
              <a:latin typeface="Times New Roman" pitchFamily="18" charset="0"/>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nvGraphicFramePr>
        <p:xfrm>
          <a:off x="857250" y="857250"/>
          <a:ext cx="6929485" cy="5620713"/>
        </p:xfrm>
        <a:graphic>
          <a:graphicData uri="http://schemas.openxmlformats.org/drawingml/2006/table">
            <a:tbl>
              <a:tblPr/>
              <a:tblGrid>
                <a:gridCol w="763418"/>
                <a:gridCol w="4022927"/>
                <a:gridCol w="1071570"/>
                <a:gridCol w="1071570"/>
              </a:tblGrid>
              <a:tr h="267653">
                <a:tc rowSpan="2">
                  <a:txBody>
                    <a:bodyPr/>
                    <a:lstStyle/>
                    <a:p>
                      <a:pPr marL="386080" indent="-386080" algn="ctr">
                        <a:spcAft>
                          <a:spcPts val="0"/>
                        </a:spcAft>
                      </a:pPr>
                      <a:r>
                        <a:rPr lang="zh-CN" altLang="en-US" sz="1400" b="1" kern="100" baseline="0" dirty="0" smtClean="0">
                          <a:latin typeface="华文中宋" pitchFamily="2" charset="-122"/>
                          <a:ea typeface="华文中宋" pitchFamily="2" charset="-122"/>
                        </a:rPr>
                        <a:t>序号</a:t>
                      </a:r>
                      <a:r>
                        <a:rPr lang="en-US" sz="1400" b="1" kern="100" baseline="0" dirty="0" smtClean="0">
                          <a:latin typeface="华文中宋" pitchFamily="2" charset="-122"/>
                          <a:ea typeface="华文中宋" pitchFamily="2" charset="-122"/>
                        </a:rPr>
                        <a:t>  </a:t>
                      </a:r>
                      <a:endParaRPr lang="zh-CN"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科目名称</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金额</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备注</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vMerge="1">
                  <a:txBody>
                    <a:bodyPr/>
                    <a:lstStyle/>
                    <a:p>
                      <a:endParaRPr lang="zh-CN" altLang="en-US"/>
                    </a:p>
                  </a:txBody>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a:t>
                      </a:r>
                      <a:r>
                        <a:rPr lang="en-US" sz="1600" b="1" kern="100" baseline="0" dirty="0">
                          <a:solidFill>
                            <a:schemeClr val="tx1"/>
                          </a:solidFill>
                          <a:latin typeface="华文中宋" pitchFamily="2" charset="-122"/>
                          <a:ea typeface="华文中宋" pitchFamily="2" charset="-122"/>
                          <a:cs typeface="+mn-cs"/>
                        </a:rPr>
                        <a:t>1</a:t>
                      </a:r>
                      <a:r>
                        <a:rPr lang="zh-CN" sz="1600" b="1" kern="100" baseline="0" dirty="0">
                          <a:solidFill>
                            <a:schemeClr val="tx1"/>
                          </a:solidFill>
                          <a:latin typeface="华文中宋" pitchFamily="2" charset="-122"/>
                          <a:ea typeface="华文中宋" pitchFamily="2" charset="-122"/>
                          <a:cs typeface="+mn-cs"/>
                        </a:rPr>
                        <a:t>）</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a:t>
                      </a:r>
                      <a:r>
                        <a:rPr lang="en-US" sz="1600" b="1" kern="100" baseline="0" dirty="0">
                          <a:solidFill>
                            <a:schemeClr val="tx1"/>
                          </a:solidFill>
                          <a:latin typeface="华文中宋" pitchFamily="2" charset="-122"/>
                          <a:ea typeface="华文中宋" pitchFamily="2" charset="-122"/>
                          <a:cs typeface="+mn-cs"/>
                        </a:rPr>
                        <a:t>2</a:t>
                      </a:r>
                      <a:r>
                        <a:rPr lang="zh-CN" sz="1600" b="1" kern="100" baseline="0" dirty="0">
                          <a:solidFill>
                            <a:schemeClr val="tx1"/>
                          </a:solidFill>
                          <a:latin typeface="华文中宋" pitchFamily="2" charset="-122"/>
                          <a:ea typeface="华文中宋" pitchFamily="2" charset="-122"/>
                          <a:cs typeface="+mn-cs"/>
                        </a:rPr>
                        <a:t>）</a:t>
                      </a: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a:t>
                      </a:r>
                      <a:r>
                        <a:rPr lang="en-US" sz="1600" b="1" kern="100" baseline="0" dirty="0">
                          <a:solidFill>
                            <a:schemeClr val="tx1"/>
                          </a:solidFill>
                          <a:latin typeface="华文中宋" pitchFamily="2" charset="-122"/>
                          <a:ea typeface="华文中宋" pitchFamily="2" charset="-122"/>
                          <a:cs typeface="+mn-cs"/>
                        </a:rPr>
                        <a:t>3</a:t>
                      </a:r>
                      <a:r>
                        <a:rPr lang="zh-CN" sz="1600" b="1" kern="100" baseline="0" dirty="0">
                          <a:solidFill>
                            <a:schemeClr val="tx1"/>
                          </a:solidFill>
                          <a:latin typeface="华文中宋" pitchFamily="2" charset="-122"/>
                          <a:ea typeface="华文中宋" pitchFamily="2" charset="-122"/>
                          <a:cs typeface="+mn-cs"/>
                        </a:rPr>
                        <a:t>）</a:t>
                      </a: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dirty="0">
                          <a:latin typeface="华文中宋" pitchFamily="2" charset="-122"/>
                          <a:ea typeface="华文中宋" pitchFamily="2" charset="-122"/>
                        </a:rPr>
                        <a:t>1</a:t>
                      </a:r>
                      <a:endParaRPr lang="zh-CN" sz="16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baseline="0" dirty="0">
                          <a:latin typeface="华文中宋" pitchFamily="2" charset="-122"/>
                          <a:ea typeface="华文中宋" pitchFamily="2" charset="-122"/>
                        </a:rPr>
                        <a:t>一、项目资金支出</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2</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baseline="0" dirty="0">
                          <a:latin typeface="华文中宋" pitchFamily="2" charset="-122"/>
                          <a:ea typeface="华文中宋" pitchFamily="2" charset="-122"/>
                        </a:rPr>
                        <a:t>（一）</a:t>
                      </a:r>
                      <a:r>
                        <a:rPr lang="zh-CN" sz="1600" b="1" kern="100" baseline="0" dirty="0">
                          <a:latin typeface="华文中宋" pitchFamily="2" charset="-122"/>
                          <a:ea typeface="华文中宋" pitchFamily="2" charset="-122"/>
                        </a:rPr>
                        <a:t>直接费用</a:t>
                      </a:r>
                      <a:endParaRPr lang="zh-CN" sz="16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3</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1</a:t>
                      </a:r>
                      <a:r>
                        <a:rPr lang="zh-CN" sz="1600" kern="100" baseline="0" dirty="0">
                          <a:latin typeface="华文中宋" pitchFamily="2" charset="-122"/>
                          <a:ea typeface="华文中宋" pitchFamily="2" charset="-122"/>
                        </a:rPr>
                        <a:t>、设备费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4</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19100" algn="just">
                        <a:spcAft>
                          <a:spcPts val="0"/>
                        </a:spcAft>
                      </a:pPr>
                      <a:r>
                        <a:rPr lang="zh-CN" sz="1600" kern="100" baseline="0" dirty="0">
                          <a:latin typeface="华文中宋" pitchFamily="2" charset="-122"/>
                          <a:ea typeface="华文中宋" pitchFamily="2" charset="-122"/>
                        </a:rPr>
                        <a:t>（</a:t>
                      </a:r>
                      <a:r>
                        <a:rPr lang="en-US" sz="1600" kern="100" baseline="0" dirty="0">
                          <a:latin typeface="华文中宋" pitchFamily="2" charset="-122"/>
                          <a:ea typeface="华文中宋" pitchFamily="2" charset="-122"/>
                        </a:rPr>
                        <a:t>1</a:t>
                      </a:r>
                      <a:r>
                        <a:rPr lang="zh-CN" sz="1600" kern="100" baseline="0" dirty="0">
                          <a:latin typeface="华文中宋" pitchFamily="2" charset="-122"/>
                          <a:ea typeface="华文中宋" pitchFamily="2" charset="-122"/>
                        </a:rPr>
                        <a:t>）设备购置费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5</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19100" algn="just">
                        <a:spcAft>
                          <a:spcPts val="0"/>
                        </a:spcAft>
                      </a:pPr>
                      <a:r>
                        <a:rPr lang="zh-CN" sz="1600" kern="100" baseline="0" dirty="0">
                          <a:latin typeface="华文中宋" pitchFamily="2" charset="-122"/>
                          <a:ea typeface="华文中宋" pitchFamily="2" charset="-122"/>
                        </a:rPr>
                        <a:t>（</a:t>
                      </a:r>
                      <a:r>
                        <a:rPr lang="en-US" sz="1600" kern="100" baseline="0" dirty="0">
                          <a:latin typeface="华文中宋" pitchFamily="2" charset="-122"/>
                          <a:ea typeface="华文中宋" pitchFamily="2" charset="-122"/>
                        </a:rPr>
                        <a:t>2</a:t>
                      </a:r>
                      <a:r>
                        <a:rPr lang="zh-CN" sz="1600" kern="100" baseline="0" dirty="0">
                          <a:latin typeface="华文中宋" pitchFamily="2" charset="-122"/>
                          <a:ea typeface="华文中宋" pitchFamily="2" charset="-122"/>
                        </a:rPr>
                        <a:t>）设备试制费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6</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19100" algn="just">
                        <a:spcAft>
                          <a:spcPts val="0"/>
                        </a:spcAft>
                      </a:pPr>
                      <a:r>
                        <a:rPr lang="zh-CN" sz="1600" kern="100" baseline="0" dirty="0">
                          <a:latin typeface="华文中宋" pitchFamily="2" charset="-122"/>
                          <a:ea typeface="华文中宋" pitchFamily="2" charset="-122"/>
                        </a:rPr>
                        <a:t>（</a:t>
                      </a:r>
                      <a:r>
                        <a:rPr lang="en-US" sz="1600" kern="100" baseline="0" dirty="0">
                          <a:latin typeface="华文中宋" pitchFamily="2" charset="-122"/>
                          <a:ea typeface="华文中宋" pitchFamily="2" charset="-122"/>
                        </a:rPr>
                        <a:t>3</a:t>
                      </a:r>
                      <a:r>
                        <a:rPr lang="zh-CN" sz="1600" kern="100" baseline="0" dirty="0">
                          <a:latin typeface="华文中宋" pitchFamily="2" charset="-122"/>
                          <a:ea typeface="华文中宋" pitchFamily="2" charset="-122"/>
                        </a:rPr>
                        <a:t>）设备改造与租赁费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7</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2</a:t>
                      </a:r>
                      <a:r>
                        <a:rPr lang="zh-CN" sz="1600" kern="100" baseline="0" dirty="0">
                          <a:latin typeface="华文中宋" pitchFamily="2" charset="-122"/>
                          <a:ea typeface="华文中宋" pitchFamily="2" charset="-122"/>
                        </a:rPr>
                        <a:t>、材料费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8</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3</a:t>
                      </a:r>
                      <a:r>
                        <a:rPr lang="zh-CN" sz="1600" kern="100" baseline="0" dirty="0">
                          <a:latin typeface="华文中宋" pitchFamily="2" charset="-122"/>
                          <a:ea typeface="华文中宋" pitchFamily="2" charset="-122"/>
                        </a:rPr>
                        <a:t>、测试化验加工费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9</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4</a:t>
                      </a:r>
                      <a:r>
                        <a:rPr lang="zh-CN" sz="1600" kern="100" baseline="0" dirty="0">
                          <a:latin typeface="华文中宋" pitchFamily="2" charset="-122"/>
                          <a:ea typeface="华文中宋" pitchFamily="2" charset="-122"/>
                        </a:rPr>
                        <a:t>、燃料动力费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10</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5</a:t>
                      </a:r>
                      <a:r>
                        <a:rPr lang="zh-CN" sz="1600" kern="100" baseline="0" dirty="0">
                          <a:latin typeface="华文中宋" pitchFamily="2" charset="-122"/>
                          <a:ea typeface="华文中宋" pitchFamily="2" charset="-122"/>
                        </a:rPr>
                        <a:t>、差旅费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11</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6</a:t>
                      </a:r>
                      <a:r>
                        <a:rPr lang="zh-CN" sz="1600" kern="100" baseline="0" dirty="0">
                          <a:latin typeface="华文中宋" pitchFamily="2" charset="-122"/>
                          <a:ea typeface="华文中宋" pitchFamily="2" charset="-122"/>
                        </a:rPr>
                        <a:t>、会议费 </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12</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b="1" kern="100" baseline="0" dirty="0">
                          <a:solidFill>
                            <a:srgbClr val="C00000"/>
                          </a:solidFill>
                          <a:latin typeface="华文中宋" pitchFamily="2" charset="-122"/>
                          <a:ea typeface="华文中宋" pitchFamily="2" charset="-122"/>
                        </a:rPr>
                        <a:t>7</a:t>
                      </a:r>
                      <a:r>
                        <a:rPr lang="zh-CN" sz="1600" b="1" kern="100" baseline="0" dirty="0">
                          <a:solidFill>
                            <a:srgbClr val="C00000"/>
                          </a:solidFill>
                          <a:latin typeface="华文中宋" pitchFamily="2" charset="-122"/>
                          <a:ea typeface="华文中宋" pitchFamily="2" charset="-122"/>
                        </a:rPr>
                        <a:t>、国际合作与交流费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13</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8</a:t>
                      </a:r>
                      <a:r>
                        <a:rPr lang="zh-CN" sz="1600" kern="100" baseline="0" dirty="0">
                          <a:latin typeface="华文中宋" pitchFamily="2" charset="-122"/>
                          <a:ea typeface="华文中宋" pitchFamily="2" charset="-122"/>
                        </a:rPr>
                        <a:t>、出版</a:t>
                      </a:r>
                      <a:r>
                        <a:rPr lang="en-US" sz="1600" kern="100" baseline="0" dirty="0">
                          <a:latin typeface="华文中宋" pitchFamily="2" charset="-122"/>
                          <a:ea typeface="华文中宋" pitchFamily="2" charset="-122"/>
                        </a:rPr>
                        <a:t>/</a:t>
                      </a:r>
                      <a:r>
                        <a:rPr lang="zh-CN" sz="1600" kern="100" baseline="0" dirty="0">
                          <a:latin typeface="华文中宋" pitchFamily="2" charset="-122"/>
                          <a:ea typeface="华文中宋" pitchFamily="2" charset="-122"/>
                        </a:rPr>
                        <a:t>文献</a:t>
                      </a:r>
                      <a:r>
                        <a:rPr lang="en-US" sz="1600" kern="100" baseline="0" dirty="0">
                          <a:latin typeface="华文中宋" pitchFamily="2" charset="-122"/>
                          <a:ea typeface="华文中宋" pitchFamily="2" charset="-122"/>
                        </a:rPr>
                        <a:t>/</a:t>
                      </a:r>
                      <a:r>
                        <a:rPr lang="zh-CN" sz="1600" kern="100" baseline="0" dirty="0">
                          <a:latin typeface="华文中宋" pitchFamily="2" charset="-122"/>
                          <a:ea typeface="华文中宋" pitchFamily="2" charset="-122"/>
                        </a:rPr>
                        <a:t>信息传播</a:t>
                      </a:r>
                      <a:r>
                        <a:rPr lang="en-US" sz="1600" kern="100" baseline="0" dirty="0">
                          <a:latin typeface="华文中宋" pitchFamily="2" charset="-122"/>
                          <a:ea typeface="华文中宋" pitchFamily="2" charset="-122"/>
                        </a:rPr>
                        <a:t>/</a:t>
                      </a:r>
                      <a:r>
                        <a:rPr lang="zh-CN" sz="1600" kern="100" baseline="0" dirty="0">
                          <a:latin typeface="华文中宋" pitchFamily="2" charset="-122"/>
                          <a:ea typeface="华文中宋" pitchFamily="2" charset="-122"/>
                        </a:rPr>
                        <a:t>知识产权事务费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14</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9</a:t>
                      </a:r>
                      <a:r>
                        <a:rPr lang="zh-CN" sz="1600" kern="100" baseline="0" dirty="0">
                          <a:latin typeface="华文中宋" pitchFamily="2" charset="-122"/>
                          <a:ea typeface="华文中宋" pitchFamily="2" charset="-122"/>
                        </a:rPr>
                        <a:t>、劳务费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15</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10</a:t>
                      </a:r>
                      <a:r>
                        <a:rPr lang="zh-CN" sz="1600" kern="100" baseline="0" dirty="0">
                          <a:latin typeface="华文中宋" pitchFamily="2" charset="-122"/>
                          <a:ea typeface="华文中宋" pitchFamily="2" charset="-122"/>
                        </a:rPr>
                        <a:t>、专家咨询费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16</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11</a:t>
                      </a:r>
                      <a:r>
                        <a:rPr lang="zh-CN" sz="1600" kern="100" baseline="0" dirty="0">
                          <a:latin typeface="华文中宋" pitchFamily="2" charset="-122"/>
                          <a:ea typeface="华文中宋" pitchFamily="2" charset="-122"/>
                        </a:rPr>
                        <a:t>、其他支出</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17</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b="1" kern="100" baseline="0" dirty="0">
                          <a:latin typeface="华文中宋" pitchFamily="2" charset="-122"/>
                          <a:ea typeface="华文中宋" pitchFamily="2" charset="-122"/>
                        </a:rPr>
                        <a:t>（</a:t>
                      </a:r>
                      <a:r>
                        <a:rPr lang="zh-CN" sz="1600" b="1" kern="100" baseline="0" dirty="0">
                          <a:solidFill>
                            <a:schemeClr val="tx1"/>
                          </a:solidFill>
                          <a:latin typeface="华文中宋" pitchFamily="2" charset="-122"/>
                          <a:ea typeface="华文中宋" pitchFamily="2" charset="-122"/>
                          <a:cs typeface="+mn-cs"/>
                        </a:rPr>
                        <a:t>二）间接费用</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18</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09550" algn="just">
                        <a:spcAft>
                          <a:spcPts val="0"/>
                        </a:spcAft>
                      </a:pPr>
                      <a:r>
                        <a:rPr lang="zh-CN" sz="1600" kern="100" baseline="0" dirty="0">
                          <a:latin typeface="华文中宋" pitchFamily="2" charset="-122"/>
                          <a:ea typeface="华文中宋" pitchFamily="2" charset="-122"/>
                        </a:rPr>
                        <a:t>其中：绩效支出</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19</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baseline="0" dirty="0">
                          <a:latin typeface="华文中宋" pitchFamily="2" charset="-122"/>
                          <a:ea typeface="华文中宋" pitchFamily="2" charset="-122"/>
                        </a:rPr>
                        <a:t>二、自筹</a:t>
                      </a:r>
                      <a:r>
                        <a:rPr lang="zh-CN" sz="1600" kern="100" baseline="0" dirty="0" smtClean="0">
                          <a:latin typeface="华文中宋" pitchFamily="2" charset="-122"/>
                          <a:ea typeface="华文中宋" pitchFamily="2" charset="-122"/>
                        </a:rPr>
                        <a:t>资金</a:t>
                      </a:r>
                      <a:endParaRPr lang="zh-CN" sz="16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9809" name="Rectangle 2"/>
          <p:cNvSpPr>
            <a:spLocks noChangeArrowheads="1"/>
          </p:cNvSpPr>
          <p:nvPr/>
        </p:nvSpPr>
        <p:spPr bwMode="auto">
          <a:xfrm>
            <a:off x="785813" y="142875"/>
            <a:ext cx="8072437" cy="1004888"/>
          </a:xfrm>
          <a:prstGeom prst="rect">
            <a:avLst/>
          </a:prstGeom>
          <a:noFill/>
          <a:ln w="9525">
            <a:noFill/>
            <a:miter lim="800000"/>
            <a:headEnd/>
            <a:tailEnd/>
          </a:ln>
          <a:effectLst>
            <a:prstShdw prst="shdw12">
              <a:schemeClr val="bg2">
                <a:alpha val="50000"/>
              </a:schemeClr>
            </a:prstShdw>
          </a:effectLst>
        </p:spPr>
        <p:txBody>
          <a:bodyPr anchor="ctr">
            <a:spAutoFit/>
          </a:bodyPr>
          <a:lstStyle/>
          <a:p>
            <a:pPr>
              <a:spcBef>
                <a:spcPts val="1000"/>
              </a:spcBef>
            </a:pPr>
            <a:r>
              <a:rPr lang="zh-CN" altLang="en-US" sz="2000" b="1">
                <a:latin typeface="华文中宋" pitchFamily="2" charset="-122"/>
                <a:ea typeface="华文中宋" pitchFamily="2" charset="-122"/>
              </a:rPr>
              <a:t>      国家自然科学基金项目资金预算表（定额补助）</a:t>
            </a:r>
            <a:endParaRPr lang="en-US" altLang="zh-CN" sz="2000" b="1">
              <a:latin typeface="华文中宋" pitchFamily="2" charset="-122"/>
              <a:ea typeface="华文中宋" pitchFamily="2" charset="-122"/>
            </a:endParaRPr>
          </a:p>
          <a:p>
            <a:pPr>
              <a:spcBef>
                <a:spcPts val="1000"/>
              </a:spcBef>
            </a:pPr>
            <a:r>
              <a:rPr lang="zh-CN" altLang="en-US" sz="1300">
                <a:latin typeface="华文中宋" pitchFamily="2" charset="-122"/>
                <a:ea typeface="华文中宋" pitchFamily="2" charset="-122"/>
              </a:rPr>
              <a:t>项目名称：                                             项目负责人：                              金额单位：万元 </a:t>
            </a:r>
          </a:p>
          <a:p>
            <a:endParaRPr lang="zh-CN" altLang="en-US">
              <a:ea typeface="宋体" pitchFamily="2" charset="-122"/>
            </a:endParaRPr>
          </a:p>
        </p:txBody>
      </p:sp>
      <p:sp>
        <p:nvSpPr>
          <p:cNvPr id="8" name="线形标注 2 7"/>
          <p:cNvSpPr/>
          <p:nvPr/>
        </p:nvSpPr>
        <p:spPr bwMode="auto">
          <a:xfrm>
            <a:off x="5357813" y="3429000"/>
            <a:ext cx="3286125" cy="1214446"/>
          </a:xfrm>
          <a:prstGeom prst="borderCallout2">
            <a:avLst>
              <a:gd name="adj1" fmla="val 18750"/>
              <a:gd name="adj2" fmla="val -8333"/>
              <a:gd name="adj3" fmla="val 18750"/>
              <a:gd name="adj4" fmla="val -16667"/>
              <a:gd name="adj5" fmla="val 88971"/>
              <a:gd name="adj6" fmla="val -46232"/>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a:lstStyle/>
          <a:p>
            <a:pPr>
              <a:defRPr/>
            </a:pPr>
            <a:r>
              <a:rPr lang="zh-CN" altLang="en-US" b="1" dirty="0" smtClean="0">
                <a:solidFill>
                  <a:schemeClr val="tx1"/>
                </a:solidFill>
                <a:latin typeface="Times New Roman" pitchFamily="18" charset="0"/>
                <a:ea typeface="宋体" pitchFamily="2" charset="-122"/>
              </a:rPr>
              <a:t>是指在项目研究过程中项目研究人员出国及赴港澳台、外国专家来华及港澳台专家来内地工作的费用。</a:t>
            </a:r>
            <a:endParaRPr lang="zh-CN" altLang="en-US" b="1" dirty="0">
              <a:solidFill>
                <a:schemeClr val="tx1"/>
              </a:solidFill>
              <a:latin typeface="Times New Roman" pitchFamily="18" charset="0"/>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nvGraphicFramePr>
        <p:xfrm>
          <a:off x="857250" y="857250"/>
          <a:ext cx="6929485" cy="5620713"/>
        </p:xfrm>
        <a:graphic>
          <a:graphicData uri="http://schemas.openxmlformats.org/drawingml/2006/table">
            <a:tbl>
              <a:tblPr/>
              <a:tblGrid>
                <a:gridCol w="763418"/>
                <a:gridCol w="4022927"/>
                <a:gridCol w="1071570"/>
                <a:gridCol w="1071570"/>
              </a:tblGrid>
              <a:tr h="267653">
                <a:tc rowSpan="2">
                  <a:txBody>
                    <a:bodyPr/>
                    <a:lstStyle/>
                    <a:p>
                      <a:pPr marL="386080" indent="-386080" algn="ctr">
                        <a:spcAft>
                          <a:spcPts val="0"/>
                        </a:spcAft>
                      </a:pPr>
                      <a:r>
                        <a:rPr lang="zh-CN" altLang="en-US" sz="1400" b="1" kern="100" baseline="0" dirty="0" smtClean="0">
                          <a:latin typeface="华文中宋" pitchFamily="2" charset="-122"/>
                          <a:ea typeface="华文中宋" pitchFamily="2" charset="-122"/>
                        </a:rPr>
                        <a:t>序号</a:t>
                      </a:r>
                      <a:r>
                        <a:rPr lang="en-US" sz="1400" b="1" kern="100" baseline="0" dirty="0" smtClean="0">
                          <a:latin typeface="华文中宋" pitchFamily="2" charset="-122"/>
                          <a:ea typeface="华文中宋" pitchFamily="2" charset="-122"/>
                        </a:rPr>
                        <a:t>  </a:t>
                      </a:r>
                      <a:endParaRPr lang="zh-CN"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科目名称</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金额</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备注</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vMerge="1">
                  <a:txBody>
                    <a:bodyPr/>
                    <a:lstStyle/>
                    <a:p>
                      <a:endParaRPr lang="zh-CN" altLang="en-US"/>
                    </a:p>
                  </a:txBody>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a:t>
                      </a:r>
                      <a:r>
                        <a:rPr lang="en-US" sz="1600" b="1" kern="100" baseline="0" dirty="0">
                          <a:solidFill>
                            <a:schemeClr val="tx1"/>
                          </a:solidFill>
                          <a:latin typeface="华文中宋" pitchFamily="2" charset="-122"/>
                          <a:ea typeface="华文中宋" pitchFamily="2" charset="-122"/>
                          <a:cs typeface="+mn-cs"/>
                        </a:rPr>
                        <a:t>1</a:t>
                      </a:r>
                      <a:r>
                        <a:rPr lang="zh-CN" sz="1600" b="1" kern="100" baseline="0" dirty="0">
                          <a:solidFill>
                            <a:schemeClr val="tx1"/>
                          </a:solidFill>
                          <a:latin typeface="华文中宋" pitchFamily="2" charset="-122"/>
                          <a:ea typeface="华文中宋" pitchFamily="2" charset="-122"/>
                          <a:cs typeface="+mn-cs"/>
                        </a:rPr>
                        <a:t>）</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a:t>
                      </a:r>
                      <a:r>
                        <a:rPr lang="en-US" sz="1600" b="1" kern="100" baseline="0" dirty="0">
                          <a:solidFill>
                            <a:schemeClr val="tx1"/>
                          </a:solidFill>
                          <a:latin typeface="华文中宋" pitchFamily="2" charset="-122"/>
                          <a:ea typeface="华文中宋" pitchFamily="2" charset="-122"/>
                          <a:cs typeface="+mn-cs"/>
                        </a:rPr>
                        <a:t>2</a:t>
                      </a:r>
                      <a:r>
                        <a:rPr lang="zh-CN" sz="1600" b="1" kern="100" baseline="0" dirty="0">
                          <a:solidFill>
                            <a:schemeClr val="tx1"/>
                          </a:solidFill>
                          <a:latin typeface="华文中宋" pitchFamily="2" charset="-122"/>
                          <a:ea typeface="华文中宋" pitchFamily="2" charset="-122"/>
                          <a:cs typeface="+mn-cs"/>
                        </a:rPr>
                        <a:t>）</a:t>
                      </a: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a:t>
                      </a:r>
                      <a:r>
                        <a:rPr lang="en-US" sz="1600" b="1" kern="100" baseline="0" dirty="0">
                          <a:solidFill>
                            <a:schemeClr val="tx1"/>
                          </a:solidFill>
                          <a:latin typeface="华文中宋" pitchFamily="2" charset="-122"/>
                          <a:ea typeface="华文中宋" pitchFamily="2" charset="-122"/>
                          <a:cs typeface="+mn-cs"/>
                        </a:rPr>
                        <a:t>3</a:t>
                      </a:r>
                      <a:r>
                        <a:rPr lang="zh-CN" sz="1600" b="1" kern="100" baseline="0" dirty="0">
                          <a:solidFill>
                            <a:schemeClr val="tx1"/>
                          </a:solidFill>
                          <a:latin typeface="华文中宋" pitchFamily="2" charset="-122"/>
                          <a:ea typeface="华文中宋" pitchFamily="2" charset="-122"/>
                          <a:cs typeface="+mn-cs"/>
                        </a:rPr>
                        <a:t>）</a:t>
                      </a: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dirty="0">
                          <a:latin typeface="华文中宋" pitchFamily="2" charset="-122"/>
                          <a:ea typeface="华文中宋" pitchFamily="2" charset="-122"/>
                        </a:rPr>
                        <a:t>1</a:t>
                      </a:r>
                      <a:endParaRPr lang="zh-CN" sz="16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baseline="0" dirty="0">
                          <a:latin typeface="华文中宋" pitchFamily="2" charset="-122"/>
                          <a:ea typeface="华文中宋" pitchFamily="2" charset="-122"/>
                        </a:rPr>
                        <a:t>一、项目资金支出</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2</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baseline="0" dirty="0">
                          <a:latin typeface="华文中宋" pitchFamily="2" charset="-122"/>
                          <a:ea typeface="华文中宋" pitchFamily="2" charset="-122"/>
                        </a:rPr>
                        <a:t>（一）</a:t>
                      </a:r>
                      <a:r>
                        <a:rPr lang="zh-CN" sz="1600" b="1" kern="100" baseline="0" dirty="0">
                          <a:latin typeface="华文中宋" pitchFamily="2" charset="-122"/>
                          <a:ea typeface="华文中宋" pitchFamily="2" charset="-122"/>
                        </a:rPr>
                        <a:t>直接费用</a:t>
                      </a:r>
                      <a:endParaRPr lang="zh-CN" sz="16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3</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1</a:t>
                      </a:r>
                      <a:r>
                        <a:rPr lang="zh-CN" sz="1600" kern="100" baseline="0" dirty="0">
                          <a:latin typeface="华文中宋" pitchFamily="2" charset="-122"/>
                          <a:ea typeface="华文中宋" pitchFamily="2" charset="-122"/>
                        </a:rPr>
                        <a:t>、设备费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4</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19100" algn="just">
                        <a:spcAft>
                          <a:spcPts val="0"/>
                        </a:spcAft>
                      </a:pPr>
                      <a:r>
                        <a:rPr lang="zh-CN" sz="1600" kern="100" baseline="0" dirty="0">
                          <a:latin typeface="华文中宋" pitchFamily="2" charset="-122"/>
                          <a:ea typeface="华文中宋" pitchFamily="2" charset="-122"/>
                        </a:rPr>
                        <a:t>（</a:t>
                      </a:r>
                      <a:r>
                        <a:rPr lang="en-US" sz="1600" kern="100" baseline="0" dirty="0">
                          <a:latin typeface="华文中宋" pitchFamily="2" charset="-122"/>
                          <a:ea typeface="华文中宋" pitchFamily="2" charset="-122"/>
                        </a:rPr>
                        <a:t>1</a:t>
                      </a:r>
                      <a:r>
                        <a:rPr lang="zh-CN" sz="1600" kern="100" baseline="0" dirty="0">
                          <a:latin typeface="华文中宋" pitchFamily="2" charset="-122"/>
                          <a:ea typeface="华文中宋" pitchFamily="2" charset="-122"/>
                        </a:rPr>
                        <a:t>）设备购置费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5</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19100" algn="just">
                        <a:spcAft>
                          <a:spcPts val="0"/>
                        </a:spcAft>
                      </a:pPr>
                      <a:r>
                        <a:rPr lang="zh-CN" sz="1600" kern="100" baseline="0" dirty="0">
                          <a:latin typeface="华文中宋" pitchFamily="2" charset="-122"/>
                          <a:ea typeface="华文中宋" pitchFamily="2" charset="-122"/>
                        </a:rPr>
                        <a:t>（</a:t>
                      </a:r>
                      <a:r>
                        <a:rPr lang="en-US" sz="1600" kern="100" baseline="0" dirty="0">
                          <a:latin typeface="华文中宋" pitchFamily="2" charset="-122"/>
                          <a:ea typeface="华文中宋" pitchFamily="2" charset="-122"/>
                        </a:rPr>
                        <a:t>2</a:t>
                      </a:r>
                      <a:r>
                        <a:rPr lang="zh-CN" sz="1600" kern="100" baseline="0" dirty="0">
                          <a:latin typeface="华文中宋" pitchFamily="2" charset="-122"/>
                          <a:ea typeface="华文中宋" pitchFamily="2" charset="-122"/>
                        </a:rPr>
                        <a:t>）设备试制费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6</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19100" algn="just">
                        <a:spcAft>
                          <a:spcPts val="0"/>
                        </a:spcAft>
                      </a:pPr>
                      <a:r>
                        <a:rPr lang="zh-CN" sz="1600" kern="100" baseline="0" dirty="0">
                          <a:latin typeface="华文中宋" pitchFamily="2" charset="-122"/>
                          <a:ea typeface="华文中宋" pitchFamily="2" charset="-122"/>
                        </a:rPr>
                        <a:t>（</a:t>
                      </a:r>
                      <a:r>
                        <a:rPr lang="en-US" sz="1600" kern="100" baseline="0" dirty="0">
                          <a:latin typeface="华文中宋" pitchFamily="2" charset="-122"/>
                          <a:ea typeface="华文中宋" pitchFamily="2" charset="-122"/>
                        </a:rPr>
                        <a:t>3</a:t>
                      </a:r>
                      <a:r>
                        <a:rPr lang="zh-CN" sz="1600" kern="100" baseline="0" dirty="0">
                          <a:latin typeface="华文中宋" pitchFamily="2" charset="-122"/>
                          <a:ea typeface="华文中宋" pitchFamily="2" charset="-122"/>
                        </a:rPr>
                        <a:t>）设备改造与租赁费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7</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2</a:t>
                      </a:r>
                      <a:r>
                        <a:rPr lang="zh-CN" sz="1600" kern="100" baseline="0" dirty="0">
                          <a:latin typeface="华文中宋" pitchFamily="2" charset="-122"/>
                          <a:ea typeface="华文中宋" pitchFamily="2" charset="-122"/>
                        </a:rPr>
                        <a:t>、材料费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8</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3</a:t>
                      </a:r>
                      <a:r>
                        <a:rPr lang="zh-CN" sz="1600" kern="100" baseline="0" dirty="0">
                          <a:latin typeface="华文中宋" pitchFamily="2" charset="-122"/>
                          <a:ea typeface="华文中宋" pitchFamily="2" charset="-122"/>
                        </a:rPr>
                        <a:t>、测试化验加工费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9</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4</a:t>
                      </a:r>
                      <a:r>
                        <a:rPr lang="zh-CN" sz="1600" kern="100" baseline="0" dirty="0">
                          <a:latin typeface="华文中宋" pitchFamily="2" charset="-122"/>
                          <a:ea typeface="华文中宋" pitchFamily="2" charset="-122"/>
                        </a:rPr>
                        <a:t>、燃料动力费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10</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5</a:t>
                      </a:r>
                      <a:r>
                        <a:rPr lang="zh-CN" sz="1600" kern="100" baseline="0" dirty="0">
                          <a:latin typeface="华文中宋" pitchFamily="2" charset="-122"/>
                          <a:ea typeface="华文中宋" pitchFamily="2" charset="-122"/>
                        </a:rPr>
                        <a:t>、差旅费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11</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6</a:t>
                      </a:r>
                      <a:r>
                        <a:rPr lang="zh-CN" sz="1600" kern="100" baseline="0" dirty="0">
                          <a:latin typeface="华文中宋" pitchFamily="2" charset="-122"/>
                          <a:ea typeface="华文中宋" pitchFamily="2" charset="-122"/>
                        </a:rPr>
                        <a:t>、会议费 </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12</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7</a:t>
                      </a:r>
                      <a:r>
                        <a:rPr lang="zh-CN" sz="1600" kern="100" baseline="0" dirty="0">
                          <a:latin typeface="华文中宋" pitchFamily="2" charset="-122"/>
                          <a:ea typeface="华文中宋" pitchFamily="2" charset="-122"/>
                        </a:rPr>
                        <a:t>、国际合作与交流费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13</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b="1" kern="100" baseline="0" dirty="0">
                          <a:solidFill>
                            <a:srgbClr val="C00000"/>
                          </a:solidFill>
                          <a:latin typeface="华文中宋" pitchFamily="2" charset="-122"/>
                          <a:ea typeface="华文中宋" pitchFamily="2" charset="-122"/>
                        </a:rPr>
                        <a:t>8</a:t>
                      </a:r>
                      <a:r>
                        <a:rPr lang="zh-CN" sz="1600" b="1" kern="100" baseline="0" dirty="0">
                          <a:solidFill>
                            <a:srgbClr val="C00000"/>
                          </a:solidFill>
                          <a:latin typeface="华文中宋" pitchFamily="2" charset="-122"/>
                          <a:ea typeface="华文中宋" pitchFamily="2" charset="-122"/>
                        </a:rPr>
                        <a:t>、出版</a:t>
                      </a:r>
                      <a:r>
                        <a:rPr lang="en-US" sz="1600" b="1" kern="100" baseline="0" dirty="0">
                          <a:solidFill>
                            <a:srgbClr val="C00000"/>
                          </a:solidFill>
                          <a:latin typeface="华文中宋" pitchFamily="2" charset="-122"/>
                          <a:ea typeface="华文中宋" pitchFamily="2" charset="-122"/>
                        </a:rPr>
                        <a:t>/</a:t>
                      </a:r>
                      <a:r>
                        <a:rPr lang="zh-CN" sz="1600" b="1" kern="100" baseline="0" dirty="0">
                          <a:solidFill>
                            <a:srgbClr val="C00000"/>
                          </a:solidFill>
                          <a:latin typeface="华文中宋" pitchFamily="2" charset="-122"/>
                          <a:ea typeface="华文中宋" pitchFamily="2" charset="-122"/>
                        </a:rPr>
                        <a:t>文献</a:t>
                      </a:r>
                      <a:r>
                        <a:rPr lang="en-US" sz="1600" b="1" kern="100" baseline="0" dirty="0">
                          <a:solidFill>
                            <a:srgbClr val="C00000"/>
                          </a:solidFill>
                          <a:latin typeface="华文中宋" pitchFamily="2" charset="-122"/>
                          <a:ea typeface="华文中宋" pitchFamily="2" charset="-122"/>
                        </a:rPr>
                        <a:t>/</a:t>
                      </a:r>
                      <a:r>
                        <a:rPr lang="zh-CN" sz="1600" b="1" kern="100" baseline="0" dirty="0">
                          <a:solidFill>
                            <a:srgbClr val="C00000"/>
                          </a:solidFill>
                          <a:latin typeface="华文中宋" pitchFamily="2" charset="-122"/>
                          <a:ea typeface="华文中宋" pitchFamily="2" charset="-122"/>
                        </a:rPr>
                        <a:t>信息传播</a:t>
                      </a:r>
                      <a:r>
                        <a:rPr lang="en-US" sz="1600" b="1" kern="100" baseline="0" dirty="0">
                          <a:solidFill>
                            <a:srgbClr val="C00000"/>
                          </a:solidFill>
                          <a:latin typeface="华文中宋" pitchFamily="2" charset="-122"/>
                          <a:ea typeface="华文中宋" pitchFamily="2" charset="-122"/>
                        </a:rPr>
                        <a:t>/</a:t>
                      </a:r>
                      <a:r>
                        <a:rPr lang="zh-CN" sz="1600" b="1" kern="100" baseline="0" dirty="0">
                          <a:solidFill>
                            <a:srgbClr val="C00000"/>
                          </a:solidFill>
                          <a:latin typeface="华文中宋" pitchFamily="2" charset="-122"/>
                          <a:ea typeface="华文中宋" pitchFamily="2" charset="-122"/>
                        </a:rPr>
                        <a:t>知识产权事务费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14</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9</a:t>
                      </a:r>
                      <a:r>
                        <a:rPr lang="zh-CN" sz="1600" kern="100" baseline="0" dirty="0">
                          <a:latin typeface="华文中宋" pitchFamily="2" charset="-122"/>
                          <a:ea typeface="华文中宋" pitchFamily="2" charset="-122"/>
                        </a:rPr>
                        <a:t>、劳务费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15</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10</a:t>
                      </a:r>
                      <a:r>
                        <a:rPr lang="zh-CN" sz="1600" kern="100" baseline="0" dirty="0">
                          <a:latin typeface="华文中宋" pitchFamily="2" charset="-122"/>
                          <a:ea typeface="华文中宋" pitchFamily="2" charset="-122"/>
                        </a:rPr>
                        <a:t>、专家咨询费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16</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11</a:t>
                      </a:r>
                      <a:r>
                        <a:rPr lang="zh-CN" sz="1600" kern="100" baseline="0" dirty="0">
                          <a:latin typeface="华文中宋" pitchFamily="2" charset="-122"/>
                          <a:ea typeface="华文中宋" pitchFamily="2" charset="-122"/>
                        </a:rPr>
                        <a:t>、其他支出</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17</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b="1" kern="100" baseline="0" dirty="0">
                          <a:latin typeface="华文中宋" pitchFamily="2" charset="-122"/>
                          <a:ea typeface="华文中宋" pitchFamily="2" charset="-122"/>
                        </a:rPr>
                        <a:t>（</a:t>
                      </a:r>
                      <a:r>
                        <a:rPr lang="zh-CN" sz="1600" b="1" kern="100" baseline="0" dirty="0">
                          <a:solidFill>
                            <a:schemeClr val="tx1"/>
                          </a:solidFill>
                          <a:latin typeface="华文中宋" pitchFamily="2" charset="-122"/>
                          <a:ea typeface="华文中宋" pitchFamily="2" charset="-122"/>
                          <a:cs typeface="+mn-cs"/>
                        </a:rPr>
                        <a:t>二）间接费用</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18</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09550" algn="just">
                        <a:spcAft>
                          <a:spcPts val="0"/>
                        </a:spcAft>
                      </a:pPr>
                      <a:r>
                        <a:rPr lang="zh-CN" sz="1600" kern="100" baseline="0" dirty="0">
                          <a:latin typeface="华文中宋" pitchFamily="2" charset="-122"/>
                          <a:ea typeface="华文中宋" pitchFamily="2" charset="-122"/>
                        </a:rPr>
                        <a:t>其中：绩效支出</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19</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baseline="0" dirty="0">
                          <a:latin typeface="华文中宋" pitchFamily="2" charset="-122"/>
                          <a:ea typeface="华文中宋" pitchFamily="2" charset="-122"/>
                        </a:rPr>
                        <a:t>二、自筹</a:t>
                      </a:r>
                      <a:r>
                        <a:rPr lang="zh-CN" sz="1600" kern="100" baseline="0" dirty="0" smtClean="0">
                          <a:latin typeface="华文中宋" pitchFamily="2" charset="-122"/>
                          <a:ea typeface="华文中宋" pitchFamily="2" charset="-122"/>
                        </a:rPr>
                        <a:t>资金</a:t>
                      </a:r>
                      <a:endParaRPr lang="zh-CN" sz="16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0833" name="Rectangle 2"/>
          <p:cNvSpPr>
            <a:spLocks noChangeArrowheads="1"/>
          </p:cNvSpPr>
          <p:nvPr/>
        </p:nvSpPr>
        <p:spPr bwMode="auto">
          <a:xfrm>
            <a:off x="785813" y="142875"/>
            <a:ext cx="8072437" cy="1004888"/>
          </a:xfrm>
          <a:prstGeom prst="rect">
            <a:avLst/>
          </a:prstGeom>
          <a:noFill/>
          <a:ln w="9525">
            <a:noFill/>
            <a:miter lim="800000"/>
            <a:headEnd/>
            <a:tailEnd/>
          </a:ln>
          <a:effectLst>
            <a:prstShdw prst="shdw12">
              <a:schemeClr val="bg2">
                <a:alpha val="50000"/>
              </a:schemeClr>
            </a:prstShdw>
          </a:effectLst>
        </p:spPr>
        <p:txBody>
          <a:bodyPr anchor="ctr">
            <a:spAutoFit/>
          </a:bodyPr>
          <a:lstStyle/>
          <a:p>
            <a:pPr>
              <a:spcBef>
                <a:spcPts val="1000"/>
              </a:spcBef>
            </a:pPr>
            <a:r>
              <a:rPr lang="zh-CN" altLang="en-US" sz="2000" b="1">
                <a:latin typeface="华文中宋" pitchFamily="2" charset="-122"/>
                <a:ea typeface="华文中宋" pitchFamily="2" charset="-122"/>
              </a:rPr>
              <a:t>      国家自然科学基金项目资金预算表（定额补助）</a:t>
            </a:r>
            <a:endParaRPr lang="en-US" altLang="zh-CN" sz="2000" b="1">
              <a:latin typeface="华文中宋" pitchFamily="2" charset="-122"/>
              <a:ea typeface="华文中宋" pitchFamily="2" charset="-122"/>
            </a:endParaRPr>
          </a:p>
          <a:p>
            <a:pPr>
              <a:spcBef>
                <a:spcPts val="1000"/>
              </a:spcBef>
            </a:pPr>
            <a:r>
              <a:rPr lang="zh-CN" altLang="en-US" sz="1300">
                <a:latin typeface="华文中宋" pitchFamily="2" charset="-122"/>
                <a:ea typeface="华文中宋" pitchFamily="2" charset="-122"/>
              </a:rPr>
              <a:t>项目名称：                                             项目负责人：                              金额单位：万元 </a:t>
            </a:r>
          </a:p>
          <a:p>
            <a:endParaRPr lang="zh-CN" altLang="en-US">
              <a:ea typeface="宋体" pitchFamily="2" charset="-122"/>
            </a:endParaRPr>
          </a:p>
        </p:txBody>
      </p:sp>
      <p:sp>
        <p:nvSpPr>
          <p:cNvPr id="8" name="线形标注 2 7"/>
          <p:cNvSpPr/>
          <p:nvPr/>
        </p:nvSpPr>
        <p:spPr bwMode="auto">
          <a:xfrm>
            <a:off x="5643562" y="3000375"/>
            <a:ext cx="3214717" cy="1571625"/>
          </a:xfrm>
          <a:prstGeom prst="borderCallout2">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a:lstStyle/>
          <a:p>
            <a:pPr>
              <a:defRPr/>
            </a:pPr>
            <a:r>
              <a:rPr lang="zh-CN" altLang="en-US" b="1" dirty="0" smtClean="0">
                <a:solidFill>
                  <a:schemeClr val="tx1"/>
                </a:solidFill>
                <a:latin typeface="Times New Roman" pitchFamily="18" charset="0"/>
                <a:ea typeface="宋体" pitchFamily="2" charset="-122"/>
              </a:rPr>
              <a:t>是指在项目研究过程中，需要支付的出版费、资料费、专用软件购买费、文献检索费、专业通信费、专利申请及其他知识产权事务等费用。</a:t>
            </a:r>
            <a:endParaRPr lang="zh-CN" altLang="en-US" b="1" dirty="0">
              <a:solidFill>
                <a:schemeClr val="tx1"/>
              </a:solidFill>
              <a:latin typeface="Times New Roman" pitchFamily="18" charset="0"/>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nvGraphicFramePr>
        <p:xfrm>
          <a:off x="857250" y="857250"/>
          <a:ext cx="6929485" cy="5620713"/>
        </p:xfrm>
        <a:graphic>
          <a:graphicData uri="http://schemas.openxmlformats.org/drawingml/2006/table">
            <a:tbl>
              <a:tblPr/>
              <a:tblGrid>
                <a:gridCol w="763418"/>
                <a:gridCol w="4022927"/>
                <a:gridCol w="1071570"/>
                <a:gridCol w="1071570"/>
              </a:tblGrid>
              <a:tr h="267653">
                <a:tc rowSpan="2">
                  <a:txBody>
                    <a:bodyPr/>
                    <a:lstStyle/>
                    <a:p>
                      <a:pPr marL="386080" indent="-386080" algn="ctr">
                        <a:spcAft>
                          <a:spcPts val="0"/>
                        </a:spcAft>
                      </a:pPr>
                      <a:r>
                        <a:rPr lang="zh-CN" altLang="en-US" sz="1400" b="1" kern="100" baseline="0" dirty="0" smtClean="0">
                          <a:latin typeface="华文中宋" pitchFamily="2" charset="-122"/>
                          <a:ea typeface="华文中宋" pitchFamily="2" charset="-122"/>
                        </a:rPr>
                        <a:t>序号</a:t>
                      </a:r>
                      <a:r>
                        <a:rPr lang="en-US" sz="1400" b="1" kern="100" baseline="0" dirty="0" smtClean="0">
                          <a:latin typeface="华文中宋" pitchFamily="2" charset="-122"/>
                          <a:ea typeface="华文中宋" pitchFamily="2" charset="-122"/>
                        </a:rPr>
                        <a:t>  </a:t>
                      </a:r>
                      <a:endParaRPr lang="zh-CN"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科目名称</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金额</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备注</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vMerge="1">
                  <a:txBody>
                    <a:bodyPr/>
                    <a:lstStyle/>
                    <a:p>
                      <a:endParaRPr lang="zh-CN" altLang="en-US"/>
                    </a:p>
                  </a:txBody>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a:t>
                      </a:r>
                      <a:r>
                        <a:rPr lang="en-US" sz="1600" b="1" kern="100" baseline="0" dirty="0">
                          <a:solidFill>
                            <a:schemeClr val="tx1"/>
                          </a:solidFill>
                          <a:latin typeface="华文中宋" pitchFamily="2" charset="-122"/>
                          <a:ea typeface="华文中宋" pitchFamily="2" charset="-122"/>
                          <a:cs typeface="+mn-cs"/>
                        </a:rPr>
                        <a:t>1</a:t>
                      </a:r>
                      <a:r>
                        <a:rPr lang="zh-CN" sz="1600" b="1" kern="100" baseline="0" dirty="0">
                          <a:solidFill>
                            <a:schemeClr val="tx1"/>
                          </a:solidFill>
                          <a:latin typeface="华文中宋" pitchFamily="2" charset="-122"/>
                          <a:ea typeface="华文中宋" pitchFamily="2" charset="-122"/>
                          <a:cs typeface="+mn-cs"/>
                        </a:rPr>
                        <a:t>）</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a:t>
                      </a:r>
                      <a:r>
                        <a:rPr lang="en-US" sz="1600" b="1" kern="100" baseline="0" dirty="0">
                          <a:solidFill>
                            <a:schemeClr val="tx1"/>
                          </a:solidFill>
                          <a:latin typeface="华文中宋" pitchFamily="2" charset="-122"/>
                          <a:ea typeface="华文中宋" pitchFamily="2" charset="-122"/>
                          <a:cs typeface="+mn-cs"/>
                        </a:rPr>
                        <a:t>2</a:t>
                      </a:r>
                      <a:r>
                        <a:rPr lang="zh-CN" sz="1600" b="1" kern="100" baseline="0" dirty="0">
                          <a:solidFill>
                            <a:schemeClr val="tx1"/>
                          </a:solidFill>
                          <a:latin typeface="华文中宋" pitchFamily="2" charset="-122"/>
                          <a:ea typeface="华文中宋" pitchFamily="2" charset="-122"/>
                          <a:cs typeface="+mn-cs"/>
                        </a:rPr>
                        <a:t>）</a:t>
                      </a: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a:t>
                      </a:r>
                      <a:r>
                        <a:rPr lang="en-US" sz="1600" b="1" kern="100" baseline="0" dirty="0">
                          <a:solidFill>
                            <a:schemeClr val="tx1"/>
                          </a:solidFill>
                          <a:latin typeface="华文中宋" pitchFamily="2" charset="-122"/>
                          <a:ea typeface="华文中宋" pitchFamily="2" charset="-122"/>
                          <a:cs typeface="+mn-cs"/>
                        </a:rPr>
                        <a:t>3</a:t>
                      </a:r>
                      <a:r>
                        <a:rPr lang="zh-CN" sz="1600" b="1" kern="100" baseline="0" dirty="0">
                          <a:solidFill>
                            <a:schemeClr val="tx1"/>
                          </a:solidFill>
                          <a:latin typeface="华文中宋" pitchFamily="2" charset="-122"/>
                          <a:ea typeface="华文中宋" pitchFamily="2" charset="-122"/>
                          <a:cs typeface="+mn-cs"/>
                        </a:rPr>
                        <a:t>）</a:t>
                      </a: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dirty="0">
                          <a:latin typeface="华文中宋" pitchFamily="2" charset="-122"/>
                          <a:ea typeface="华文中宋" pitchFamily="2" charset="-122"/>
                        </a:rPr>
                        <a:t>1</a:t>
                      </a:r>
                      <a:endParaRPr lang="zh-CN" sz="16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baseline="0" dirty="0">
                          <a:latin typeface="华文中宋" pitchFamily="2" charset="-122"/>
                          <a:ea typeface="华文中宋" pitchFamily="2" charset="-122"/>
                        </a:rPr>
                        <a:t>一、项目资金支出</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2</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baseline="0" dirty="0">
                          <a:latin typeface="华文中宋" pitchFamily="2" charset="-122"/>
                          <a:ea typeface="华文中宋" pitchFamily="2" charset="-122"/>
                        </a:rPr>
                        <a:t>（一）</a:t>
                      </a:r>
                      <a:r>
                        <a:rPr lang="zh-CN" sz="1600" b="1" kern="100" baseline="0" dirty="0">
                          <a:latin typeface="华文中宋" pitchFamily="2" charset="-122"/>
                          <a:ea typeface="华文中宋" pitchFamily="2" charset="-122"/>
                        </a:rPr>
                        <a:t>直接费用</a:t>
                      </a:r>
                      <a:endParaRPr lang="zh-CN" sz="16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3</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1</a:t>
                      </a:r>
                      <a:r>
                        <a:rPr lang="zh-CN" sz="1600" kern="100" baseline="0" dirty="0">
                          <a:latin typeface="华文中宋" pitchFamily="2" charset="-122"/>
                          <a:ea typeface="华文中宋" pitchFamily="2" charset="-122"/>
                        </a:rPr>
                        <a:t>、设备费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4</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19100" algn="just">
                        <a:spcAft>
                          <a:spcPts val="0"/>
                        </a:spcAft>
                      </a:pPr>
                      <a:r>
                        <a:rPr lang="zh-CN" sz="1600" kern="100" baseline="0" dirty="0">
                          <a:latin typeface="华文中宋" pitchFamily="2" charset="-122"/>
                          <a:ea typeface="华文中宋" pitchFamily="2" charset="-122"/>
                        </a:rPr>
                        <a:t>（</a:t>
                      </a:r>
                      <a:r>
                        <a:rPr lang="en-US" sz="1600" kern="100" baseline="0" dirty="0">
                          <a:latin typeface="华文中宋" pitchFamily="2" charset="-122"/>
                          <a:ea typeface="华文中宋" pitchFamily="2" charset="-122"/>
                        </a:rPr>
                        <a:t>1</a:t>
                      </a:r>
                      <a:r>
                        <a:rPr lang="zh-CN" sz="1600" kern="100" baseline="0" dirty="0">
                          <a:latin typeface="华文中宋" pitchFamily="2" charset="-122"/>
                          <a:ea typeface="华文中宋" pitchFamily="2" charset="-122"/>
                        </a:rPr>
                        <a:t>）设备购置费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5</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19100" algn="just">
                        <a:spcAft>
                          <a:spcPts val="0"/>
                        </a:spcAft>
                      </a:pPr>
                      <a:r>
                        <a:rPr lang="zh-CN" sz="1600" kern="100" baseline="0" dirty="0">
                          <a:latin typeface="华文中宋" pitchFamily="2" charset="-122"/>
                          <a:ea typeface="华文中宋" pitchFamily="2" charset="-122"/>
                        </a:rPr>
                        <a:t>（</a:t>
                      </a:r>
                      <a:r>
                        <a:rPr lang="en-US" sz="1600" kern="100" baseline="0" dirty="0">
                          <a:latin typeface="华文中宋" pitchFamily="2" charset="-122"/>
                          <a:ea typeface="华文中宋" pitchFamily="2" charset="-122"/>
                        </a:rPr>
                        <a:t>2</a:t>
                      </a:r>
                      <a:r>
                        <a:rPr lang="zh-CN" sz="1600" kern="100" baseline="0" dirty="0">
                          <a:latin typeface="华文中宋" pitchFamily="2" charset="-122"/>
                          <a:ea typeface="华文中宋" pitchFamily="2" charset="-122"/>
                        </a:rPr>
                        <a:t>）设备试制费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6</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19100" algn="just">
                        <a:spcAft>
                          <a:spcPts val="0"/>
                        </a:spcAft>
                      </a:pPr>
                      <a:r>
                        <a:rPr lang="zh-CN" sz="1600" kern="100" baseline="0" dirty="0">
                          <a:latin typeface="华文中宋" pitchFamily="2" charset="-122"/>
                          <a:ea typeface="华文中宋" pitchFamily="2" charset="-122"/>
                        </a:rPr>
                        <a:t>（</a:t>
                      </a:r>
                      <a:r>
                        <a:rPr lang="en-US" sz="1600" kern="100" baseline="0" dirty="0">
                          <a:latin typeface="华文中宋" pitchFamily="2" charset="-122"/>
                          <a:ea typeface="华文中宋" pitchFamily="2" charset="-122"/>
                        </a:rPr>
                        <a:t>3</a:t>
                      </a:r>
                      <a:r>
                        <a:rPr lang="zh-CN" sz="1600" kern="100" baseline="0" dirty="0">
                          <a:latin typeface="华文中宋" pitchFamily="2" charset="-122"/>
                          <a:ea typeface="华文中宋" pitchFamily="2" charset="-122"/>
                        </a:rPr>
                        <a:t>）设备改造与租赁费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7</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2</a:t>
                      </a:r>
                      <a:r>
                        <a:rPr lang="zh-CN" sz="1600" kern="100" baseline="0" dirty="0">
                          <a:latin typeface="华文中宋" pitchFamily="2" charset="-122"/>
                          <a:ea typeface="华文中宋" pitchFamily="2" charset="-122"/>
                        </a:rPr>
                        <a:t>、材料费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8</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3</a:t>
                      </a:r>
                      <a:r>
                        <a:rPr lang="zh-CN" sz="1600" kern="100" baseline="0" dirty="0">
                          <a:latin typeface="华文中宋" pitchFamily="2" charset="-122"/>
                          <a:ea typeface="华文中宋" pitchFamily="2" charset="-122"/>
                        </a:rPr>
                        <a:t>、测试化验加工费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9</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4</a:t>
                      </a:r>
                      <a:r>
                        <a:rPr lang="zh-CN" sz="1600" kern="100" baseline="0" dirty="0">
                          <a:latin typeface="华文中宋" pitchFamily="2" charset="-122"/>
                          <a:ea typeface="华文中宋" pitchFamily="2" charset="-122"/>
                        </a:rPr>
                        <a:t>、燃料动力费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10</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5</a:t>
                      </a:r>
                      <a:r>
                        <a:rPr lang="zh-CN" sz="1600" kern="100" baseline="0" dirty="0">
                          <a:latin typeface="华文中宋" pitchFamily="2" charset="-122"/>
                          <a:ea typeface="华文中宋" pitchFamily="2" charset="-122"/>
                        </a:rPr>
                        <a:t>、差旅费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11</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6</a:t>
                      </a:r>
                      <a:r>
                        <a:rPr lang="zh-CN" sz="1600" kern="100" baseline="0" dirty="0">
                          <a:latin typeface="华文中宋" pitchFamily="2" charset="-122"/>
                          <a:ea typeface="华文中宋" pitchFamily="2" charset="-122"/>
                        </a:rPr>
                        <a:t>、会议费 </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12</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7</a:t>
                      </a:r>
                      <a:r>
                        <a:rPr lang="zh-CN" sz="1600" kern="100" baseline="0" dirty="0">
                          <a:latin typeface="华文中宋" pitchFamily="2" charset="-122"/>
                          <a:ea typeface="华文中宋" pitchFamily="2" charset="-122"/>
                        </a:rPr>
                        <a:t>、国际合作与交流费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13</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b="0" kern="100" baseline="0" dirty="0">
                          <a:solidFill>
                            <a:schemeClr val="tx1"/>
                          </a:solidFill>
                          <a:latin typeface="华文中宋" pitchFamily="2" charset="-122"/>
                          <a:ea typeface="华文中宋" pitchFamily="2" charset="-122"/>
                        </a:rPr>
                        <a:t>8</a:t>
                      </a:r>
                      <a:r>
                        <a:rPr lang="zh-CN" sz="1600" b="0" kern="100" baseline="0" dirty="0">
                          <a:solidFill>
                            <a:schemeClr val="tx1"/>
                          </a:solidFill>
                          <a:latin typeface="华文中宋" pitchFamily="2" charset="-122"/>
                          <a:ea typeface="华文中宋" pitchFamily="2" charset="-122"/>
                        </a:rPr>
                        <a:t>、出版</a:t>
                      </a:r>
                      <a:r>
                        <a:rPr lang="en-US" sz="1600" b="0" kern="100" baseline="0" dirty="0">
                          <a:solidFill>
                            <a:schemeClr val="tx1"/>
                          </a:solidFill>
                          <a:latin typeface="华文中宋" pitchFamily="2" charset="-122"/>
                          <a:ea typeface="华文中宋" pitchFamily="2" charset="-122"/>
                        </a:rPr>
                        <a:t>/</a:t>
                      </a:r>
                      <a:r>
                        <a:rPr lang="zh-CN" sz="1600" b="0" kern="100" baseline="0" dirty="0">
                          <a:solidFill>
                            <a:schemeClr val="tx1"/>
                          </a:solidFill>
                          <a:latin typeface="华文中宋" pitchFamily="2" charset="-122"/>
                          <a:ea typeface="华文中宋" pitchFamily="2" charset="-122"/>
                        </a:rPr>
                        <a:t>文献</a:t>
                      </a:r>
                      <a:r>
                        <a:rPr lang="en-US" sz="1600" b="0" kern="100" baseline="0" dirty="0">
                          <a:solidFill>
                            <a:schemeClr val="tx1"/>
                          </a:solidFill>
                          <a:latin typeface="华文中宋" pitchFamily="2" charset="-122"/>
                          <a:ea typeface="华文中宋" pitchFamily="2" charset="-122"/>
                        </a:rPr>
                        <a:t>/</a:t>
                      </a:r>
                      <a:r>
                        <a:rPr lang="zh-CN" sz="1600" b="0" kern="100" baseline="0" dirty="0">
                          <a:solidFill>
                            <a:schemeClr val="tx1"/>
                          </a:solidFill>
                          <a:latin typeface="华文中宋" pitchFamily="2" charset="-122"/>
                          <a:ea typeface="华文中宋" pitchFamily="2" charset="-122"/>
                        </a:rPr>
                        <a:t>信息传播</a:t>
                      </a:r>
                      <a:r>
                        <a:rPr lang="en-US" sz="1600" b="0" kern="100" baseline="0" dirty="0">
                          <a:solidFill>
                            <a:schemeClr val="tx1"/>
                          </a:solidFill>
                          <a:latin typeface="华文中宋" pitchFamily="2" charset="-122"/>
                          <a:ea typeface="华文中宋" pitchFamily="2" charset="-122"/>
                        </a:rPr>
                        <a:t>/</a:t>
                      </a:r>
                      <a:r>
                        <a:rPr lang="zh-CN" sz="1600" b="0" kern="100" baseline="0" dirty="0">
                          <a:solidFill>
                            <a:schemeClr val="tx1"/>
                          </a:solidFill>
                          <a:latin typeface="华文中宋" pitchFamily="2" charset="-122"/>
                          <a:ea typeface="华文中宋" pitchFamily="2" charset="-122"/>
                        </a:rPr>
                        <a:t>知识产权事务费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14</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b="1" kern="100" baseline="0" dirty="0">
                          <a:solidFill>
                            <a:srgbClr val="C00000"/>
                          </a:solidFill>
                          <a:latin typeface="华文中宋" pitchFamily="2" charset="-122"/>
                          <a:ea typeface="华文中宋" pitchFamily="2" charset="-122"/>
                        </a:rPr>
                        <a:t>9</a:t>
                      </a:r>
                      <a:r>
                        <a:rPr lang="zh-CN" sz="1600" b="1" kern="100" baseline="0" dirty="0">
                          <a:solidFill>
                            <a:srgbClr val="C00000"/>
                          </a:solidFill>
                          <a:latin typeface="华文中宋" pitchFamily="2" charset="-122"/>
                          <a:ea typeface="华文中宋" pitchFamily="2" charset="-122"/>
                        </a:rPr>
                        <a:t>、劳务费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15</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10</a:t>
                      </a:r>
                      <a:r>
                        <a:rPr lang="zh-CN" sz="1600" kern="100" baseline="0" dirty="0">
                          <a:latin typeface="华文中宋" pitchFamily="2" charset="-122"/>
                          <a:ea typeface="华文中宋" pitchFamily="2" charset="-122"/>
                        </a:rPr>
                        <a:t>、专家咨询费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16</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11</a:t>
                      </a:r>
                      <a:r>
                        <a:rPr lang="zh-CN" sz="1600" kern="100" baseline="0" dirty="0">
                          <a:latin typeface="华文中宋" pitchFamily="2" charset="-122"/>
                          <a:ea typeface="华文中宋" pitchFamily="2" charset="-122"/>
                        </a:rPr>
                        <a:t>、其他支出</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17</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b="1" kern="100" baseline="0" dirty="0">
                          <a:latin typeface="华文中宋" pitchFamily="2" charset="-122"/>
                          <a:ea typeface="华文中宋" pitchFamily="2" charset="-122"/>
                        </a:rPr>
                        <a:t>（</a:t>
                      </a:r>
                      <a:r>
                        <a:rPr lang="zh-CN" sz="1600" b="1" kern="100" baseline="0" dirty="0">
                          <a:solidFill>
                            <a:schemeClr val="tx1"/>
                          </a:solidFill>
                          <a:latin typeface="华文中宋" pitchFamily="2" charset="-122"/>
                          <a:ea typeface="华文中宋" pitchFamily="2" charset="-122"/>
                          <a:cs typeface="+mn-cs"/>
                        </a:rPr>
                        <a:t>二）间接费用</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18</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09550" algn="just">
                        <a:spcAft>
                          <a:spcPts val="0"/>
                        </a:spcAft>
                      </a:pPr>
                      <a:r>
                        <a:rPr lang="zh-CN" sz="1600" kern="100" baseline="0" dirty="0">
                          <a:latin typeface="华文中宋" pitchFamily="2" charset="-122"/>
                          <a:ea typeface="华文中宋" pitchFamily="2" charset="-122"/>
                        </a:rPr>
                        <a:t>其中：绩效支出</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19</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baseline="0" dirty="0">
                          <a:latin typeface="华文中宋" pitchFamily="2" charset="-122"/>
                          <a:ea typeface="华文中宋" pitchFamily="2" charset="-122"/>
                        </a:rPr>
                        <a:t>二、自筹</a:t>
                      </a:r>
                      <a:r>
                        <a:rPr lang="zh-CN" sz="1600" kern="100" baseline="0" dirty="0" smtClean="0">
                          <a:latin typeface="华文中宋" pitchFamily="2" charset="-122"/>
                          <a:ea typeface="华文中宋" pitchFamily="2" charset="-122"/>
                        </a:rPr>
                        <a:t>资金</a:t>
                      </a:r>
                      <a:endParaRPr lang="zh-CN" sz="16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1857" name="Rectangle 2"/>
          <p:cNvSpPr>
            <a:spLocks noChangeArrowheads="1"/>
          </p:cNvSpPr>
          <p:nvPr/>
        </p:nvSpPr>
        <p:spPr bwMode="auto">
          <a:xfrm>
            <a:off x="785813" y="142875"/>
            <a:ext cx="8072437" cy="1004888"/>
          </a:xfrm>
          <a:prstGeom prst="rect">
            <a:avLst/>
          </a:prstGeom>
          <a:noFill/>
          <a:ln w="9525">
            <a:noFill/>
            <a:miter lim="800000"/>
            <a:headEnd/>
            <a:tailEnd/>
          </a:ln>
          <a:effectLst>
            <a:prstShdw prst="shdw12">
              <a:schemeClr val="bg2">
                <a:alpha val="50000"/>
              </a:schemeClr>
            </a:prstShdw>
          </a:effectLst>
        </p:spPr>
        <p:txBody>
          <a:bodyPr anchor="ctr">
            <a:spAutoFit/>
          </a:bodyPr>
          <a:lstStyle/>
          <a:p>
            <a:pPr>
              <a:spcBef>
                <a:spcPts val="1000"/>
              </a:spcBef>
            </a:pPr>
            <a:r>
              <a:rPr lang="zh-CN" altLang="en-US" sz="2000" b="1">
                <a:latin typeface="华文中宋" pitchFamily="2" charset="-122"/>
                <a:ea typeface="华文中宋" pitchFamily="2" charset="-122"/>
              </a:rPr>
              <a:t>      国家自然科学基金项目资金预算表（定额补助）</a:t>
            </a:r>
            <a:endParaRPr lang="en-US" altLang="zh-CN" sz="2000" b="1">
              <a:latin typeface="华文中宋" pitchFamily="2" charset="-122"/>
              <a:ea typeface="华文中宋" pitchFamily="2" charset="-122"/>
            </a:endParaRPr>
          </a:p>
          <a:p>
            <a:pPr>
              <a:spcBef>
                <a:spcPts val="1000"/>
              </a:spcBef>
            </a:pPr>
            <a:r>
              <a:rPr lang="zh-CN" altLang="en-US" sz="1300">
                <a:latin typeface="华文中宋" pitchFamily="2" charset="-122"/>
                <a:ea typeface="华文中宋" pitchFamily="2" charset="-122"/>
              </a:rPr>
              <a:t>项目名称：                                             项目负责人：                              金额单位：万元 </a:t>
            </a:r>
          </a:p>
          <a:p>
            <a:endParaRPr lang="zh-CN" altLang="en-US">
              <a:ea typeface="宋体" pitchFamily="2" charset="-122"/>
            </a:endParaRPr>
          </a:p>
        </p:txBody>
      </p:sp>
      <p:sp>
        <p:nvSpPr>
          <p:cNvPr id="8" name="线形标注 2 7"/>
          <p:cNvSpPr/>
          <p:nvPr/>
        </p:nvSpPr>
        <p:spPr bwMode="auto">
          <a:xfrm>
            <a:off x="4500562" y="4000500"/>
            <a:ext cx="3929089" cy="1571640"/>
          </a:xfrm>
          <a:prstGeom prst="borderCallout2">
            <a:avLst>
              <a:gd name="adj1" fmla="val 18750"/>
              <a:gd name="adj2" fmla="val -8333"/>
              <a:gd name="adj3" fmla="val 18750"/>
              <a:gd name="adj4" fmla="val -16667"/>
              <a:gd name="adj5" fmla="val 66855"/>
              <a:gd name="adj6" fmla="val -43758"/>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a:lstStyle/>
          <a:p>
            <a:pPr>
              <a:defRPr/>
            </a:pPr>
            <a:r>
              <a:rPr lang="zh-CN" altLang="en-US" b="1" dirty="0" smtClean="0">
                <a:solidFill>
                  <a:schemeClr val="tx1"/>
                </a:solidFill>
                <a:latin typeface="Times New Roman" pitchFamily="18" charset="0"/>
                <a:ea typeface="宋体" pitchFamily="2" charset="-122"/>
              </a:rPr>
              <a:t>是指在项目研究过程中支付给项目组成员中没有工资性收入的在校研究生、博士后和临时聘用人员的劳务费用，以及临时聘用人员的社会保险补助费用。</a:t>
            </a:r>
            <a:endParaRPr lang="zh-CN" altLang="en-US" b="1" dirty="0">
              <a:solidFill>
                <a:schemeClr val="tx1"/>
              </a:solidFill>
              <a:latin typeface="Times New Roman" pitchFamily="18" charset="0"/>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nvGraphicFramePr>
        <p:xfrm>
          <a:off x="857250" y="857250"/>
          <a:ext cx="6929485" cy="5620713"/>
        </p:xfrm>
        <a:graphic>
          <a:graphicData uri="http://schemas.openxmlformats.org/drawingml/2006/table">
            <a:tbl>
              <a:tblPr/>
              <a:tblGrid>
                <a:gridCol w="763418"/>
                <a:gridCol w="4022927"/>
                <a:gridCol w="1071570"/>
                <a:gridCol w="1071570"/>
              </a:tblGrid>
              <a:tr h="267653">
                <a:tc rowSpan="2">
                  <a:txBody>
                    <a:bodyPr/>
                    <a:lstStyle/>
                    <a:p>
                      <a:pPr marL="386080" indent="-386080" algn="ctr">
                        <a:spcAft>
                          <a:spcPts val="0"/>
                        </a:spcAft>
                      </a:pPr>
                      <a:r>
                        <a:rPr lang="zh-CN" altLang="en-US" sz="1400" b="1" kern="100" baseline="0" dirty="0" smtClean="0">
                          <a:latin typeface="华文中宋" pitchFamily="2" charset="-122"/>
                          <a:ea typeface="华文中宋" pitchFamily="2" charset="-122"/>
                        </a:rPr>
                        <a:t>序号</a:t>
                      </a:r>
                      <a:r>
                        <a:rPr lang="en-US" sz="1400" b="1" kern="100" baseline="0" dirty="0" smtClean="0">
                          <a:latin typeface="华文中宋" pitchFamily="2" charset="-122"/>
                          <a:ea typeface="华文中宋" pitchFamily="2" charset="-122"/>
                        </a:rPr>
                        <a:t>  </a:t>
                      </a:r>
                      <a:endParaRPr lang="zh-CN"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科目名称</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金额</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备注</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vMerge="1">
                  <a:txBody>
                    <a:bodyPr/>
                    <a:lstStyle/>
                    <a:p>
                      <a:endParaRPr lang="zh-CN" altLang="en-US"/>
                    </a:p>
                  </a:txBody>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a:t>
                      </a:r>
                      <a:r>
                        <a:rPr lang="en-US" sz="1600" b="1" kern="100" baseline="0" dirty="0">
                          <a:solidFill>
                            <a:schemeClr val="tx1"/>
                          </a:solidFill>
                          <a:latin typeface="华文中宋" pitchFamily="2" charset="-122"/>
                          <a:ea typeface="华文中宋" pitchFamily="2" charset="-122"/>
                          <a:cs typeface="+mn-cs"/>
                        </a:rPr>
                        <a:t>1</a:t>
                      </a:r>
                      <a:r>
                        <a:rPr lang="zh-CN" sz="1600" b="1" kern="100" baseline="0" dirty="0">
                          <a:solidFill>
                            <a:schemeClr val="tx1"/>
                          </a:solidFill>
                          <a:latin typeface="华文中宋" pitchFamily="2" charset="-122"/>
                          <a:ea typeface="华文中宋" pitchFamily="2" charset="-122"/>
                          <a:cs typeface="+mn-cs"/>
                        </a:rPr>
                        <a:t>）</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a:t>
                      </a:r>
                      <a:r>
                        <a:rPr lang="en-US" sz="1600" b="1" kern="100" baseline="0" dirty="0">
                          <a:solidFill>
                            <a:schemeClr val="tx1"/>
                          </a:solidFill>
                          <a:latin typeface="华文中宋" pitchFamily="2" charset="-122"/>
                          <a:ea typeface="华文中宋" pitchFamily="2" charset="-122"/>
                          <a:cs typeface="+mn-cs"/>
                        </a:rPr>
                        <a:t>2</a:t>
                      </a:r>
                      <a:r>
                        <a:rPr lang="zh-CN" sz="1600" b="1" kern="100" baseline="0" dirty="0">
                          <a:solidFill>
                            <a:schemeClr val="tx1"/>
                          </a:solidFill>
                          <a:latin typeface="华文中宋" pitchFamily="2" charset="-122"/>
                          <a:ea typeface="华文中宋" pitchFamily="2" charset="-122"/>
                          <a:cs typeface="+mn-cs"/>
                        </a:rPr>
                        <a:t>）</a:t>
                      </a: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a:t>
                      </a:r>
                      <a:r>
                        <a:rPr lang="en-US" sz="1600" b="1" kern="100" baseline="0" dirty="0">
                          <a:solidFill>
                            <a:schemeClr val="tx1"/>
                          </a:solidFill>
                          <a:latin typeface="华文中宋" pitchFamily="2" charset="-122"/>
                          <a:ea typeface="华文中宋" pitchFamily="2" charset="-122"/>
                          <a:cs typeface="+mn-cs"/>
                        </a:rPr>
                        <a:t>3</a:t>
                      </a:r>
                      <a:r>
                        <a:rPr lang="zh-CN" sz="1600" b="1" kern="100" baseline="0" dirty="0">
                          <a:solidFill>
                            <a:schemeClr val="tx1"/>
                          </a:solidFill>
                          <a:latin typeface="华文中宋" pitchFamily="2" charset="-122"/>
                          <a:ea typeface="华文中宋" pitchFamily="2" charset="-122"/>
                          <a:cs typeface="+mn-cs"/>
                        </a:rPr>
                        <a:t>）</a:t>
                      </a: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dirty="0">
                          <a:latin typeface="华文中宋" pitchFamily="2" charset="-122"/>
                          <a:ea typeface="华文中宋" pitchFamily="2" charset="-122"/>
                        </a:rPr>
                        <a:t>1</a:t>
                      </a:r>
                      <a:endParaRPr lang="zh-CN" sz="16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baseline="0" dirty="0">
                          <a:latin typeface="华文中宋" pitchFamily="2" charset="-122"/>
                          <a:ea typeface="华文中宋" pitchFamily="2" charset="-122"/>
                        </a:rPr>
                        <a:t>一、项目资金支出</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2</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baseline="0" dirty="0">
                          <a:latin typeface="华文中宋" pitchFamily="2" charset="-122"/>
                          <a:ea typeface="华文中宋" pitchFamily="2" charset="-122"/>
                        </a:rPr>
                        <a:t>（一）</a:t>
                      </a:r>
                      <a:r>
                        <a:rPr lang="zh-CN" sz="1600" b="1" kern="100" baseline="0" dirty="0">
                          <a:latin typeface="华文中宋" pitchFamily="2" charset="-122"/>
                          <a:ea typeface="华文中宋" pitchFamily="2" charset="-122"/>
                        </a:rPr>
                        <a:t>直接费用</a:t>
                      </a:r>
                      <a:endParaRPr lang="zh-CN" sz="16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3</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1</a:t>
                      </a:r>
                      <a:r>
                        <a:rPr lang="zh-CN" sz="1600" kern="100" baseline="0" dirty="0">
                          <a:latin typeface="华文中宋" pitchFamily="2" charset="-122"/>
                          <a:ea typeface="华文中宋" pitchFamily="2" charset="-122"/>
                        </a:rPr>
                        <a:t>、设备费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4</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19100" algn="just">
                        <a:spcAft>
                          <a:spcPts val="0"/>
                        </a:spcAft>
                      </a:pPr>
                      <a:r>
                        <a:rPr lang="zh-CN" sz="1600" kern="100" baseline="0" dirty="0">
                          <a:latin typeface="华文中宋" pitchFamily="2" charset="-122"/>
                          <a:ea typeface="华文中宋" pitchFamily="2" charset="-122"/>
                        </a:rPr>
                        <a:t>（</a:t>
                      </a:r>
                      <a:r>
                        <a:rPr lang="en-US" sz="1600" kern="100" baseline="0" dirty="0">
                          <a:latin typeface="华文中宋" pitchFamily="2" charset="-122"/>
                          <a:ea typeface="华文中宋" pitchFamily="2" charset="-122"/>
                        </a:rPr>
                        <a:t>1</a:t>
                      </a:r>
                      <a:r>
                        <a:rPr lang="zh-CN" sz="1600" kern="100" baseline="0" dirty="0">
                          <a:latin typeface="华文中宋" pitchFamily="2" charset="-122"/>
                          <a:ea typeface="华文中宋" pitchFamily="2" charset="-122"/>
                        </a:rPr>
                        <a:t>）设备购置费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5</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19100" algn="just">
                        <a:spcAft>
                          <a:spcPts val="0"/>
                        </a:spcAft>
                      </a:pPr>
                      <a:r>
                        <a:rPr lang="zh-CN" sz="1600" kern="100" baseline="0" dirty="0">
                          <a:latin typeface="华文中宋" pitchFamily="2" charset="-122"/>
                          <a:ea typeface="华文中宋" pitchFamily="2" charset="-122"/>
                        </a:rPr>
                        <a:t>（</a:t>
                      </a:r>
                      <a:r>
                        <a:rPr lang="en-US" sz="1600" kern="100" baseline="0" dirty="0">
                          <a:latin typeface="华文中宋" pitchFamily="2" charset="-122"/>
                          <a:ea typeface="华文中宋" pitchFamily="2" charset="-122"/>
                        </a:rPr>
                        <a:t>2</a:t>
                      </a:r>
                      <a:r>
                        <a:rPr lang="zh-CN" sz="1600" kern="100" baseline="0" dirty="0">
                          <a:latin typeface="华文中宋" pitchFamily="2" charset="-122"/>
                          <a:ea typeface="华文中宋" pitchFamily="2" charset="-122"/>
                        </a:rPr>
                        <a:t>）设备试制费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6</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19100" algn="just">
                        <a:spcAft>
                          <a:spcPts val="0"/>
                        </a:spcAft>
                      </a:pPr>
                      <a:r>
                        <a:rPr lang="zh-CN" sz="1600" kern="100" baseline="0" dirty="0">
                          <a:latin typeface="华文中宋" pitchFamily="2" charset="-122"/>
                          <a:ea typeface="华文中宋" pitchFamily="2" charset="-122"/>
                        </a:rPr>
                        <a:t>（</a:t>
                      </a:r>
                      <a:r>
                        <a:rPr lang="en-US" sz="1600" kern="100" baseline="0" dirty="0">
                          <a:latin typeface="华文中宋" pitchFamily="2" charset="-122"/>
                          <a:ea typeface="华文中宋" pitchFamily="2" charset="-122"/>
                        </a:rPr>
                        <a:t>3</a:t>
                      </a:r>
                      <a:r>
                        <a:rPr lang="zh-CN" sz="1600" kern="100" baseline="0" dirty="0">
                          <a:latin typeface="华文中宋" pitchFamily="2" charset="-122"/>
                          <a:ea typeface="华文中宋" pitchFamily="2" charset="-122"/>
                        </a:rPr>
                        <a:t>）设备改造与租赁费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7</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2</a:t>
                      </a:r>
                      <a:r>
                        <a:rPr lang="zh-CN" sz="1600" kern="100" baseline="0" dirty="0">
                          <a:latin typeface="华文中宋" pitchFamily="2" charset="-122"/>
                          <a:ea typeface="华文中宋" pitchFamily="2" charset="-122"/>
                        </a:rPr>
                        <a:t>、材料费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8</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3</a:t>
                      </a:r>
                      <a:r>
                        <a:rPr lang="zh-CN" sz="1600" kern="100" baseline="0" dirty="0">
                          <a:latin typeface="华文中宋" pitchFamily="2" charset="-122"/>
                          <a:ea typeface="华文中宋" pitchFamily="2" charset="-122"/>
                        </a:rPr>
                        <a:t>、测试化验加工费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9</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4</a:t>
                      </a:r>
                      <a:r>
                        <a:rPr lang="zh-CN" sz="1600" kern="100" baseline="0" dirty="0">
                          <a:latin typeface="华文中宋" pitchFamily="2" charset="-122"/>
                          <a:ea typeface="华文中宋" pitchFamily="2" charset="-122"/>
                        </a:rPr>
                        <a:t>、燃料动力费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10</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5</a:t>
                      </a:r>
                      <a:r>
                        <a:rPr lang="zh-CN" sz="1600" kern="100" baseline="0" dirty="0">
                          <a:latin typeface="华文中宋" pitchFamily="2" charset="-122"/>
                          <a:ea typeface="华文中宋" pitchFamily="2" charset="-122"/>
                        </a:rPr>
                        <a:t>、差旅费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11</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6</a:t>
                      </a:r>
                      <a:r>
                        <a:rPr lang="zh-CN" sz="1600" kern="100" baseline="0" dirty="0">
                          <a:latin typeface="华文中宋" pitchFamily="2" charset="-122"/>
                          <a:ea typeface="华文中宋" pitchFamily="2" charset="-122"/>
                        </a:rPr>
                        <a:t>、会议费 </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12</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7</a:t>
                      </a:r>
                      <a:r>
                        <a:rPr lang="zh-CN" sz="1600" kern="100" baseline="0" dirty="0">
                          <a:latin typeface="华文中宋" pitchFamily="2" charset="-122"/>
                          <a:ea typeface="华文中宋" pitchFamily="2" charset="-122"/>
                        </a:rPr>
                        <a:t>、国际合作与交流费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13</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b="0" kern="100" baseline="0" dirty="0">
                          <a:solidFill>
                            <a:schemeClr val="tx1"/>
                          </a:solidFill>
                          <a:latin typeface="华文中宋" pitchFamily="2" charset="-122"/>
                          <a:ea typeface="华文中宋" pitchFamily="2" charset="-122"/>
                        </a:rPr>
                        <a:t>8</a:t>
                      </a:r>
                      <a:r>
                        <a:rPr lang="zh-CN" sz="1600" b="0" kern="100" baseline="0" dirty="0">
                          <a:solidFill>
                            <a:schemeClr val="tx1"/>
                          </a:solidFill>
                          <a:latin typeface="华文中宋" pitchFamily="2" charset="-122"/>
                          <a:ea typeface="华文中宋" pitchFamily="2" charset="-122"/>
                        </a:rPr>
                        <a:t>、出版</a:t>
                      </a:r>
                      <a:r>
                        <a:rPr lang="en-US" sz="1600" b="0" kern="100" baseline="0" dirty="0">
                          <a:solidFill>
                            <a:schemeClr val="tx1"/>
                          </a:solidFill>
                          <a:latin typeface="华文中宋" pitchFamily="2" charset="-122"/>
                          <a:ea typeface="华文中宋" pitchFamily="2" charset="-122"/>
                        </a:rPr>
                        <a:t>/</a:t>
                      </a:r>
                      <a:r>
                        <a:rPr lang="zh-CN" sz="1600" b="0" kern="100" baseline="0" dirty="0">
                          <a:solidFill>
                            <a:schemeClr val="tx1"/>
                          </a:solidFill>
                          <a:latin typeface="华文中宋" pitchFamily="2" charset="-122"/>
                          <a:ea typeface="华文中宋" pitchFamily="2" charset="-122"/>
                        </a:rPr>
                        <a:t>文献</a:t>
                      </a:r>
                      <a:r>
                        <a:rPr lang="en-US" sz="1600" b="0" kern="100" baseline="0" dirty="0">
                          <a:solidFill>
                            <a:schemeClr val="tx1"/>
                          </a:solidFill>
                          <a:latin typeface="华文中宋" pitchFamily="2" charset="-122"/>
                          <a:ea typeface="华文中宋" pitchFamily="2" charset="-122"/>
                        </a:rPr>
                        <a:t>/</a:t>
                      </a:r>
                      <a:r>
                        <a:rPr lang="zh-CN" sz="1600" b="0" kern="100" baseline="0" dirty="0">
                          <a:solidFill>
                            <a:schemeClr val="tx1"/>
                          </a:solidFill>
                          <a:latin typeface="华文中宋" pitchFamily="2" charset="-122"/>
                          <a:ea typeface="华文中宋" pitchFamily="2" charset="-122"/>
                        </a:rPr>
                        <a:t>信息传播</a:t>
                      </a:r>
                      <a:r>
                        <a:rPr lang="en-US" sz="1600" b="0" kern="100" baseline="0" dirty="0">
                          <a:solidFill>
                            <a:schemeClr val="tx1"/>
                          </a:solidFill>
                          <a:latin typeface="华文中宋" pitchFamily="2" charset="-122"/>
                          <a:ea typeface="华文中宋" pitchFamily="2" charset="-122"/>
                        </a:rPr>
                        <a:t>/</a:t>
                      </a:r>
                      <a:r>
                        <a:rPr lang="zh-CN" sz="1600" b="0" kern="100" baseline="0" dirty="0">
                          <a:solidFill>
                            <a:schemeClr val="tx1"/>
                          </a:solidFill>
                          <a:latin typeface="华文中宋" pitchFamily="2" charset="-122"/>
                          <a:ea typeface="华文中宋" pitchFamily="2" charset="-122"/>
                        </a:rPr>
                        <a:t>知识产权事务费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14</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9</a:t>
                      </a:r>
                      <a:r>
                        <a:rPr lang="zh-CN" sz="1600" kern="100" baseline="0" dirty="0">
                          <a:latin typeface="华文中宋" pitchFamily="2" charset="-122"/>
                          <a:ea typeface="华文中宋" pitchFamily="2" charset="-122"/>
                        </a:rPr>
                        <a:t>、劳务费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15</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b="1" kern="100" baseline="0" dirty="0">
                          <a:solidFill>
                            <a:srgbClr val="C00000"/>
                          </a:solidFill>
                          <a:latin typeface="华文中宋" pitchFamily="2" charset="-122"/>
                          <a:ea typeface="华文中宋" pitchFamily="2" charset="-122"/>
                        </a:rPr>
                        <a:t>10</a:t>
                      </a:r>
                      <a:r>
                        <a:rPr lang="zh-CN" sz="1600" b="1" kern="100" baseline="0" dirty="0">
                          <a:solidFill>
                            <a:srgbClr val="C00000"/>
                          </a:solidFill>
                          <a:latin typeface="华文中宋" pitchFamily="2" charset="-122"/>
                          <a:ea typeface="华文中宋" pitchFamily="2" charset="-122"/>
                        </a:rPr>
                        <a:t>、专家咨询费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16</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11</a:t>
                      </a:r>
                      <a:r>
                        <a:rPr lang="zh-CN" sz="1600" kern="100" baseline="0" dirty="0">
                          <a:latin typeface="华文中宋" pitchFamily="2" charset="-122"/>
                          <a:ea typeface="华文中宋" pitchFamily="2" charset="-122"/>
                        </a:rPr>
                        <a:t>、其他支出</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17</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b="1" kern="100" baseline="0" dirty="0">
                          <a:latin typeface="华文中宋" pitchFamily="2" charset="-122"/>
                          <a:ea typeface="华文中宋" pitchFamily="2" charset="-122"/>
                        </a:rPr>
                        <a:t>（</a:t>
                      </a:r>
                      <a:r>
                        <a:rPr lang="zh-CN" sz="1600" b="1" kern="100" baseline="0" dirty="0">
                          <a:solidFill>
                            <a:schemeClr val="tx1"/>
                          </a:solidFill>
                          <a:latin typeface="华文中宋" pitchFamily="2" charset="-122"/>
                          <a:ea typeface="华文中宋" pitchFamily="2" charset="-122"/>
                          <a:cs typeface="+mn-cs"/>
                        </a:rPr>
                        <a:t>二）间接费用</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18</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09550" algn="just">
                        <a:spcAft>
                          <a:spcPts val="0"/>
                        </a:spcAft>
                      </a:pPr>
                      <a:r>
                        <a:rPr lang="zh-CN" sz="1600" kern="100" baseline="0" dirty="0">
                          <a:latin typeface="华文中宋" pitchFamily="2" charset="-122"/>
                          <a:ea typeface="华文中宋" pitchFamily="2" charset="-122"/>
                        </a:rPr>
                        <a:t>其中：绩效支出</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19</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baseline="0" dirty="0">
                          <a:latin typeface="华文中宋" pitchFamily="2" charset="-122"/>
                          <a:ea typeface="华文中宋" pitchFamily="2" charset="-122"/>
                        </a:rPr>
                        <a:t>二、自筹</a:t>
                      </a:r>
                      <a:r>
                        <a:rPr lang="zh-CN" sz="1600" kern="100" baseline="0" dirty="0" smtClean="0">
                          <a:latin typeface="华文中宋" pitchFamily="2" charset="-122"/>
                          <a:ea typeface="华文中宋" pitchFamily="2" charset="-122"/>
                        </a:rPr>
                        <a:t>资金</a:t>
                      </a:r>
                      <a:endParaRPr lang="zh-CN" sz="16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2881" name="Rectangle 2"/>
          <p:cNvSpPr>
            <a:spLocks noChangeArrowheads="1"/>
          </p:cNvSpPr>
          <p:nvPr/>
        </p:nvSpPr>
        <p:spPr bwMode="auto">
          <a:xfrm>
            <a:off x="785813" y="142875"/>
            <a:ext cx="8072437" cy="1004888"/>
          </a:xfrm>
          <a:prstGeom prst="rect">
            <a:avLst/>
          </a:prstGeom>
          <a:noFill/>
          <a:ln w="9525">
            <a:noFill/>
            <a:miter lim="800000"/>
            <a:headEnd/>
            <a:tailEnd/>
          </a:ln>
          <a:effectLst>
            <a:prstShdw prst="shdw12">
              <a:schemeClr val="bg2">
                <a:alpha val="50000"/>
              </a:schemeClr>
            </a:prstShdw>
          </a:effectLst>
        </p:spPr>
        <p:txBody>
          <a:bodyPr anchor="ctr">
            <a:spAutoFit/>
          </a:bodyPr>
          <a:lstStyle/>
          <a:p>
            <a:pPr>
              <a:spcBef>
                <a:spcPts val="1000"/>
              </a:spcBef>
            </a:pPr>
            <a:r>
              <a:rPr lang="zh-CN" altLang="en-US" sz="2000" b="1">
                <a:latin typeface="华文中宋" pitchFamily="2" charset="-122"/>
                <a:ea typeface="华文中宋" pitchFamily="2" charset="-122"/>
              </a:rPr>
              <a:t>      国家自然科学基金项目资金预算表（定额补助）</a:t>
            </a:r>
            <a:endParaRPr lang="en-US" altLang="zh-CN" sz="2000" b="1">
              <a:latin typeface="华文中宋" pitchFamily="2" charset="-122"/>
              <a:ea typeface="华文中宋" pitchFamily="2" charset="-122"/>
            </a:endParaRPr>
          </a:p>
          <a:p>
            <a:pPr>
              <a:spcBef>
                <a:spcPts val="1000"/>
              </a:spcBef>
            </a:pPr>
            <a:r>
              <a:rPr lang="zh-CN" altLang="en-US" sz="1300">
                <a:latin typeface="华文中宋" pitchFamily="2" charset="-122"/>
                <a:ea typeface="华文中宋" pitchFamily="2" charset="-122"/>
              </a:rPr>
              <a:t>项目名称：                                             项目负责人：                              金额单位：万元 </a:t>
            </a:r>
          </a:p>
          <a:p>
            <a:endParaRPr lang="zh-CN" altLang="en-US">
              <a:ea typeface="宋体" pitchFamily="2" charset="-122"/>
            </a:endParaRPr>
          </a:p>
        </p:txBody>
      </p:sp>
      <p:sp>
        <p:nvSpPr>
          <p:cNvPr id="8" name="线形标注 2 7"/>
          <p:cNvSpPr/>
          <p:nvPr/>
        </p:nvSpPr>
        <p:spPr bwMode="auto">
          <a:xfrm>
            <a:off x="5000625" y="4286250"/>
            <a:ext cx="3643313" cy="785824"/>
          </a:xfrm>
          <a:prstGeom prst="borderCallout2">
            <a:avLst>
              <a:gd name="adj1" fmla="val 18750"/>
              <a:gd name="adj2" fmla="val -8333"/>
              <a:gd name="adj3" fmla="val 18750"/>
              <a:gd name="adj4" fmla="val -16667"/>
              <a:gd name="adj5" fmla="val 125227"/>
              <a:gd name="adj6" fmla="val -46667"/>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a:lstStyle/>
          <a:p>
            <a:pPr>
              <a:defRPr/>
            </a:pPr>
            <a:r>
              <a:rPr lang="zh-CN" altLang="en-US" b="1" dirty="0" smtClean="0">
                <a:solidFill>
                  <a:schemeClr val="tx1"/>
                </a:solidFill>
                <a:latin typeface="Times New Roman" pitchFamily="18" charset="0"/>
                <a:ea typeface="宋体" pitchFamily="2" charset="-122"/>
              </a:rPr>
              <a:t>是指在项目研究过程中支付给临时聘请的咨询专家的费用。</a:t>
            </a:r>
            <a:endParaRPr lang="zh-CN" altLang="en-US" b="1" dirty="0">
              <a:solidFill>
                <a:schemeClr val="tx1"/>
              </a:solidFill>
              <a:latin typeface="Times New Roman" pitchFamily="18" charset="0"/>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nvGraphicFramePr>
        <p:xfrm>
          <a:off x="857250" y="857250"/>
          <a:ext cx="6929485" cy="5620713"/>
        </p:xfrm>
        <a:graphic>
          <a:graphicData uri="http://schemas.openxmlformats.org/drawingml/2006/table">
            <a:tbl>
              <a:tblPr/>
              <a:tblGrid>
                <a:gridCol w="763418"/>
                <a:gridCol w="4022927"/>
                <a:gridCol w="1071570"/>
                <a:gridCol w="1071570"/>
              </a:tblGrid>
              <a:tr h="267653">
                <a:tc rowSpan="2">
                  <a:txBody>
                    <a:bodyPr/>
                    <a:lstStyle/>
                    <a:p>
                      <a:pPr marL="386080" indent="-386080" algn="ctr">
                        <a:spcAft>
                          <a:spcPts val="0"/>
                        </a:spcAft>
                      </a:pPr>
                      <a:r>
                        <a:rPr lang="zh-CN" altLang="en-US" sz="1400" b="1" kern="100" baseline="0" dirty="0" smtClean="0">
                          <a:latin typeface="华文中宋" pitchFamily="2" charset="-122"/>
                          <a:ea typeface="华文中宋" pitchFamily="2" charset="-122"/>
                        </a:rPr>
                        <a:t>序号</a:t>
                      </a:r>
                      <a:r>
                        <a:rPr lang="en-US" sz="1400" b="1" kern="100" baseline="0" dirty="0" smtClean="0">
                          <a:latin typeface="华文中宋" pitchFamily="2" charset="-122"/>
                          <a:ea typeface="华文中宋" pitchFamily="2" charset="-122"/>
                        </a:rPr>
                        <a:t>  </a:t>
                      </a:r>
                      <a:endParaRPr lang="zh-CN"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科目名称</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金额</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备注</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vMerge="1">
                  <a:txBody>
                    <a:bodyPr/>
                    <a:lstStyle/>
                    <a:p>
                      <a:endParaRPr lang="zh-CN" altLang="en-US"/>
                    </a:p>
                  </a:txBody>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a:t>
                      </a:r>
                      <a:r>
                        <a:rPr lang="en-US" sz="1600" b="1" kern="100" baseline="0" dirty="0">
                          <a:solidFill>
                            <a:schemeClr val="tx1"/>
                          </a:solidFill>
                          <a:latin typeface="华文中宋" pitchFamily="2" charset="-122"/>
                          <a:ea typeface="华文中宋" pitchFamily="2" charset="-122"/>
                          <a:cs typeface="+mn-cs"/>
                        </a:rPr>
                        <a:t>1</a:t>
                      </a:r>
                      <a:r>
                        <a:rPr lang="zh-CN" sz="1600" b="1" kern="100" baseline="0" dirty="0">
                          <a:solidFill>
                            <a:schemeClr val="tx1"/>
                          </a:solidFill>
                          <a:latin typeface="华文中宋" pitchFamily="2" charset="-122"/>
                          <a:ea typeface="华文中宋" pitchFamily="2" charset="-122"/>
                          <a:cs typeface="+mn-cs"/>
                        </a:rPr>
                        <a:t>）</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a:t>
                      </a:r>
                      <a:r>
                        <a:rPr lang="en-US" sz="1600" b="1" kern="100" baseline="0" dirty="0">
                          <a:solidFill>
                            <a:schemeClr val="tx1"/>
                          </a:solidFill>
                          <a:latin typeface="华文中宋" pitchFamily="2" charset="-122"/>
                          <a:ea typeface="华文中宋" pitchFamily="2" charset="-122"/>
                          <a:cs typeface="+mn-cs"/>
                        </a:rPr>
                        <a:t>2</a:t>
                      </a:r>
                      <a:r>
                        <a:rPr lang="zh-CN" sz="1600" b="1" kern="100" baseline="0" dirty="0">
                          <a:solidFill>
                            <a:schemeClr val="tx1"/>
                          </a:solidFill>
                          <a:latin typeface="华文中宋" pitchFamily="2" charset="-122"/>
                          <a:ea typeface="华文中宋" pitchFamily="2" charset="-122"/>
                          <a:cs typeface="+mn-cs"/>
                        </a:rPr>
                        <a:t>）</a:t>
                      </a: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a:t>
                      </a:r>
                      <a:r>
                        <a:rPr lang="en-US" sz="1600" b="1" kern="100" baseline="0" dirty="0">
                          <a:solidFill>
                            <a:schemeClr val="tx1"/>
                          </a:solidFill>
                          <a:latin typeface="华文中宋" pitchFamily="2" charset="-122"/>
                          <a:ea typeface="华文中宋" pitchFamily="2" charset="-122"/>
                          <a:cs typeface="+mn-cs"/>
                        </a:rPr>
                        <a:t>3</a:t>
                      </a:r>
                      <a:r>
                        <a:rPr lang="zh-CN" sz="1600" b="1" kern="100" baseline="0" dirty="0">
                          <a:solidFill>
                            <a:schemeClr val="tx1"/>
                          </a:solidFill>
                          <a:latin typeface="华文中宋" pitchFamily="2" charset="-122"/>
                          <a:ea typeface="华文中宋" pitchFamily="2" charset="-122"/>
                          <a:cs typeface="+mn-cs"/>
                        </a:rPr>
                        <a:t>）</a:t>
                      </a: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dirty="0">
                          <a:latin typeface="华文中宋" pitchFamily="2" charset="-122"/>
                          <a:ea typeface="华文中宋" pitchFamily="2" charset="-122"/>
                        </a:rPr>
                        <a:t>1</a:t>
                      </a:r>
                      <a:endParaRPr lang="zh-CN" sz="16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baseline="0" dirty="0">
                          <a:latin typeface="华文中宋" pitchFamily="2" charset="-122"/>
                          <a:ea typeface="华文中宋" pitchFamily="2" charset="-122"/>
                        </a:rPr>
                        <a:t>一、项目资金支出</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2</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baseline="0" dirty="0">
                          <a:latin typeface="华文中宋" pitchFamily="2" charset="-122"/>
                          <a:ea typeface="华文中宋" pitchFamily="2" charset="-122"/>
                        </a:rPr>
                        <a:t>（一）</a:t>
                      </a:r>
                      <a:r>
                        <a:rPr lang="zh-CN" sz="1600" b="1" kern="100" baseline="0" dirty="0">
                          <a:latin typeface="华文中宋" pitchFamily="2" charset="-122"/>
                          <a:ea typeface="华文中宋" pitchFamily="2" charset="-122"/>
                        </a:rPr>
                        <a:t>直接费用</a:t>
                      </a:r>
                      <a:endParaRPr lang="zh-CN" sz="16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3</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1</a:t>
                      </a:r>
                      <a:r>
                        <a:rPr lang="zh-CN" sz="1600" kern="100" baseline="0" dirty="0">
                          <a:latin typeface="华文中宋" pitchFamily="2" charset="-122"/>
                          <a:ea typeface="华文中宋" pitchFamily="2" charset="-122"/>
                        </a:rPr>
                        <a:t>、设备费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4</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19100" algn="just">
                        <a:spcAft>
                          <a:spcPts val="0"/>
                        </a:spcAft>
                      </a:pPr>
                      <a:r>
                        <a:rPr lang="zh-CN" sz="1600" kern="100" baseline="0" dirty="0">
                          <a:latin typeface="华文中宋" pitchFamily="2" charset="-122"/>
                          <a:ea typeface="华文中宋" pitchFamily="2" charset="-122"/>
                        </a:rPr>
                        <a:t>（</a:t>
                      </a:r>
                      <a:r>
                        <a:rPr lang="en-US" sz="1600" kern="100" baseline="0" dirty="0">
                          <a:latin typeface="华文中宋" pitchFamily="2" charset="-122"/>
                          <a:ea typeface="华文中宋" pitchFamily="2" charset="-122"/>
                        </a:rPr>
                        <a:t>1</a:t>
                      </a:r>
                      <a:r>
                        <a:rPr lang="zh-CN" sz="1600" kern="100" baseline="0" dirty="0">
                          <a:latin typeface="华文中宋" pitchFamily="2" charset="-122"/>
                          <a:ea typeface="华文中宋" pitchFamily="2" charset="-122"/>
                        </a:rPr>
                        <a:t>）设备购置费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5</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19100" algn="just">
                        <a:spcAft>
                          <a:spcPts val="0"/>
                        </a:spcAft>
                      </a:pPr>
                      <a:r>
                        <a:rPr lang="zh-CN" sz="1600" kern="100" baseline="0" dirty="0">
                          <a:latin typeface="华文中宋" pitchFamily="2" charset="-122"/>
                          <a:ea typeface="华文中宋" pitchFamily="2" charset="-122"/>
                        </a:rPr>
                        <a:t>（</a:t>
                      </a:r>
                      <a:r>
                        <a:rPr lang="en-US" sz="1600" kern="100" baseline="0" dirty="0">
                          <a:latin typeface="华文中宋" pitchFamily="2" charset="-122"/>
                          <a:ea typeface="华文中宋" pitchFamily="2" charset="-122"/>
                        </a:rPr>
                        <a:t>2</a:t>
                      </a:r>
                      <a:r>
                        <a:rPr lang="zh-CN" sz="1600" kern="100" baseline="0" dirty="0">
                          <a:latin typeface="华文中宋" pitchFamily="2" charset="-122"/>
                          <a:ea typeface="华文中宋" pitchFamily="2" charset="-122"/>
                        </a:rPr>
                        <a:t>）设备试制费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6</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19100" algn="just">
                        <a:spcAft>
                          <a:spcPts val="0"/>
                        </a:spcAft>
                      </a:pPr>
                      <a:r>
                        <a:rPr lang="zh-CN" sz="1600" kern="100" baseline="0" dirty="0">
                          <a:latin typeface="华文中宋" pitchFamily="2" charset="-122"/>
                          <a:ea typeface="华文中宋" pitchFamily="2" charset="-122"/>
                        </a:rPr>
                        <a:t>（</a:t>
                      </a:r>
                      <a:r>
                        <a:rPr lang="en-US" sz="1600" kern="100" baseline="0" dirty="0">
                          <a:latin typeface="华文中宋" pitchFamily="2" charset="-122"/>
                          <a:ea typeface="华文中宋" pitchFamily="2" charset="-122"/>
                        </a:rPr>
                        <a:t>3</a:t>
                      </a:r>
                      <a:r>
                        <a:rPr lang="zh-CN" sz="1600" kern="100" baseline="0" dirty="0">
                          <a:latin typeface="华文中宋" pitchFamily="2" charset="-122"/>
                          <a:ea typeface="华文中宋" pitchFamily="2" charset="-122"/>
                        </a:rPr>
                        <a:t>）设备改造与租赁费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7</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2</a:t>
                      </a:r>
                      <a:r>
                        <a:rPr lang="zh-CN" sz="1600" kern="100" baseline="0" dirty="0">
                          <a:latin typeface="华文中宋" pitchFamily="2" charset="-122"/>
                          <a:ea typeface="华文中宋" pitchFamily="2" charset="-122"/>
                        </a:rPr>
                        <a:t>、材料费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8</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3</a:t>
                      </a:r>
                      <a:r>
                        <a:rPr lang="zh-CN" sz="1600" kern="100" baseline="0" dirty="0">
                          <a:latin typeface="华文中宋" pitchFamily="2" charset="-122"/>
                          <a:ea typeface="华文中宋" pitchFamily="2" charset="-122"/>
                        </a:rPr>
                        <a:t>、测试化验加工费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9</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4</a:t>
                      </a:r>
                      <a:r>
                        <a:rPr lang="zh-CN" sz="1600" kern="100" baseline="0" dirty="0">
                          <a:latin typeface="华文中宋" pitchFamily="2" charset="-122"/>
                          <a:ea typeface="华文中宋" pitchFamily="2" charset="-122"/>
                        </a:rPr>
                        <a:t>、燃料动力费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10</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5</a:t>
                      </a:r>
                      <a:r>
                        <a:rPr lang="zh-CN" sz="1600" kern="100" baseline="0" dirty="0">
                          <a:latin typeface="华文中宋" pitchFamily="2" charset="-122"/>
                          <a:ea typeface="华文中宋" pitchFamily="2" charset="-122"/>
                        </a:rPr>
                        <a:t>、差旅费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11</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6</a:t>
                      </a:r>
                      <a:r>
                        <a:rPr lang="zh-CN" sz="1600" kern="100" baseline="0" dirty="0">
                          <a:latin typeface="华文中宋" pitchFamily="2" charset="-122"/>
                          <a:ea typeface="华文中宋" pitchFamily="2" charset="-122"/>
                        </a:rPr>
                        <a:t>、会议费 </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12</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7</a:t>
                      </a:r>
                      <a:r>
                        <a:rPr lang="zh-CN" sz="1600" kern="100" baseline="0" dirty="0">
                          <a:latin typeface="华文中宋" pitchFamily="2" charset="-122"/>
                          <a:ea typeface="华文中宋" pitchFamily="2" charset="-122"/>
                        </a:rPr>
                        <a:t>、国际合作与交流费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13</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b="0" kern="100" baseline="0" dirty="0">
                          <a:solidFill>
                            <a:schemeClr val="tx1"/>
                          </a:solidFill>
                          <a:latin typeface="华文中宋" pitchFamily="2" charset="-122"/>
                          <a:ea typeface="华文中宋" pitchFamily="2" charset="-122"/>
                        </a:rPr>
                        <a:t>8</a:t>
                      </a:r>
                      <a:r>
                        <a:rPr lang="zh-CN" sz="1600" b="0" kern="100" baseline="0" dirty="0">
                          <a:solidFill>
                            <a:schemeClr val="tx1"/>
                          </a:solidFill>
                          <a:latin typeface="华文中宋" pitchFamily="2" charset="-122"/>
                          <a:ea typeface="华文中宋" pitchFamily="2" charset="-122"/>
                        </a:rPr>
                        <a:t>、出版</a:t>
                      </a:r>
                      <a:r>
                        <a:rPr lang="en-US" sz="1600" b="0" kern="100" baseline="0" dirty="0">
                          <a:solidFill>
                            <a:schemeClr val="tx1"/>
                          </a:solidFill>
                          <a:latin typeface="华文中宋" pitchFamily="2" charset="-122"/>
                          <a:ea typeface="华文中宋" pitchFamily="2" charset="-122"/>
                        </a:rPr>
                        <a:t>/</a:t>
                      </a:r>
                      <a:r>
                        <a:rPr lang="zh-CN" sz="1600" b="0" kern="100" baseline="0" dirty="0">
                          <a:solidFill>
                            <a:schemeClr val="tx1"/>
                          </a:solidFill>
                          <a:latin typeface="华文中宋" pitchFamily="2" charset="-122"/>
                          <a:ea typeface="华文中宋" pitchFamily="2" charset="-122"/>
                        </a:rPr>
                        <a:t>文献</a:t>
                      </a:r>
                      <a:r>
                        <a:rPr lang="en-US" sz="1600" b="0" kern="100" baseline="0" dirty="0">
                          <a:solidFill>
                            <a:schemeClr val="tx1"/>
                          </a:solidFill>
                          <a:latin typeface="华文中宋" pitchFamily="2" charset="-122"/>
                          <a:ea typeface="华文中宋" pitchFamily="2" charset="-122"/>
                        </a:rPr>
                        <a:t>/</a:t>
                      </a:r>
                      <a:r>
                        <a:rPr lang="zh-CN" sz="1600" b="0" kern="100" baseline="0" dirty="0">
                          <a:solidFill>
                            <a:schemeClr val="tx1"/>
                          </a:solidFill>
                          <a:latin typeface="华文中宋" pitchFamily="2" charset="-122"/>
                          <a:ea typeface="华文中宋" pitchFamily="2" charset="-122"/>
                        </a:rPr>
                        <a:t>信息传播</a:t>
                      </a:r>
                      <a:r>
                        <a:rPr lang="en-US" sz="1600" b="0" kern="100" baseline="0" dirty="0">
                          <a:solidFill>
                            <a:schemeClr val="tx1"/>
                          </a:solidFill>
                          <a:latin typeface="华文中宋" pitchFamily="2" charset="-122"/>
                          <a:ea typeface="华文中宋" pitchFamily="2" charset="-122"/>
                        </a:rPr>
                        <a:t>/</a:t>
                      </a:r>
                      <a:r>
                        <a:rPr lang="zh-CN" sz="1600" b="0" kern="100" baseline="0" dirty="0">
                          <a:solidFill>
                            <a:schemeClr val="tx1"/>
                          </a:solidFill>
                          <a:latin typeface="华文中宋" pitchFamily="2" charset="-122"/>
                          <a:ea typeface="华文中宋" pitchFamily="2" charset="-122"/>
                        </a:rPr>
                        <a:t>知识产权事务费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14</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9</a:t>
                      </a:r>
                      <a:r>
                        <a:rPr lang="zh-CN" sz="1600" kern="100" baseline="0" dirty="0">
                          <a:latin typeface="华文中宋" pitchFamily="2" charset="-122"/>
                          <a:ea typeface="华文中宋" pitchFamily="2" charset="-122"/>
                        </a:rPr>
                        <a:t>、劳务费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15</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10</a:t>
                      </a:r>
                      <a:r>
                        <a:rPr lang="zh-CN" sz="1600" kern="100" baseline="0" dirty="0">
                          <a:latin typeface="华文中宋" pitchFamily="2" charset="-122"/>
                          <a:ea typeface="华文中宋" pitchFamily="2" charset="-122"/>
                        </a:rPr>
                        <a:t>、专家咨询费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16</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b="1" kern="100" baseline="0" dirty="0">
                          <a:solidFill>
                            <a:srgbClr val="C00000"/>
                          </a:solidFill>
                          <a:latin typeface="华文中宋" pitchFamily="2" charset="-122"/>
                          <a:ea typeface="华文中宋" pitchFamily="2" charset="-122"/>
                        </a:rPr>
                        <a:t>11</a:t>
                      </a:r>
                      <a:r>
                        <a:rPr lang="zh-CN" sz="1600" b="1" kern="100" baseline="0" dirty="0">
                          <a:solidFill>
                            <a:srgbClr val="C00000"/>
                          </a:solidFill>
                          <a:latin typeface="华文中宋" pitchFamily="2" charset="-122"/>
                          <a:ea typeface="华文中宋" pitchFamily="2" charset="-122"/>
                        </a:rPr>
                        <a:t>、其他支出</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17</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b="1" kern="100" baseline="0" dirty="0">
                          <a:latin typeface="华文中宋" pitchFamily="2" charset="-122"/>
                          <a:ea typeface="华文中宋" pitchFamily="2" charset="-122"/>
                        </a:rPr>
                        <a:t>（</a:t>
                      </a:r>
                      <a:r>
                        <a:rPr lang="zh-CN" sz="1600" b="1" kern="100" baseline="0" dirty="0">
                          <a:solidFill>
                            <a:schemeClr val="tx1"/>
                          </a:solidFill>
                          <a:latin typeface="华文中宋" pitchFamily="2" charset="-122"/>
                          <a:ea typeface="华文中宋" pitchFamily="2" charset="-122"/>
                          <a:cs typeface="+mn-cs"/>
                        </a:rPr>
                        <a:t>二）间接费用</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18</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09550" algn="just">
                        <a:spcAft>
                          <a:spcPts val="0"/>
                        </a:spcAft>
                      </a:pPr>
                      <a:r>
                        <a:rPr lang="zh-CN" sz="1600" kern="100" baseline="0" dirty="0">
                          <a:latin typeface="华文中宋" pitchFamily="2" charset="-122"/>
                          <a:ea typeface="华文中宋" pitchFamily="2" charset="-122"/>
                        </a:rPr>
                        <a:t>其中：绩效支出</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19</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baseline="0" dirty="0">
                          <a:latin typeface="华文中宋" pitchFamily="2" charset="-122"/>
                          <a:ea typeface="华文中宋" pitchFamily="2" charset="-122"/>
                        </a:rPr>
                        <a:t>二、自筹</a:t>
                      </a:r>
                      <a:r>
                        <a:rPr lang="zh-CN" sz="1600" kern="100" baseline="0" dirty="0" smtClean="0">
                          <a:latin typeface="华文中宋" pitchFamily="2" charset="-122"/>
                          <a:ea typeface="华文中宋" pitchFamily="2" charset="-122"/>
                        </a:rPr>
                        <a:t>资金</a:t>
                      </a:r>
                      <a:endParaRPr lang="zh-CN" sz="16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3905" name="Rectangle 2"/>
          <p:cNvSpPr>
            <a:spLocks noChangeArrowheads="1"/>
          </p:cNvSpPr>
          <p:nvPr/>
        </p:nvSpPr>
        <p:spPr bwMode="auto">
          <a:xfrm>
            <a:off x="785813" y="142875"/>
            <a:ext cx="8072437" cy="1004888"/>
          </a:xfrm>
          <a:prstGeom prst="rect">
            <a:avLst/>
          </a:prstGeom>
          <a:noFill/>
          <a:ln w="9525">
            <a:noFill/>
            <a:miter lim="800000"/>
            <a:headEnd/>
            <a:tailEnd/>
          </a:ln>
          <a:effectLst>
            <a:prstShdw prst="shdw12">
              <a:schemeClr val="bg2">
                <a:alpha val="50000"/>
              </a:schemeClr>
            </a:prstShdw>
          </a:effectLst>
        </p:spPr>
        <p:txBody>
          <a:bodyPr anchor="ctr">
            <a:spAutoFit/>
          </a:bodyPr>
          <a:lstStyle/>
          <a:p>
            <a:pPr>
              <a:spcBef>
                <a:spcPts val="1000"/>
              </a:spcBef>
            </a:pPr>
            <a:r>
              <a:rPr lang="zh-CN" altLang="en-US" sz="2000" b="1">
                <a:latin typeface="华文中宋" pitchFamily="2" charset="-122"/>
                <a:ea typeface="华文中宋" pitchFamily="2" charset="-122"/>
              </a:rPr>
              <a:t>      国家自然科学基金项目资金预算表（定额补助）</a:t>
            </a:r>
            <a:endParaRPr lang="en-US" altLang="zh-CN" sz="2000" b="1">
              <a:latin typeface="华文中宋" pitchFamily="2" charset="-122"/>
              <a:ea typeface="华文中宋" pitchFamily="2" charset="-122"/>
            </a:endParaRPr>
          </a:p>
          <a:p>
            <a:pPr>
              <a:spcBef>
                <a:spcPts val="1000"/>
              </a:spcBef>
            </a:pPr>
            <a:r>
              <a:rPr lang="zh-CN" altLang="en-US" sz="1300">
                <a:latin typeface="华文中宋" pitchFamily="2" charset="-122"/>
                <a:ea typeface="华文中宋" pitchFamily="2" charset="-122"/>
              </a:rPr>
              <a:t>项目名称：                                             项目负责人：                              金额单位：万元 </a:t>
            </a:r>
          </a:p>
          <a:p>
            <a:endParaRPr lang="zh-CN" altLang="en-US">
              <a:ea typeface="宋体" pitchFamily="2" charset="-122"/>
            </a:endParaRPr>
          </a:p>
        </p:txBody>
      </p:sp>
      <p:sp>
        <p:nvSpPr>
          <p:cNvPr id="8" name="线形标注 2 7"/>
          <p:cNvSpPr/>
          <p:nvPr/>
        </p:nvSpPr>
        <p:spPr bwMode="auto">
          <a:xfrm>
            <a:off x="4786313" y="4786322"/>
            <a:ext cx="3643312" cy="714366"/>
          </a:xfrm>
          <a:prstGeom prst="borderCallout2">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a:lstStyle/>
          <a:p>
            <a:pPr>
              <a:defRPr/>
            </a:pPr>
            <a:r>
              <a:rPr lang="zh-CN" altLang="en-US" b="1" dirty="0" smtClean="0">
                <a:solidFill>
                  <a:schemeClr val="tx1"/>
                </a:solidFill>
                <a:latin typeface="Times New Roman" pitchFamily="18" charset="0"/>
                <a:ea typeface="宋体" pitchFamily="2" charset="-122"/>
              </a:rPr>
              <a:t>是指在项目研究过程中发生的除上述费用之外的其他支出。</a:t>
            </a:r>
            <a:endParaRPr lang="zh-CN" altLang="en-US" b="1" dirty="0">
              <a:solidFill>
                <a:schemeClr val="tx1"/>
              </a:solidFill>
              <a:latin typeface="Times New Roman" pitchFamily="18" charset="0"/>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组合 35"/>
          <p:cNvGrpSpPr/>
          <p:nvPr/>
        </p:nvGrpSpPr>
        <p:grpSpPr>
          <a:xfrm>
            <a:off x="1071538" y="1643050"/>
            <a:ext cx="6858048" cy="4513275"/>
            <a:chOff x="1676400" y="2652713"/>
            <a:chExt cx="5511800" cy="3503612"/>
          </a:xfrm>
        </p:grpSpPr>
        <p:grpSp>
          <p:nvGrpSpPr>
            <p:cNvPr id="2" name="Group 2"/>
            <p:cNvGrpSpPr>
              <a:grpSpLocks/>
            </p:cNvGrpSpPr>
            <p:nvPr/>
          </p:nvGrpSpPr>
          <p:grpSpPr bwMode="auto">
            <a:xfrm>
              <a:off x="1876425" y="3521075"/>
              <a:ext cx="5311775" cy="688975"/>
              <a:chOff x="720" y="1392"/>
              <a:chExt cx="4058" cy="480"/>
            </a:xfrm>
          </p:grpSpPr>
          <p:sp>
            <p:nvSpPr>
              <p:cNvPr id="49155" name="AutoShape 3"/>
              <p:cNvSpPr>
                <a:spLocks noChangeArrowheads="1"/>
              </p:cNvSpPr>
              <p:nvPr/>
            </p:nvSpPr>
            <p:spPr bwMode="gray">
              <a:xfrm>
                <a:off x="720" y="1392"/>
                <a:ext cx="4058" cy="480"/>
              </a:xfrm>
              <a:prstGeom prst="roundRect">
                <a:avLst>
                  <a:gd name="adj" fmla="val 17509"/>
                </a:avLst>
              </a:prstGeom>
              <a:gradFill rotWithShape="1">
                <a:gsLst>
                  <a:gs pos="0">
                    <a:schemeClr val="accent2"/>
                  </a:gs>
                  <a:gs pos="50000">
                    <a:schemeClr val="accent2">
                      <a:gamma/>
                      <a:shade val="92157"/>
                      <a:invGamma/>
                    </a:schemeClr>
                  </a:gs>
                  <a:gs pos="100000">
                    <a:schemeClr val="accent2"/>
                  </a:gs>
                </a:gsLst>
                <a:lin ang="5400000" scaled="1"/>
              </a:gradFill>
              <a:ln w="9525">
                <a:noFill/>
                <a:round/>
                <a:headEnd/>
                <a:tailEnd/>
              </a:ln>
              <a:effectLst/>
            </p:spPr>
            <p:txBody>
              <a:bodyPr wrap="none" anchor="ctr"/>
              <a:lstStyle/>
              <a:p>
                <a:endParaRPr lang="zh-CN" altLang="en-US"/>
              </a:p>
            </p:txBody>
          </p:sp>
          <p:grpSp>
            <p:nvGrpSpPr>
              <p:cNvPr id="3" name="Group 4"/>
              <p:cNvGrpSpPr>
                <a:grpSpLocks/>
              </p:cNvGrpSpPr>
              <p:nvPr/>
            </p:nvGrpSpPr>
            <p:grpSpPr bwMode="auto">
              <a:xfrm>
                <a:off x="730" y="1407"/>
                <a:ext cx="4043" cy="444"/>
                <a:chOff x="744" y="1407"/>
                <a:chExt cx="3988" cy="444"/>
              </a:xfrm>
            </p:grpSpPr>
            <p:sp>
              <p:nvSpPr>
                <p:cNvPr id="49157" name="AutoShape 5"/>
                <p:cNvSpPr>
                  <a:spLocks noChangeArrowheads="1"/>
                </p:cNvSpPr>
                <p:nvPr/>
              </p:nvSpPr>
              <p:spPr bwMode="gray">
                <a:xfrm>
                  <a:off x="744" y="1736"/>
                  <a:ext cx="3988" cy="115"/>
                </a:xfrm>
                <a:prstGeom prst="roundRect">
                  <a:avLst>
                    <a:gd name="adj" fmla="val 50000"/>
                  </a:avLst>
                </a:prstGeom>
                <a:gradFill rotWithShape="1">
                  <a:gsLst>
                    <a:gs pos="0">
                      <a:schemeClr val="accent2">
                        <a:alpha val="0"/>
                      </a:schemeClr>
                    </a:gs>
                    <a:gs pos="100000">
                      <a:schemeClr val="accent2">
                        <a:gamma/>
                        <a:tint val="0"/>
                        <a:invGamma/>
                      </a:schemeClr>
                    </a:gs>
                  </a:gsLst>
                  <a:lin ang="5400000" scaled="1"/>
                </a:gradFill>
                <a:ln w="9525">
                  <a:noFill/>
                  <a:round/>
                  <a:headEnd/>
                  <a:tailEnd/>
                </a:ln>
                <a:effectLst/>
              </p:spPr>
              <p:txBody>
                <a:bodyPr wrap="none" anchor="ctr"/>
                <a:lstStyle/>
                <a:p>
                  <a:endParaRPr lang="zh-CN" altLang="en-US"/>
                </a:p>
              </p:txBody>
            </p:sp>
            <p:sp>
              <p:nvSpPr>
                <p:cNvPr id="49158" name="AutoShape 6"/>
                <p:cNvSpPr>
                  <a:spLocks noChangeArrowheads="1"/>
                </p:cNvSpPr>
                <p:nvPr/>
              </p:nvSpPr>
              <p:spPr bwMode="gray">
                <a:xfrm>
                  <a:off x="744" y="1407"/>
                  <a:ext cx="3988" cy="115"/>
                </a:xfrm>
                <a:prstGeom prst="roundRect">
                  <a:avLst>
                    <a:gd name="adj" fmla="val 50000"/>
                  </a:avLst>
                </a:prstGeom>
                <a:gradFill rotWithShape="1">
                  <a:gsLst>
                    <a:gs pos="0">
                      <a:schemeClr val="accent2">
                        <a:gamma/>
                        <a:tint val="0"/>
                        <a:invGamma/>
                      </a:schemeClr>
                    </a:gs>
                    <a:gs pos="100000">
                      <a:schemeClr val="accent2">
                        <a:alpha val="0"/>
                      </a:schemeClr>
                    </a:gs>
                  </a:gsLst>
                  <a:lin ang="5400000" scaled="1"/>
                </a:gradFill>
                <a:ln w="9525">
                  <a:noFill/>
                  <a:round/>
                  <a:headEnd/>
                  <a:tailEnd/>
                </a:ln>
                <a:effectLst/>
              </p:spPr>
              <p:txBody>
                <a:bodyPr wrap="none" anchor="ctr"/>
                <a:lstStyle/>
                <a:p>
                  <a:endParaRPr lang="zh-CN" altLang="en-US"/>
                </a:p>
              </p:txBody>
            </p:sp>
          </p:grpSp>
        </p:grpSp>
        <p:grpSp>
          <p:nvGrpSpPr>
            <p:cNvPr id="4" name="Group 7"/>
            <p:cNvGrpSpPr>
              <a:grpSpLocks/>
            </p:cNvGrpSpPr>
            <p:nvPr/>
          </p:nvGrpSpPr>
          <p:grpSpPr bwMode="auto">
            <a:xfrm>
              <a:off x="1876425" y="4386263"/>
              <a:ext cx="5311775" cy="688975"/>
              <a:chOff x="720" y="1392"/>
              <a:chExt cx="4058" cy="480"/>
            </a:xfrm>
          </p:grpSpPr>
          <p:sp>
            <p:nvSpPr>
              <p:cNvPr id="49160" name="AutoShape 8"/>
              <p:cNvSpPr>
                <a:spLocks noChangeArrowheads="1"/>
              </p:cNvSpPr>
              <p:nvPr/>
            </p:nvSpPr>
            <p:spPr bwMode="gray">
              <a:xfrm>
                <a:off x="720" y="1392"/>
                <a:ext cx="4058" cy="480"/>
              </a:xfrm>
              <a:prstGeom prst="roundRect">
                <a:avLst>
                  <a:gd name="adj" fmla="val 17509"/>
                </a:avLst>
              </a:prstGeom>
              <a:gradFill rotWithShape="1">
                <a:gsLst>
                  <a:gs pos="0">
                    <a:schemeClr val="hlink"/>
                  </a:gs>
                  <a:gs pos="50000">
                    <a:schemeClr val="hlink">
                      <a:gamma/>
                      <a:shade val="92157"/>
                      <a:invGamma/>
                    </a:schemeClr>
                  </a:gs>
                  <a:gs pos="100000">
                    <a:schemeClr val="hlink"/>
                  </a:gs>
                </a:gsLst>
                <a:lin ang="5400000" scaled="1"/>
              </a:gradFill>
              <a:ln w="9525">
                <a:noFill/>
                <a:round/>
                <a:headEnd/>
                <a:tailEnd/>
              </a:ln>
              <a:effectLst/>
            </p:spPr>
            <p:txBody>
              <a:bodyPr wrap="none" anchor="ctr"/>
              <a:lstStyle/>
              <a:p>
                <a:endParaRPr lang="zh-CN" altLang="en-US"/>
              </a:p>
            </p:txBody>
          </p:sp>
          <p:grpSp>
            <p:nvGrpSpPr>
              <p:cNvPr id="5" name="Group 9"/>
              <p:cNvGrpSpPr>
                <a:grpSpLocks/>
              </p:cNvGrpSpPr>
              <p:nvPr/>
            </p:nvGrpSpPr>
            <p:grpSpPr bwMode="auto">
              <a:xfrm>
                <a:off x="730" y="1407"/>
                <a:ext cx="4043" cy="444"/>
                <a:chOff x="744" y="1407"/>
                <a:chExt cx="3988" cy="444"/>
              </a:xfrm>
            </p:grpSpPr>
            <p:sp>
              <p:nvSpPr>
                <p:cNvPr id="49162" name="AutoShape 10"/>
                <p:cNvSpPr>
                  <a:spLocks noChangeArrowheads="1"/>
                </p:cNvSpPr>
                <p:nvPr/>
              </p:nvSpPr>
              <p:spPr bwMode="gray">
                <a:xfrm>
                  <a:off x="744" y="1736"/>
                  <a:ext cx="3988" cy="115"/>
                </a:xfrm>
                <a:prstGeom prst="roundRect">
                  <a:avLst>
                    <a:gd name="adj" fmla="val 50000"/>
                  </a:avLst>
                </a:prstGeom>
                <a:gradFill rotWithShape="1">
                  <a:gsLst>
                    <a:gs pos="0">
                      <a:schemeClr val="hlink">
                        <a:alpha val="0"/>
                      </a:schemeClr>
                    </a:gs>
                    <a:gs pos="100000">
                      <a:schemeClr val="hlink">
                        <a:gamma/>
                        <a:tint val="0"/>
                        <a:invGamma/>
                      </a:schemeClr>
                    </a:gs>
                  </a:gsLst>
                  <a:lin ang="5400000" scaled="1"/>
                </a:gradFill>
                <a:ln w="9525">
                  <a:noFill/>
                  <a:round/>
                  <a:headEnd/>
                  <a:tailEnd/>
                </a:ln>
                <a:effectLst/>
              </p:spPr>
              <p:txBody>
                <a:bodyPr wrap="none" anchor="ctr"/>
                <a:lstStyle/>
                <a:p>
                  <a:endParaRPr lang="zh-CN" altLang="en-US"/>
                </a:p>
              </p:txBody>
            </p:sp>
            <p:sp>
              <p:nvSpPr>
                <p:cNvPr id="49163" name="AutoShape 11"/>
                <p:cNvSpPr>
                  <a:spLocks noChangeArrowheads="1"/>
                </p:cNvSpPr>
                <p:nvPr/>
              </p:nvSpPr>
              <p:spPr bwMode="gray">
                <a:xfrm>
                  <a:off x="744" y="1407"/>
                  <a:ext cx="3988" cy="115"/>
                </a:xfrm>
                <a:prstGeom prst="roundRect">
                  <a:avLst>
                    <a:gd name="adj" fmla="val 50000"/>
                  </a:avLst>
                </a:prstGeom>
                <a:gradFill rotWithShape="1">
                  <a:gsLst>
                    <a:gs pos="0">
                      <a:schemeClr val="hlink">
                        <a:gamma/>
                        <a:tint val="0"/>
                        <a:invGamma/>
                      </a:schemeClr>
                    </a:gs>
                    <a:gs pos="100000">
                      <a:schemeClr val="hlink">
                        <a:alpha val="0"/>
                      </a:schemeClr>
                    </a:gs>
                  </a:gsLst>
                  <a:lin ang="5400000" scaled="1"/>
                </a:gradFill>
                <a:ln w="9525">
                  <a:noFill/>
                  <a:round/>
                  <a:headEnd/>
                  <a:tailEnd/>
                </a:ln>
                <a:effectLst/>
              </p:spPr>
              <p:txBody>
                <a:bodyPr wrap="none" anchor="ctr"/>
                <a:lstStyle/>
                <a:p>
                  <a:endParaRPr lang="zh-CN" altLang="en-US"/>
                </a:p>
              </p:txBody>
            </p:sp>
          </p:grpSp>
        </p:grpSp>
        <p:grpSp>
          <p:nvGrpSpPr>
            <p:cNvPr id="6" name="Group 12"/>
            <p:cNvGrpSpPr>
              <a:grpSpLocks/>
            </p:cNvGrpSpPr>
            <p:nvPr/>
          </p:nvGrpSpPr>
          <p:grpSpPr bwMode="auto">
            <a:xfrm>
              <a:off x="1876425" y="5243513"/>
              <a:ext cx="5311775" cy="688975"/>
              <a:chOff x="720" y="1392"/>
              <a:chExt cx="4058" cy="480"/>
            </a:xfrm>
          </p:grpSpPr>
          <p:sp>
            <p:nvSpPr>
              <p:cNvPr id="49165" name="AutoShape 13"/>
              <p:cNvSpPr>
                <a:spLocks noChangeArrowheads="1"/>
              </p:cNvSpPr>
              <p:nvPr/>
            </p:nvSpPr>
            <p:spPr bwMode="gray">
              <a:xfrm>
                <a:off x="720" y="1392"/>
                <a:ext cx="4058" cy="480"/>
              </a:xfrm>
              <a:prstGeom prst="roundRect">
                <a:avLst>
                  <a:gd name="adj" fmla="val 17509"/>
                </a:avLst>
              </a:prstGeom>
              <a:gradFill rotWithShape="1">
                <a:gsLst>
                  <a:gs pos="0">
                    <a:schemeClr val="folHlink"/>
                  </a:gs>
                  <a:gs pos="50000">
                    <a:schemeClr val="folHlink">
                      <a:gamma/>
                      <a:shade val="92157"/>
                      <a:invGamma/>
                    </a:schemeClr>
                  </a:gs>
                  <a:gs pos="100000">
                    <a:schemeClr val="folHlink"/>
                  </a:gs>
                </a:gsLst>
                <a:lin ang="5400000" scaled="1"/>
              </a:gradFill>
              <a:ln w="9525">
                <a:noFill/>
                <a:round/>
                <a:headEnd/>
                <a:tailEnd/>
              </a:ln>
              <a:effectLst/>
            </p:spPr>
            <p:txBody>
              <a:bodyPr wrap="none" anchor="ctr"/>
              <a:lstStyle/>
              <a:p>
                <a:endParaRPr lang="zh-CN" altLang="en-US"/>
              </a:p>
            </p:txBody>
          </p:sp>
          <p:grpSp>
            <p:nvGrpSpPr>
              <p:cNvPr id="7" name="Group 14"/>
              <p:cNvGrpSpPr>
                <a:grpSpLocks/>
              </p:cNvGrpSpPr>
              <p:nvPr/>
            </p:nvGrpSpPr>
            <p:grpSpPr bwMode="auto">
              <a:xfrm>
                <a:off x="730" y="1407"/>
                <a:ext cx="4043" cy="444"/>
                <a:chOff x="744" y="1407"/>
                <a:chExt cx="3988" cy="444"/>
              </a:xfrm>
            </p:grpSpPr>
            <p:sp>
              <p:nvSpPr>
                <p:cNvPr id="49167" name="AutoShape 15"/>
                <p:cNvSpPr>
                  <a:spLocks noChangeArrowheads="1"/>
                </p:cNvSpPr>
                <p:nvPr/>
              </p:nvSpPr>
              <p:spPr bwMode="gray">
                <a:xfrm>
                  <a:off x="744" y="1736"/>
                  <a:ext cx="3988" cy="115"/>
                </a:xfrm>
                <a:prstGeom prst="roundRect">
                  <a:avLst>
                    <a:gd name="adj" fmla="val 50000"/>
                  </a:avLst>
                </a:prstGeom>
                <a:gradFill rotWithShape="1">
                  <a:gsLst>
                    <a:gs pos="0">
                      <a:schemeClr val="folHlink">
                        <a:alpha val="0"/>
                      </a:schemeClr>
                    </a:gs>
                    <a:gs pos="100000">
                      <a:schemeClr val="folHlink">
                        <a:gamma/>
                        <a:tint val="0"/>
                        <a:invGamma/>
                      </a:schemeClr>
                    </a:gs>
                  </a:gsLst>
                  <a:lin ang="5400000" scaled="1"/>
                </a:gradFill>
                <a:ln w="9525">
                  <a:noFill/>
                  <a:round/>
                  <a:headEnd/>
                  <a:tailEnd/>
                </a:ln>
                <a:effectLst/>
              </p:spPr>
              <p:txBody>
                <a:bodyPr wrap="none" anchor="ctr"/>
                <a:lstStyle/>
                <a:p>
                  <a:endParaRPr lang="zh-CN" altLang="en-US"/>
                </a:p>
              </p:txBody>
            </p:sp>
            <p:sp>
              <p:nvSpPr>
                <p:cNvPr id="49168" name="AutoShape 16"/>
                <p:cNvSpPr>
                  <a:spLocks noChangeArrowheads="1"/>
                </p:cNvSpPr>
                <p:nvPr/>
              </p:nvSpPr>
              <p:spPr bwMode="gray">
                <a:xfrm>
                  <a:off x="744" y="1407"/>
                  <a:ext cx="3988" cy="115"/>
                </a:xfrm>
                <a:prstGeom prst="roundRect">
                  <a:avLst>
                    <a:gd name="adj" fmla="val 50000"/>
                  </a:avLst>
                </a:prstGeom>
                <a:gradFill rotWithShape="1">
                  <a:gsLst>
                    <a:gs pos="0">
                      <a:schemeClr val="folHlink">
                        <a:gamma/>
                        <a:tint val="0"/>
                        <a:invGamma/>
                      </a:schemeClr>
                    </a:gs>
                    <a:gs pos="100000">
                      <a:schemeClr val="folHlink">
                        <a:alpha val="0"/>
                      </a:schemeClr>
                    </a:gs>
                  </a:gsLst>
                  <a:lin ang="5400000" scaled="1"/>
                </a:gradFill>
                <a:ln w="9525">
                  <a:noFill/>
                  <a:round/>
                  <a:headEnd/>
                  <a:tailEnd/>
                </a:ln>
                <a:effectLst/>
              </p:spPr>
              <p:txBody>
                <a:bodyPr wrap="none" anchor="ctr"/>
                <a:lstStyle/>
                <a:p>
                  <a:endParaRPr lang="zh-CN" altLang="en-US"/>
                </a:p>
              </p:txBody>
            </p:sp>
          </p:grpSp>
        </p:grpSp>
        <p:grpSp>
          <p:nvGrpSpPr>
            <p:cNvPr id="8" name="Group 17"/>
            <p:cNvGrpSpPr>
              <a:grpSpLocks/>
            </p:cNvGrpSpPr>
            <p:nvPr/>
          </p:nvGrpSpPr>
          <p:grpSpPr bwMode="auto">
            <a:xfrm>
              <a:off x="1876425" y="2657475"/>
              <a:ext cx="5311775" cy="688975"/>
              <a:chOff x="720" y="1392"/>
              <a:chExt cx="4058" cy="480"/>
            </a:xfrm>
          </p:grpSpPr>
          <p:sp>
            <p:nvSpPr>
              <p:cNvPr id="49170" name="AutoShape 18"/>
              <p:cNvSpPr>
                <a:spLocks noChangeArrowheads="1"/>
              </p:cNvSpPr>
              <p:nvPr/>
            </p:nvSpPr>
            <p:spPr bwMode="gray">
              <a:xfrm>
                <a:off x="720" y="1392"/>
                <a:ext cx="4058" cy="480"/>
              </a:xfrm>
              <a:prstGeom prst="roundRect">
                <a:avLst>
                  <a:gd name="adj" fmla="val 17509"/>
                </a:avLst>
              </a:prstGeom>
              <a:gradFill rotWithShape="1">
                <a:gsLst>
                  <a:gs pos="0">
                    <a:schemeClr val="accent1"/>
                  </a:gs>
                  <a:gs pos="50000">
                    <a:schemeClr val="accent1">
                      <a:gamma/>
                      <a:shade val="92157"/>
                      <a:invGamma/>
                    </a:schemeClr>
                  </a:gs>
                  <a:gs pos="100000">
                    <a:schemeClr val="accent1"/>
                  </a:gs>
                </a:gsLst>
                <a:lin ang="5400000" scaled="1"/>
              </a:gradFill>
              <a:ln w="9525">
                <a:noFill/>
                <a:round/>
                <a:headEnd/>
                <a:tailEnd/>
              </a:ln>
              <a:effectLst>
                <a:glow rad="228600">
                  <a:schemeClr val="accent1">
                    <a:satMod val="175000"/>
                    <a:alpha val="40000"/>
                  </a:schemeClr>
                </a:glow>
              </a:effectLst>
            </p:spPr>
            <p:txBody>
              <a:bodyPr wrap="none" anchor="ctr"/>
              <a:lstStyle/>
              <a:p>
                <a:endParaRPr lang="zh-CN" altLang="en-US"/>
              </a:p>
            </p:txBody>
          </p:sp>
          <p:grpSp>
            <p:nvGrpSpPr>
              <p:cNvPr id="9" name="Group 19"/>
              <p:cNvGrpSpPr>
                <a:grpSpLocks/>
              </p:cNvGrpSpPr>
              <p:nvPr/>
            </p:nvGrpSpPr>
            <p:grpSpPr bwMode="auto">
              <a:xfrm>
                <a:off x="730" y="1407"/>
                <a:ext cx="4043" cy="444"/>
                <a:chOff x="744" y="1407"/>
                <a:chExt cx="3988" cy="444"/>
              </a:xfrm>
            </p:grpSpPr>
            <p:sp>
              <p:nvSpPr>
                <p:cNvPr id="49172" name="AutoShape 20"/>
                <p:cNvSpPr>
                  <a:spLocks noChangeArrowheads="1"/>
                </p:cNvSpPr>
                <p:nvPr/>
              </p:nvSpPr>
              <p:spPr bwMode="gray">
                <a:xfrm>
                  <a:off x="744" y="1736"/>
                  <a:ext cx="3988" cy="115"/>
                </a:xfrm>
                <a:prstGeom prst="roundRect">
                  <a:avLst>
                    <a:gd name="adj" fmla="val 50000"/>
                  </a:avLst>
                </a:prstGeom>
                <a:gradFill rotWithShape="1">
                  <a:gsLst>
                    <a:gs pos="0">
                      <a:schemeClr val="accent1">
                        <a:alpha val="0"/>
                      </a:schemeClr>
                    </a:gs>
                    <a:gs pos="100000">
                      <a:schemeClr val="accent1">
                        <a:gamma/>
                        <a:tint val="0"/>
                        <a:invGamma/>
                      </a:schemeClr>
                    </a:gs>
                  </a:gsLst>
                  <a:lin ang="5400000" scaled="1"/>
                </a:gradFill>
                <a:ln w="9525">
                  <a:noFill/>
                  <a:round/>
                  <a:headEnd/>
                  <a:tailEnd/>
                </a:ln>
                <a:effectLst/>
              </p:spPr>
              <p:txBody>
                <a:bodyPr wrap="none" anchor="ctr"/>
                <a:lstStyle/>
                <a:p>
                  <a:endParaRPr lang="zh-CN" altLang="en-US"/>
                </a:p>
              </p:txBody>
            </p:sp>
            <p:sp>
              <p:nvSpPr>
                <p:cNvPr id="49173" name="AutoShape 21"/>
                <p:cNvSpPr>
                  <a:spLocks noChangeArrowheads="1"/>
                </p:cNvSpPr>
                <p:nvPr/>
              </p:nvSpPr>
              <p:spPr bwMode="gray">
                <a:xfrm>
                  <a:off x="744" y="1407"/>
                  <a:ext cx="3988" cy="115"/>
                </a:xfrm>
                <a:prstGeom prst="roundRect">
                  <a:avLst>
                    <a:gd name="adj" fmla="val 50000"/>
                  </a:avLst>
                </a:prstGeom>
                <a:gradFill rotWithShape="1">
                  <a:gsLst>
                    <a:gs pos="0">
                      <a:schemeClr val="accent1">
                        <a:gamma/>
                        <a:tint val="0"/>
                        <a:invGamma/>
                      </a:schemeClr>
                    </a:gs>
                    <a:gs pos="100000">
                      <a:schemeClr val="accent1">
                        <a:alpha val="0"/>
                      </a:schemeClr>
                    </a:gs>
                  </a:gsLst>
                  <a:lin ang="5400000" scaled="1"/>
                </a:gradFill>
                <a:ln w="9525">
                  <a:noFill/>
                  <a:round/>
                  <a:headEnd/>
                  <a:tailEnd/>
                </a:ln>
                <a:effectLst/>
              </p:spPr>
              <p:txBody>
                <a:bodyPr wrap="none" anchor="ctr"/>
                <a:lstStyle/>
                <a:p>
                  <a:endParaRPr lang="zh-CN" altLang="en-US"/>
                </a:p>
              </p:txBody>
            </p:sp>
          </p:grpSp>
        </p:grpSp>
        <p:sp>
          <p:nvSpPr>
            <p:cNvPr id="49174" name="Text Box 22"/>
            <p:cNvSpPr txBox="1">
              <a:spLocks noChangeArrowheads="1"/>
            </p:cNvSpPr>
            <p:nvPr/>
          </p:nvSpPr>
          <p:spPr bwMode="white">
            <a:xfrm>
              <a:off x="2343150" y="2771775"/>
              <a:ext cx="4495800" cy="501741"/>
            </a:xfrm>
            <a:prstGeom prst="rect">
              <a:avLst/>
            </a:prstGeom>
            <a:noFill/>
            <a:ln w="9525">
              <a:noFill/>
              <a:miter lim="800000"/>
              <a:headEnd/>
              <a:tailEnd/>
            </a:ln>
            <a:effectLst/>
          </p:spPr>
          <p:txBody>
            <a:bodyPr>
              <a:spAutoFit/>
            </a:bodyPr>
            <a:lstStyle/>
            <a:p>
              <a:pPr marL="457200" indent="-457200" algn="ctr">
                <a:spcBef>
                  <a:spcPct val="50000"/>
                </a:spcBef>
                <a:buClr>
                  <a:schemeClr val="tx1"/>
                </a:buClr>
              </a:pPr>
              <a:r>
                <a:rPr lang="zh-CN" altLang="en-US" sz="3600" b="1" dirty="0" smtClean="0">
                  <a:solidFill>
                    <a:srgbClr val="002060"/>
                  </a:solidFill>
                  <a:latin typeface="黑体" pitchFamily="2" charset="-122"/>
                  <a:ea typeface="黑体" pitchFamily="2" charset="-122"/>
                </a:rPr>
                <a:t>项目预算编制</a:t>
              </a:r>
              <a:r>
                <a:rPr lang="en-US" altLang="zh-CN" sz="3600" b="1" dirty="0" smtClean="0">
                  <a:solidFill>
                    <a:srgbClr val="002060"/>
                  </a:solidFill>
                  <a:latin typeface="黑体" pitchFamily="2" charset="-122"/>
                  <a:ea typeface="黑体" pitchFamily="2" charset="-122"/>
                </a:rPr>
                <a:t>    </a:t>
              </a:r>
              <a:endParaRPr lang="en-US" altLang="zh-CN" sz="3600" b="1" dirty="0">
                <a:solidFill>
                  <a:srgbClr val="002060"/>
                </a:solidFill>
                <a:latin typeface="黑体" pitchFamily="2" charset="-122"/>
                <a:ea typeface="黑体" pitchFamily="2" charset="-122"/>
              </a:endParaRPr>
            </a:p>
          </p:txBody>
        </p:sp>
        <p:sp>
          <p:nvSpPr>
            <p:cNvPr id="49175" name="Text Box 23"/>
            <p:cNvSpPr txBox="1">
              <a:spLocks noChangeArrowheads="1"/>
            </p:cNvSpPr>
            <p:nvPr/>
          </p:nvSpPr>
          <p:spPr bwMode="white">
            <a:xfrm>
              <a:off x="2354263" y="3629025"/>
              <a:ext cx="4495800" cy="453955"/>
            </a:xfrm>
            <a:prstGeom prst="rect">
              <a:avLst/>
            </a:prstGeom>
            <a:noFill/>
            <a:ln w="9525">
              <a:noFill/>
              <a:miter lim="800000"/>
              <a:headEnd/>
              <a:tailEnd/>
            </a:ln>
            <a:effectLst/>
          </p:spPr>
          <p:txBody>
            <a:bodyPr>
              <a:spAutoFit/>
            </a:bodyPr>
            <a:lstStyle/>
            <a:p>
              <a:pPr marL="457200" indent="-457200" algn="ctr">
                <a:spcBef>
                  <a:spcPct val="50000"/>
                </a:spcBef>
                <a:buClr>
                  <a:schemeClr val="tx1"/>
                </a:buClr>
              </a:pPr>
              <a:r>
                <a:rPr lang="zh-CN" altLang="en-US" sz="3200" b="1" dirty="0" smtClean="0">
                  <a:solidFill>
                    <a:srgbClr val="FFFFFF"/>
                  </a:solidFill>
                  <a:latin typeface="黑体" pitchFamily="2" charset="-122"/>
                  <a:ea typeface="黑体" pitchFamily="2" charset="-122"/>
                </a:rPr>
                <a:t>间接费用核定和拨付</a:t>
              </a:r>
              <a:endParaRPr lang="en-US" altLang="zh-CN" sz="3200" b="1" dirty="0">
                <a:solidFill>
                  <a:srgbClr val="FFFFFF"/>
                </a:solidFill>
                <a:latin typeface="黑体" pitchFamily="2" charset="-122"/>
                <a:ea typeface="黑体" pitchFamily="2" charset="-122"/>
              </a:endParaRPr>
            </a:p>
          </p:txBody>
        </p:sp>
        <p:sp>
          <p:nvSpPr>
            <p:cNvPr id="49176" name="Text Box 24"/>
            <p:cNvSpPr txBox="1">
              <a:spLocks noChangeArrowheads="1"/>
            </p:cNvSpPr>
            <p:nvPr/>
          </p:nvSpPr>
          <p:spPr bwMode="white">
            <a:xfrm>
              <a:off x="2354263" y="4487863"/>
              <a:ext cx="4495800" cy="453955"/>
            </a:xfrm>
            <a:prstGeom prst="rect">
              <a:avLst/>
            </a:prstGeom>
            <a:noFill/>
            <a:ln w="9525">
              <a:noFill/>
              <a:miter lim="800000"/>
              <a:headEnd/>
              <a:tailEnd/>
            </a:ln>
            <a:effectLst/>
          </p:spPr>
          <p:txBody>
            <a:bodyPr>
              <a:spAutoFit/>
            </a:bodyPr>
            <a:lstStyle/>
            <a:p>
              <a:pPr marL="457200" indent="-457200" algn="ctr">
                <a:spcBef>
                  <a:spcPct val="50000"/>
                </a:spcBef>
                <a:buClr>
                  <a:schemeClr val="tx1"/>
                </a:buClr>
              </a:pPr>
              <a:r>
                <a:rPr lang="zh-CN" altLang="en-US" sz="3200" b="1" dirty="0" smtClean="0">
                  <a:solidFill>
                    <a:srgbClr val="FFFFFF"/>
                  </a:solidFill>
                  <a:latin typeface="黑体" pitchFamily="2" charset="-122"/>
                  <a:ea typeface="黑体" pitchFamily="2" charset="-122"/>
                </a:rPr>
                <a:t>项目预算调整</a:t>
              </a:r>
              <a:endParaRPr lang="en-US" altLang="zh-CN" sz="3200" b="1" dirty="0">
                <a:solidFill>
                  <a:srgbClr val="FFFFFF"/>
                </a:solidFill>
                <a:latin typeface="黑体" pitchFamily="2" charset="-122"/>
                <a:ea typeface="黑体" pitchFamily="2" charset="-122"/>
              </a:endParaRPr>
            </a:p>
          </p:txBody>
        </p:sp>
        <p:sp>
          <p:nvSpPr>
            <p:cNvPr id="49177" name="Text Box 25"/>
            <p:cNvSpPr txBox="1">
              <a:spLocks noChangeArrowheads="1"/>
            </p:cNvSpPr>
            <p:nvPr/>
          </p:nvSpPr>
          <p:spPr bwMode="white">
            <a:xfrm>
              <a:off x="2354263" y="5335588"/>
              <a:ext cx="4495800" cy="453955"/>
            </a:xfrm>
            <a:prstGeom prst="rect">
              <a:avLst/>
            </a:prstGeom>
            <a:noFill/>
            <a:ln w="9525">
              <a:noFill/>
              <a:miter lim="800000"/>
              <a:headEnd/>
              <a:tailEnd/>
            </a:ln>
            <a:effectLst/>
          </p:spPr>
          <p:txBody>
            <a:bodyPr>
              <a:spAutoFit/>
            </a:bodyPr>
            <a:lstStyle/>
            <a:p>
              <a:pPr marL="457200" indent="-457200" algn="ctr">
                <a:spcBef>
                  <a:spcPct val="50000"/>
                </a:spcBef>
                <a:buClr>
                  <a:schemeClr val="tx1"/>
                </a:buClr>
              </a:pPr>
              <a:r>
                <a:rPr lang="zh-CN" altLang="en-US" sz="3200" b="1" dirty="0" smtClean="0">
                  <a:solidFill>
                    <a:srgbClr val="FFFFFF"/>
                  </a:solidFill>
                  <a:latin typeface="黑体" pitchFamily="2" charset="-122"/>
                  <a:ea typeface="黑体" pitchFamily="2" charset="-122"/>
                </a:rPr>
                <a:t>项目决算管理</a:t>
              </a:r>
              <a:endParaRPr lang="en-US" altLang="zh-CN" sz="3200" b="1" dirty="0">
                <a:solidFill>
                  <a:srgbClr val="FFFFFF"/>
                </a:solidFill>
                <a:latin typeface="黑体" pitchFamily="2" charset="-122"/>
                <a:ea typeface="黑体" pitchFamily="2" charset="-122"/>
              </a:endParaRPr>
            </a:p>
          </p:txBody>
        </p:sp>
        <p:pic>
          <p:nvPicPr>
            <p:cNvPr id="49179" name="Picture 27" descr="1"/>
            <p:cNvPicPr>
              <a:picLocks noChangeAspect="1" noChangeArrowheads="1"/>
            </p:cNvPicPr>
            <p:nvPr/>
          </p:nvPicPr>
          <p:blipFill>
            <a:blip r:embed="rId2" cstate="print">
              <a:lum bright="-6000" contrast="24000"/>
            </a:blip>
            <a:srcRect l="42606" t="64474" r="19473"/>
            <a:stretch>
              <a:fillRect/>
            </a:stretch>
          </p:blipFill>
          <p:spPr bwMode="auto">
            <a:xfrm>
              <a:off x="1676400" y="5207000"/>
              <a:ext cx="792163" cy="949325"/>
            </a:xfrm>
            <a:prstGeom prst="rect">
              <a:avLst/>
            </a:prstGeom>
            <a:noFill/>
          </p:spPr>
        </p:pic>
        <p:pic>
          <p:nvPicPr>
            <p:cNvPr id="49180" name="Picture 28" descr="1"/>
            <p:cNvPicPr>
              <a:picLocks noChangeAspect="1" noChangeArrowheads="1"/>
            </p:cNvPicPr>
            <p:nvPr/>
          </p:nvPicPr>
          <p:blipFill>
            <a:blip r:embed="rId2" cstate="print">
              <a:lum bright="-6000" contrast="24000"/>
            </a:blip>
            <a:srcRect l="42606" t="64474" r="19473"/>
            <a:stretch>
              <a:fillRect/>
            </a:stretch>
          </p:blipFill>
          <p:spPr bwMode="auto">
            <a:xfrm>
              <a:off x="1692275" y="4360863"/>
              <a:ext cx="792163" cy="949325"/>
            </a:xfrm>
            <a:prstGeom prst="rect">
              <a:avLst/>
            </a:prstGeom>
            <a:noFill/>
          </p:spPr>
        </p:pic>
        <p:pic>
          <p:nvPicPr>
            <p:cNvPr id="49181" name="Picture 29" descr="1"/>
            <p:cNvPicPr>
              <a:picLocks noChangeAspect="1" noChangeArrowheads="1"/>
            </p:cNvPicPr>
            <p:nvPr/>
          </p:nvPicPr>
          <p:blipFill>
            <a:blip r:embed="rId2" cstate="print">
              <a:lum bright="-6000" contrast="24000"/>
            </a:blip>
            <a:srcRect l="42606" t="64474" r="19473"/>
            <a:stretch>
              <a:fillRect/>
            </a:stretch>
          </p:blipFill>
          <p:spPr bwMode="auto">
            <a:xfrm>
              <a:off x="1692275" y="3509963"/>
              <a:ext cx="792163" cy="949325"/>
            </a:xfrm>
            <a:prstGeom prst="rect">
              <a:avLst/>
            </a:prstGeom>
            <a:noFill/>
          </p:spPr>
        </p:pic>
        <p:pic>
          <p:nvPicPr>
            <p:cNvPr id="49182" name="Picture 30" descr="1"/>
            <p:cNvPicPr>
              <a:picLocks noChangeAspect="1" noChangeArrowheads="1"/>
            </p:cNvPicPr>
            <p:nvPr/>
          </p:nvPicPr>
          <p:blipFill>
            <a:blip r:embed="rId2" cstate="print">
              <a:lum bright="-6000" contrast="24000"/>
            </a:blip>
            <a:srcRect l="42606" t="64474" r="19473"/>
            <a:stretch>
              <a:fillRect/>
            </a:stretch>
          </p:blipFill>
          <p:spPr bwMode="auto">
            <a:xfrm>
              <a:off x="1681163" y="2652713"/>
              <a:ext cx="792162" cy="949325"/>
            </a:xfrm>
            <a:prstGeom prst="rect">
              <a:avLst/>
            </a:prstGeom>
            <a:noFill/>
          </p:spPr>
        </p:pic>
        <p:sp>
          <p:nvSpPr>
            <p:cNvPr id="49183" name="Text Box 31"/>
            <p:cNvSpPr txBox="1">
              <a:spLocks noChangeArrowheads="1"/>
            </p:cNvSpPr>
            <p:nvPr/>
          </p:nvSpPr>
          <p:spPr bwMode="gray">
            <a:xfrm>
              <a:off x="2022475" y="5343525"/>
              <a:ext cx="381000" cy="457200"/>
            </a:xfrm>
            <a:prstGeom prst="rect">
              <a:avLst/>
            </a:prstGeom>
            <a:noFill/>
            <a:ln w="9525">
              <a:noFill/>
              <a:miter lim="800000"/>
              <a:headEnd/>
              <a:tailEnd/>
            </a:ln>
            <a:effectLst/>
          </p:spPr>
          <p:txBody>
            <a:bodyPr>
              <a:spAutoFit/>
            </a:bodyPr>
            <a:lstStyle/>
            <a:p>
              <a:pPr algn="ctr">
                <a:spcBef>
                  <a:spcPct val="50000"/>
                </a:spcBef>
              </a:pPr>
              <a:r>
                <a:rPr lang="en-US" altLang="zh-CN" sz="2400" b="1">
                  <a:ea typeface="宋体" charset="-122"/>
                </a:rPr>
                <a:t>4</a:t>
              </a:r>
            </a:p>
          </p:txBody>
        </p:sp>
        <p:sp>
          <p:nvSpPr>
            <p:cNvPr id="49184" name="Text Box 32"/>
            <p:cNvSpPr txBox="1">
              <a:spLocks noChangeArrowheads="1"/>
            </p:cNvSpPr>
            <p:nvPr/>
          </p:nvSpPr>
          <p:spPr bwMode="gray">
            <a:xfrm>
              <a:off x="2001838" y="2749550"/>
              <a:ext cx="381000" cy="597310"/>
            </a:xfrm>
            <a:prstGeom prst="rect">
              <a:avLst/>
            </a:prstGeom>
            <a:noFill/>
            <a:ln w="9525">
              <a:noFill/>
              <a:miter lim="800000"/>
              <a:headEnd/>
              <a:tailEnd/>
            </a:ln>
            <a:effectLst>
              <a:glow rad="228600">
                <a:schemeClr val="accent2">
                  <a:satMod val="175000"/>
                  <a:alpha val="40000"/>
                </a:schemeClr>
              </a:glow>
            </a:effectLst>
          </p:spPr>
          <p:txBody>
            <a:bodyPr>
              <a:spAutoFit/>
            </a:bodyPr>
            <a:lstStyle/>
            <a:p>
              <a:pPr algn="ctr">
                <a:spcBef>
                  <a:spcPct val="50000"/>
                </a:spcBef>
              </a:pPr>
              <a:r>
                <a:rPr lang="en-US" altLang="zh-CN" sz="4400" b="1" dirty="0">
                  <a:ea typeface="宋体" charset="-122"/>
                </a:rPr>
                <a:t>1</a:t>
              </a:r>
            </a:p>
          </p:txBody>
        </p:sp>
        <p:sp>
          <p:nvSpPr>
            <p:cNvPr id="49185" name="Text Box 33"/>
            <p:cNvSpPr txBox="1">
              <a:spLocks noChangeArrowheads="1"/>
            </p:cNvSpPr>
            <p:nvPr/>
          </p:nvSpPr>
          <p:spPr bwMode="gray">
            <a:xfrm>
              <a:off x="2014538" y="3608388"/>
              <a:ext cx="381000" cy="457200"/>
            </a:xfrm>
            <a:prstGeom prst="rect">
              <a:avLst/>
            </a:prstGeom>
            <a:noFill/>
            <a:ln w="9525">
              <a:noFill/>
              <a:miter lim="800000"/>
              <a:headEnd/>
              <a:tailEnd/>
            </a:ln>
            <a:effectLst/>
          </p:spPr>
          <p:txBody>
            <a:bodyPr>
              <a:spAutoFit/>
            </a:bodyPr>
            <a:lstStyle/>
            <a:p>
              <a:pPr algn="ctr">
                <a:spcBef>
                  <a:spcPct val="50000"/>
                </a:spcBef>
              </a:pPr>
              <a:r>
                <a:rPr lang="en-US" altLang="zh-CN" sz="2400" b="1">
                  <a:ea typeface="宋体" charset="-122"/>
                </a:rPr>
                <a:t>2</a:t>
              </a:r>
            </a:p>
          </p:txBody>
        </p:sp>
        <p:sp>
          <p:nvSpPr>
            <p:cNvPr id="49186" name="Text Box 34"/>
            <p:cNvSpPr txBox="1">
              <a:spLocks noChangeArrowheads="1"/>
            </p:cNvSpPr>
            <p:nvPr/>
          </p:nvSpPr>
          <p:spPr bwMode="gray">
            <a:xfrm>
              <a:off x="2014538" y="4495800"/>
              <a:ext cx="381000" cy="457200"/>
            </a:xfrm>
            <a:prstGeom prst="rect">
              <a:avLst/>
            </a:prstGeom>
            <a:noFill/>
            <a:ln w="9525">
              <a:noFill/>
              <a:miter lim="800000"/>
              <a:headEnd/>
              <a:tailEnd/>
            </a:ln>
            <a:effectLst/>
          </p:spPr>
          <p:txBody>
            <a:bodyPr>
              <a:spAutoFit/>
            </a:bodyPr>
            <a:lstStyle/>
            <a:p>
              <a:pPr algn="ctr">
                <a:spcBef>
                  <a:spcPct val="50000"/>
                </a:spcBef>
              </a:pPr>
              <a:r>
                <a:rPr lang="en-US" altLang="zh-CN" sz="2400" b="1">
                  <a:ea typeface="宋体" charset="-122"/>
                </a:rPr>
                <a:t>3</a:t>
              </a:r>
            </a:p>
          </p:txBody>
        </p:sp>
      </p:grpSp>
      <p:sp>
        <p:nvSpPr>
          <p:cNvPr id="49188" name="Rectangle 36"/>
          <p:cNvSpPr>
            <a:spLocks noGrp="1" noChangeArrowheads="1"/>
          </p:cNvSpPr>
          <p:nvPr>
            <p:ph type="title"/>
          </p:nvPr>
        </p:nvSpPr>
        <p:spPr/>
        <p:txBody>
          <a:bodyPr/>
          <a:lstStyle/>
          <a:p>
            <a:r>
              <a:rPr lang="zh-CN" altLang="en-US" sz="4000" dirty="0" smtClean="0">
                <a:latin typeface="黑体" pitchFamily="49" charset="-122"/>
                <a:ea typeface="黑体" pitchFamily="49" charset="-122"/>
              </a:rPr>
              <a:t>目录</a:t>
            </a:r>
            <a:endParaRPr lang="en-US" altLang="zh-CN" sz="4000" dirty="0">
              <a:ea typeface="宋体" charset="-122"/>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nvGraphicFramePr>
        <p:xfrm>
          <a:off x="857250" y="857250"/>
          <a:ext cx="6929485" cy="5620713"/>
        </p:xfrm>
        <a:graphic>
          <a:graphicData uri="http://schemas.openxmlformats.org/drawingml/2006/table">
            <a:tbl>
              <a:tblPr/>
              <a:tblGrid>
                <a:gridCol w="763418"/>
                <a:gridCol w="4022927"/>
                <a:gridCol w="1071570"/>
                <a:gridCol w="1071570"/>
              </a:tblGrid>
              <a:tr h="267653">
                <a:tc rowSpan="2">
                  <a:txBody>
                    <a:bodyPr/>
                    <a:lstStyle/>
                    <a:p>
                      <a:pPr marL="386080" indent="-386080" algn="ctr">
                        <a:spcAft>
                          <a:spcPts val="0"/>
                        </a:spcAft>
                      </a:pPr>
                      <a:r>
                        <a:rPr lang="zh-CN" altLang="en-US" sz="1400" b="1" kern="100" baseline="0" dirty="0" smtClean="0">
                          <a:latin typeface="华文中宋" pitchFamily="2" charset="-122"/>
                          <a:ea typeface="华文中宋" pitchFamily="2" charset="-122"/>
                        </a:rPr>
                        <a:t>序号</a:t>
                      </a:r>
                      <a:r>
                        <a:rPr lang="en-US" sz="1400" b="1" kern="100" baseline="0" dirty="0" smtClean="0">
                          <a:latin typeface="华文中宋" pitchFamily="2" charset="-122"/>
                          <a:ea typeface="华文中宋" pitchFamily="2" charset="-122"/>
                        </a:rPr>
                        <a:t>  </a:t>
                      </a:r>
                      <a:endParaRPr lang="zh-CN"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科目名称</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金额</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备注</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vMerge="1">
                  <a:txBody>
                    <a:bodyPr/>
                    <a:lstStyle/>
                    <a:p>
                      <a:endParaRPr lang="zh-CN" altLang="en-US"/>
                    </a:p>
                  </a:txBody>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a:t>
                      </a:r>
                      <a:r>
                        <a:rPr lang="en-US" sz="1600" b="1" kern="100" baseline="0" dirty="0">
                          <a:solidFill>
                            <a:schemeClr val="tx1"/>
                          </a:solidFill>
                          <a:latin typeface="华文中宋" pitchFamily="2" charset="-122"/>
                          <a:ea typeface="华文中宋" pitchFamily="2" charset="-122"/>
                          <a:cs typeface="+mn-cs"/>
                        </a:rPr>
                        <a:t>1</a:t>
                      </a:r>
                      <a:r>
                        <a:rPr lang="zh-CN" sz="1600" b="1" kern="100" baseline="0" dirty="0">
                          <a:solidFill>
                            <a:schemeClr val="tx1"/>
                          </a:solidFill>
                          <a:latin typeface="华文中宋" pitchFamily="2" charset="-122"/>
                          <a:ea typeface="华文中宋" pitchFamily="2" charset="-122"/>
                          <a:cs typeface="+mn-cs"/>
                        </a:rPr>
                        <a:t>）</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a:t>
                      </a:r>
                      <a:r>
                        <a:rPr lang="en-US" sz="1600" b="1" kern="100" baseline="0" dirty="0">
                          <a:solidFill>
                            <a:schemeClr val="tx1"/>
                          </a:solidFill>
                          <a:latin typeface="华文中宋" pitchFamily="2" charset="-122"/>
                          <a:ea typeface="华文中宋" pitchFamily="2" charset="-122"/>
                          <a:cs typeface="+mn-cs"/>
                        </a:rPr>
                        <a:t>2</a:t>
                      </a:r>
                      <a:r>
                        <a:rPr lang="zh-CN" sz="1600" b="1" kern="100" baseline="0" dirty="0">
                          <a:solidFill>
                            <a:schemeClr val="tx1"/>
                          </a:solidFill>
                          <a:latin typeface="华文中宋" pitchFamily="2" charset="-122"/>
                          <a:ea typeface="华文中宋" pitchFamily="2" charset="-122"/>
                          <a:cs typeface="+mn-cs"/>
                        </a:rPr>
                        <a:t>）</a:t>
                      </a: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a:t>
                      </a:r>
                      <a:r>
                        <a:rPr lang="en-US" sz="1600" b="1" kern="100" baseline="0" dirty="0">
                          <a:solidFill>
                            <a:schemeClr val="tx1"/>
                          </a:solidFill>
                          <a:latin typeface="华文中宋" pitchFamily="2" charset="-122"/>
                          <a:ea typeface="华文中宋" pitchFamily="2" charset="-122"/>
                          <a:cs typeface="+mn-cs"/>
                        </a:rPr>
                        <a:t>3</a:t>
                      </a:r>
                      <a:r>
                        <a:rPr lang="zh-CN" sz="1600" b="1" kern="100" baseline="0" dirty="0">
                          <a:solidFill>
                            <a:schemeClr val="tx1"/>
                          </a:solidFill>
                          <a:latin typeface="华文中宋" pitchFamily="2" charset="-122"/>
                          <a:ea typeface="华文中宋" pitchFamily="2" charset="-122"/>
                          <a:cs typeface="+mn-cs"/>
                        </a:rPr>
                        <a:t>）</a:t>
                      </a: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dirty="0">
                          <a:latin typeface="华文中宋" pitchFamily="2" charset="-122"/>
                          <a:ea typeface="华文中宋" pitchFamily="2" charset="-122"/>
                        </a:rPr>
                        <a:t>1</a:t>
                      </a:r>
                      <a:endParaRPr lang="zh-CN" sz="16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baseline="0" dirty="0">
                          <a:latin typeface="华文中宋" pitchFamily="2" charset="-122"/>
                          <a:ea typeface="华文中宋" pitchFamily="2" charset="-122"/>
                        </a:rPr>
                        <a:t>一、项目资金支出</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2</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baseline="0" dirty="0">
                          <a:latin typeface="华文中宋" pitchFamily="2" charset="-122"/>
                          <a:ea typeface="华文中宋" pitchFamily="2" charset="-122"/>
                        </a:rPr>
                        <a:t>（一）</a:t>
                      </a:r>
                      <a:r>
                        <a:rPr lang="zh-CN" sz="1600" b="1" kern="100" baseline="0" dirty="0">
                          <a:latin typeface="华文中宋" pitchFamily="2" charset="-122"/>
                          <a:ea typeface="华文中宋" pitchFamily="2" charset="-122"/>
                        </a:rPr>
                        <a:t>直接费用</a:t>
                      </a:r>
                      <a:endParaRPr lang="zh-CN" sz="16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3</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1</a:t>
                      </a:r>
                      <a:r>
                        <a:rPr lang="zh-CN" sz="1600" kern="100" baseline="0" dirty="0">
                          <a:latin typeface="华文中宋" pitchFamily="2" charset="-122"/>
                          <a:ea typeface="华文中宋" pitchFamily="2" charset="-122"/>
                        </a:rPr>
                        <a:t>、设备费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4</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19100" algn="just">
                        <a:spcAft>
                          <a:spcPts val="0"/>
                        </a:spcAft>
                      </a:pPr>
                      <a:r>
                        <a:rPr lang="zh-CN" sz="1600" kern="100" baseline="0" dirty="0">
                          <a:latin typeface="华文中宋" pitchFamily="2" charset="-122"/>
                          <a:ea typeface="华文中宋" pitchFamily="2" charset="-122"/>
                        </a:rPr>
                        <a:t>（</a:t>
                      </a:r>
                      <a:r>
                        <a:rPr lang="en-US" sz="1600" kern="100" baseline="0" dirty="0">
                          <a:latin typeface="华文中宋" pitchFamily="2" charset="-122"/>
                          <a:ea typeface="华文中宋" pitchFamily="2" charset="-122"/>
                        </a:rPr>
                        <a:t>1</a:t>
                      </a:r>
                      <a:r>
                        <a:rPr lang="zh-CN" sz="1600" kern="100" baseline="0" dirty="0">
                          <a:latin typeface="华文中宋" pitchFamily="2" charset="-122"/>
                          <a:ea typeface="华文中宋" pitchFamily="2" charset="-122"/>
                        </a:rPr>
                        <a:t>）设备购置费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5</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19100" algn="just">
                        <a:spcAft>
                          <a:spcPts val="0"/>
                        </a:spcAft>
                      </a:pPr>
                      <a:r>
                        <a:rPr lang="zh-CN" sz="1600" kern="100" baseline="0" dirty="0">
                          <a:latin typeface="华文中宋" pitchFamily="2" charset="-122"/>
                          <a:ea typeface="华文中宋" pitchFamily="2" charset="-122"/>
                        </a:rPr>
                        <a:t>（</a:t>
                      </a:r>
                      <a:r>
                        <a:rPr lang="en-US" sz="1600" kern="100" baseline="0" dirty="0">
                          <a:latin typeface="华文中宋" pitchFamily="2" charset="-122"/>
                          <a:ea typeface="华文中宋" pitchFamily="2" charset="-122"/>
                        </a:rPr>
                        <a:t>2</a:t>
                      </a:r>
                      <a:r>
                        <a:rPr lang="zh-CN" sz="1600" kern="100" baseline="0" dirty="0">
                          <a:latin typeface="华文中宋" pitchFamily="2" charset="-122"/>
                          <a:ea typeface="华文中宋" pitchFamily="2" charset="-122"/>
                        </a:rPr>
                        <a:t>）设备试制费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6</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19100" algn="just">
                        <a:spcAft>
                          <a:spcPts val="0"/>
                        </a:spcAft>
                      </a:pPr>
                      <a:r>
                        <a:rPr lang="zh-CN" sz="1600" kern="100" baseline="0" dirty="0">
                          <a:latin typeface="华文中宋" pitchFamily="2" charset="-122"/>
                          <a:ea typeface="华文中宋" pitchFamily="2" charset="-122"/>
                        </a:rPr>
                        <a:t>（</a:t>
                      </a:r>
                      <a:r>
                        <a:rPr lang="en-US" sz="1600" kern="100" baseline="0" dirty="0">
                          <a:latin typeface="华文中宋" pitchFamily="2" charset="-122"/>
                          <a:ea typeface="华文中宋" pitchFamily="2" charset="-122"/>
                        </a:rPr>
                        <a:t>3</a:t>
                      </a:r>
                      <a:r>
                        <a:rPr lang="zh-CN" sz="1600" kern="100" baseline="0" dirty="0">
                          <a:latin typeface="华文中宋" pitchFamily="2" charset="-122"/>
                          <a:ea typeface="华文中宋" pitchFamily="2" charset="-122"/>
                        </a:rPr>
                        <a:t>）设备改造与租赁费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7</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2</a:t>
                      </a:r>
                      <a:r>
                        <a:rPr lang="zh-CN" sz="1600" kern="100" baseline="0" dirty="0">
                          <a:latin typeface="华文中宋" pitchFamily="2" charset="-122"/>
                          <a:ea typeface="华文中宋" pitchFamily="2" charset="-122"/>
                        </a:rPr>
                        <a:t>、材料费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8</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3</a:t>
                      </a:r>
                      <a:r>
                        <a:rPr lang="zh-CN" sz="1600" kern="100" baseline="0" dirty="0">
                          <a:latin typeface="华文中宋" pitchFamily="2" charset="-122"/>
                          <a:ea typeface="华文中宋" pitchFamily="2" charset="-122"/>
                        </a:rPr>
                        <a:t>、测试化验加工费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9</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4</a:t>
                      </a:r>
                      <a:r>
                        <a:rPr lang="zh-CN" sz="1600" kern="100" baseline="0" dirty="0">
                          <a:latin typeface="华文中宋" pitchFamily="2" charset="-122"/>
                          <a:ea typeface="华文中宋" pitchFamily="2" charset="-122"/>
                        </a:rPr>
                        <a:t>、燃料动力费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10</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5</a:t>
                      </a:r>
                      <a:r>
                        <a:rPr lang="zh-CN" sz="1600" kern="100" baseline="0" dirty="0">
                          <a:latin typeface="华文中宋" pitchFamily="2" charset="-122"/>
                          <a:ea typeface="华文中宋" pitchFamily="2" charset="-122"/>
                        </a:rPr>
                        <a:t>、差旅费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11</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6</a:t>
                      </a:r>
                      <a:r>
                        <a:rPr lang="zh-CN" sz="1600" kern="100" baseline="0" dirty="0">
                          <a:latin typeface="华文中宋" pitchFamily="2" charset="-122"/>
                          <a:ea typeface="华文中宋" pitchFamily="2" charset="-122"/>
                        </a:rPr>
                        <a:t>、会议费 </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12</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7</a:t>
                      </a:r>
                      <a:r>
                        <a:rPr lang="zh-CN" sz="1600" kern="100" baseline="0" dirty="0">
                          <a:latin typeface="华文中宋" pitchFamily="2" charset="-122"/>
                          <a:ea typeface="华文中宋" pitchFamily="2" charset="-122"/>
                        </a:rPr>
                        <a:t>、国际合作与交流费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13</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b="0" kern="100" baseline="0" dirty="0">
                          <a:solidFill>
                            <a:schemeClr val="tx1"/>
                          </a:solidFill>
                          <a:latin typeface="华文中宋" pitchFamily="2" charset="-122"/>
                          <a:ea typeface="华文中宋" pitchFamily="2" charset="-122"/>
                        </a:rPr>
                        <a:t>8</a:t>
                      </a:r>
                      <a:r>
                        <a:rPr lang="zh-CN" sz="1600" b="0" kern="100" baseline="0" dirty="0">
                          <a:solidFill>
                            <a:schemeClr val="tx1"/>
                          </a:solidFill>
                          <a:latin typeface="华文中宋" pitchFamily="2" charset="-122"/>
                          <a:ea typeface="华文中宋" pitchFamily="2" charset="-122"/>
                        </a:rPr>
                        <a:t>、出版</a:t>
                      </a:r>
                      <a:r>
                        <a:rPr lang="en-US" sz="1600" b="0" kern="100" baseline="0" dirty="0">
                          <a:solidFill>
                            <a:schemeClr val="tx1"/>
                          </a:solidFill>
                          <a:latin typeface="华文中宋" pitchFamily="2" charset="-122"/>
                          <a:ea typeface="华文中宋" pitchFamily="2" charset="-122"/>
                        </a:rPr>
                        <a:t>/</a:t>
                      </a:r>
                      <a:r>
                        <a:rPr lang="zh-CN" sz="1600" b="0" kern="100" baseline="0" dirty="0">
                          <a:solidFill>
                            <a:schemeClr val="tx1"/>
                          </a:solidFill>
                          <a:latin typeface="华文中宋" pitchFamily="2" charset="-122"/>
                          <a:ea typeface="华文中宋" pitchFamily="2" charset="-122"/>
                        </a:rPr>
                        <a:t>文献</a:t>
                      </a:r>
                      <a:r>
                        <a:rPr lang="en-US" sz="1600" b="0" kern="100" baseline="0" dirty="0">
                          <a:solidFill>
                            <a:schemeClr val="tx1"/>
                          </a:solidFill>
                          <a:latin typeface="华文中宋" pitchFamily="2" charset="-122"/>
                          <a:ea typeface="华文中宋" pitchFamily="2" charset="-122"/>
                        </a:rPr>
                        <a:t>/</a:t>
                      </a:r>
                      <a:r>
                        <a:rPr lang="zh-CN" sz="1600" b="0" kern="100" baseline="0" dirty="0">
                          <a:solidFill>
                            <a:schemeClr val="tx1"/>
                          </a:solidFill>
                          <a:latin typeface="华文中宋" pitchFamily="2" charset="-122"/>
                          <a:ea typeface="华文中宋" pitchFamily="2" charset="-122"/>
                        </a:rPr>
                        <a:t>信息传播</a:t>
                      </a:r>
                      <a:r>
                        <a:rPr lang="en-US" sz="1600" b="0" kern="100" baseline="0" dirty="0">
                          <a:solidFill>
                            <a:schemeClr val="tx1"/>
                          </a:solidFill>
                          <a:latin typeface="华文中宋" pitchFamily="2" charset="-122"/>
                          <a:ea typeface="华文中宋" pitchFamily="2" charset="-122"/>
                        </a:rPr>
                        <a:t>/</a:t>
                      </a:r>
                      <a:r>
                        <a:rPr lang="zh-CN" sz="1600" b="0" kern="100" baseline="0" dirty="0">
                          <a:solidFill>
                            <a:schemeClr val="tx1"/>
                          </a:solidFill>
                          <a:latin typeface="华文中宋" pitchFamily="2" charset="-122"/>
                          <a:ea typeface="华文中宋" pitchFamily="2" charset="-122"/>
                        </a:rPr>
                        <a:t>知识产权事务费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14</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9</a:t>
                      </a:r>
                      <a:r>
                        <a:rPr lang="zh-CN" sz="1600" kern="100" baseline="0" dirty="0">
                          <a:latin typeface="华文中宋" pitchFamily="2" charset="-122"/>
                          <a:ea typeface="华文中宋" pitchFamily="2" charset="-122"/>
                        </a:rPr>
                        <a:t>、劳务费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15</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10</a:t>
                      </a:r>
                      <a:r>
                        <a:rPr lang="zh-CN" sz="1600" kern="100" baseline="0" dirty="0">
                          <a:latin typeface="华文中宋" pitchFamily="2" charset="-122"/>
                          <a:ea typeface="华文中宋" pitchFamily="2" charset="-122"/>
                        </a:rPr>
                        <a:t>、专家咨询费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16</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11</a:t>
                      </a:r>
                      <a:r>
                        <a:rPr lang="zh-CN" sz="1600" kern="100" baseline="0" dirty="0">
                          <a:latin typeface="华文中宋" pitchFamily="2" charset="-122"/>
                          <a:ea typeface="华文中宋" pitchFamily="2" charset="-122"/>
                        </a:rPr>
                        <a:t>、其他支出</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17</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b="1" kern="100" baseline="0" dirty="0">
                          <a:solidFill>
                            <a:srgbClr val="C00000"/>
                          </a:solidFill>
                          <a:latin typeface="华文中宋" pitchFamily="2" charset="-122"/>
                          <a:ea typeface="华文中宋" pitchFamily="2" charset="-122"/>
                        </a:rPr>
                        <a:t>（</a:t>
                      </a:r>
                      <a:r>
                        <a:rPr lang="zh-CN" sz="1600" b="1" kern="100" baseline="0" dirty="0">
                          <a:solidFill>
                            <a:srgbClr val="C00000"/>
                          </a:solidFill>
                          <a:latin typeface="华文中宋" pitchFamily="2" charset="-122"/>
                          <a:ea typeface="华文中宋" pitchFamily="2" charset="-122"/>
                          <a:cs typeface="+mn-cs"/>
                        </a:rPr>
                        <a:t>二）间接费用</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18</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09550" algn="just">
                        <a:spcAft>
                          <a:spcPts val="0"/>
                        </a:spcAft>
                      </a:pPr>
                      <a:r>
                        <a:rPr lang="zh-CN" sz="1600" kern="100" baseline="0" dirty="0">
                          <a:latin typeface="华文中宋" pitchFamily="2" charset="-122"/>
                          <a:ea typeface="华文中宋" pitchFamily="2" charset="-122"/>
                        </a:rPr>
                        <a:t>其中：绩效支出</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19</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baseline="0" dirty="0">
                          <a:latin typeface="华文中宋" pitchFamily="2" charset="-122"/>
                          <a:ea typeface="华文中宋" pitchFamily="2" charset="-122"/>
                        </a:rPr>
                        <a:t>二、自筹</a:t>
                      </a:r>
                      <a:r>
                        <a:rPr lang="zh-CN" sz="1600" kern="100" baseline="0" dirty="0" smtClean="0">
                          <a:latin typeface="华文中宋" pitchFamily="2" charset="-122"/>
                          <a:ea typeface="华文中宋" pitchFamily="2" charset="-122"/>
                        </a:rPr>
                        <a:t>资金</a:t>
                      </a:r>
                      <a:endParaRPr lang="zh-CN" sz="16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4929" name="Rectangle 2"/>
          <p:cNvSpPr>
            <a:spLocks noChangeArrowheads="1"/>
          </p:cNvSpPr>
          <p:nvPr/>
        </p:nvSpPr>
        <p:spPr bwMode="auto">
          <a:xfrm>
            <a:off x="785813" y="142875"/>
            <a:ext cx="8072437" cy="1004888"/>
          </a:xfrm>
          <a:prstGeom prst="rect">
            <a:avLst/>
          </a:prstGeom>
          <a:noFill/>
          <a:ln w="9525">
            <a:noFill/>
            <a:miter lim="800000"/>
            <a:headEnd/>
            <a:tailEnd/>
          </a:ln>
          <a:effectLst>
            <a:prstShdw prst="shdw12">
              <a:schemeClr val="bg2">
                <a:alpha val="50000"/>
              </a:schemeClr>
            </a:prstShdw>
          </a:effectLst>
        </p:spPr>
        <p:txBody>
          <a:bodyPr anchor="ctr">
            <a:spAutoFit/>
          </a:bodyPr>
          <a:lstStyle/>
          <a:p>
            <a:pPr>
              <a:spcBef>
                <a:spcPts val="1000"/>
              </a:spcBef>
            </a:pPr>
            <a:r>
              <a:rPr lang="zh-CN" altLang="en-US" sz="2000" b="1">
                <a:latin typeface="华文中宋" pitchFamily="2" charset="-122"/>
                <a:ea typeface="华文中宋" pitchFamily="2" charset="-122"/>
              </a:rPr>
              <a:t>      国家自然科学基金项目资金预算表（定额补助）</a:t>
            </a:r>
            <a:endParaRPr lang="en-US" altLang="zh-CN" sz="2000" b="1">
              <a:latin typeface="华文中宋" pitchFamily="2" charset="-122"/>
              <a:ea typeface="华文中宋" pitchFamily="2" charset="-122"/>
            </a:endParaRPr>
          </a:p>
          <a:p>
            <a:pPr>
              <a:spcBef>
                <a:spcPts val="1000"/>
              </a:spcBef>
            </a:pPr>
            <a:r>
              <a:rPr lang="zh-CN" altLang="en-US" sz="1300">
                <a:latin typeface="华文中宋" pitchFamily="2" charset="-122"/>
                <a:ea typeface="华文中宋" pitchFamily="2" charset="-122"/>
              </a:rPr>
              <a:t>项目名称：                                             项目负责人：                              金额单位：万元 </a:t>
            </a:r>
          </a:p>
          <a:p>
            <a:endParaRPr lang="zh-CN" altLang="en-US">
              <a:ea typeface="宋体" pitchFamily="2" charset="-122"/>
            </a:endParaRPr>
          </a:p>
        </p:txBody>
      </p:sp>
      <p:sp>
        <p:nvSpPr>
          <p:cNvPr id="8" name="线形标注 2 7"/>
          <p:cNvSpPr/>
          <p:nvPr/>
        </p:nvSpPr>
        <p:spPr bwMode="auto">
          <a:xfrm>
            <a:off x="4857750" y="4786313"/>
            <a:ext cx="4000530" cy="1714521"/>
          </a:xfrm>
          <a:prstGeom prst="borderCallout2">
            <a:avLst>
              <a:gd name="adj1" fmla="val 18750"/>
              <a:gd name="adj2" fmla="val -8333"/>
              <a:gd name="adj3" fmla="val 18750"/>
              <a:gd name="adj4" fmla="val -16667"/>
              <a:gd name="adj5" fmla="val 60834"/>
              <a:gd name="adj6" fmla="val -44815"/>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a:lstStyle/>
          <a:p>
            <a:pPr>
              <a:defRPr/>
            </a:pPr>
            <a:r>
              <a:rPr lang="zh-CN" altLang="en-US" b="1" dirty="0" smtClean="0">
                <a:solidFill>
                  <a:schemeClr val="tx1"/>
                </a:solidFill>
                <a:latin typeface="Times New Roman" pitchFamily="18" charset="0"/>
                <a:ea typeface="宋体" pitchFamily="2" charset="-122"/>
              </a:rPr>
              <a:t>是指依托单位在组织实施项目过程中发生的无法在直接费用中列支的相关费用，主要包括依托单位为项目研究提供的现有仪器设备及房屋，水、电、气、暖消耗，有关管理费用的补助支出，以及绩效支出等。</a:t>
            </a:r>
            <a:endParaRPr lang="zh-CN" altLang="en-US" b="1" dirty="0">
              <a:solidFill>
                <a:schemeClr val="tx1"/>
              </a:solidFill>
              <a:latin typeface="Times New Roman" pitchFamily="18" charset="0"/>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nvGraphicFramePr>
        <p:xfrm>
          <a:off x="1500188" y="214313"/>
          <a:ext cx="6429420" cy="6308015"/>
        </p:xfrm>
        <a:graphic>
          <a:graphicData uri="http://schemas.openxmlformats.org/drawingml/2006/table">
            <a:tbl>
              <a:tblPr/>
              <a:tblGrid>
                <a:gridCol w="6429420"/>
              </a:tblGrid>
              <a:tr h="618490">
                <a:tc>
                  <a:txBody>
                    <a:bodyPr/>
                    <a:lstStyle/>
                    <a:p>
                      <a:pPr marL="0" indent="0" algn="ctr">
                        <a:lnSpc>
                          <a:spcPct val="150000"/>
                        </a:lnSpc>
                        <a:spcAft>
                          <a:spcPts val="0"/>
                        </a:spcAft>
                      </a:pPr>
                      <a:r>
                        <a:rPr kumimoji="0" lang="zh-CN" altLang="en-US" sz="2000" b="1" i="0" u="none" strike="noStrike" kern="1200" cap="none" normalizeH="0" baseline="0" dirty="0" smtClean="0">
                          <a:ln>
                            <a:noFill/>
                          </a:ln>
                          <a:solidFill>
                            <a:schemeClr val="tx1"/>
                          </a:solidFill>
                          <a:effectLst/>
                          <a:latin typeface="华文中宋" pitchFamily="2" charset="-122"/>
                          <a:ea typeface="华文中宋" pitchFamily="2" charset="-122"/>
                          <a:cs typeface="+mn-cs"/>
                        </a:rPr>
                        <a:t>预算说明书</a:t>
                      </a:r>
                      <a:endParaRPr kumimoji="0" lang="en-US" altLang="zh-CN" sz="2000" b="1" i="0" u="none" strike="noStrike" kern="1200" cap="none" normalizeH="0" baseline="0" dirty="0" smtClean="0">
                        <a:ln>
                          <a:noFill/>
                        </a:ln>
                        <a:solidFill>
                          <a:schemeClr val="tx1"/>
                        </a:solidFill>
                        <a:effectLst/>
                        <a:latin typeface="华文中宋" pitchFamily="2" charset="-122"/>
                        <a:ea typeface="华文中宋" pitchFamily="2" charset="-122"/>
                        <a:cs typeface="+mn-cs"/>
                      </a:endParaRPr>
                    </a:p>
                    <a:p>
                      <a:pPr marL="0" indent="0" algn="ctr">
                        <a:lnSpc>
                          <a:spcPct val="150000"/>
                        </a:lnSpc>
                        <a:spcAft>
                          <a:spcPts val="0"/>
                        </a:spcAft>
                      </a:pPr>
                      <a:endParaRPr kumimoji="0" lang="zh-CN" altLang="en-US" sz="800" b="1" i="0" u="none" strike="noStrike" kern="1200" cap="none" normalizeH="0" baseline="0" dirty="0" smtClean="0">
                        <a:ln>
                          <a:noFill/>
                        </a:ln>
                        <a:solidFill>
                          <a:schemeClr val="tx1"/>
                        </a:solidFill>
                        <a:effectLst/>
                        <a:latin typeface="华文中宋" pitchFamily="2" charset="-122"/>
                        <a:ea typeface="华文中宋" pitchFamily="2" charset="-122"/>
                        <a:cs typeface="+mn-cs"/>
                      </a:endParaRPr>
                    </a:p>
                  </a:txBody>
                  <a:tcPr marL="9061" marR="9061" marT="0" marB="0">
                    <a:lnL>
                      <a:noFill/>
                    </a:lnL>
                    <a:lnR>
                      <a:noFill/>
                    </a:lnR>
                    <a:lnT>
                      <a:noFill/>
                    </a:lnT>
                    <a:lnB w="12700" cap="flat" cmpd="sng" algn="ctr">
                      <a:solidFill>
                        <a:srgbClr val="000000"/>
                      </a:solidFill>
                      <a:prstDash val="solid"/>
                      <a:round/>
                      <a:headEnd type="none" w="med" len="med"/>
                      <a:tailEnd type="none" w="med" len="med"/>
                    </a:lnB>
                  </a:tcPr>
                </a:tc>
              </a:tr>
              <a:tr h="5667935">
                <a:tc>
                  <a:txBody>
                    <a:bodyPr/>
                    <a:lstStyle/>
                    <a:p>
                      <a:pPr marL="0" indent="0" algn="l">
                        <a:lnSpc>
                          <a:spcPct val="150000"/>
                        </a:lnSpc>
                        <a:spcAft>
                          <a:spcPts val="0"/>
                        </a:spcAft>
                      </a:pPr>
                      <a:r>
                        <a:rPr lang="zh-CN" sz="1600" kern="100" dirty="0">
                          <a:latin typeface="华文中宋" pitchFamily="2" charset="-122"/>
                          <a:ea typeface="华文中宋" pitchFamily="2" charset="-122"/>
                        </a:rPr>
                        <a:t>（请对各项支出的主要用途和测算理由及合作研究外拨资金等内容进行详细说明，可根据需要另加附页。）</a:t>
                      </a:r>
                    </a:p>
                  </a:txBody>
                  <a:tcPr marL="9061" marR="90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5849" name="Rectangle 1"/>
          <p:cNvSpPr>
            <a:spLocks noChangeArrowheads="1"/>
          </p:cNvSpPr>
          <p:nvPr/>
        </p:nvSpPr>
        <p:spPr bwMode="auto">
          <a:xfrm>
            <a:off x="0" y="0"/>
            <a:ext cx="9144000" cy="0"/>
          </a:xfrm>
          <a:prstGeom prst="rect">
            <a:avLst/>
          </a:prstGeom>
          <a:noFill/>
          <a:ln w="9525">
            <a:noFill/>
            <a:miter lim="800000"/>
            <a:headEnd/>
            <a:tailEnd/>
          </a:ln>
          <a:effectLst>
            <a:prstShdw prst="shdw12">
              <a:schemeClr val="bg2">
                <a:alpha val="50000"/>
              </a:schemeClr>
            </a:prstShdw>
          </a:effectLst>
        </p:spPr>
        <p:txBody>
          <a:bodyPr wrap="none" anchor="ctr">
            <a:spAutoFit/>
          </a:bodyPr>
          <a:lstStyle/>
          <a:p>
            <a:r>
              <a:rPr lang="en-US" altLang="zh-CN" sz="900">
                <a:ea typeface="宋体" pitchFamily="2" charset="-122"/>
              </a:rPr>
              <a:t/>
            </a:r>
            <a:br>
              <a:rPr lang="en-US" altLang="zh-CN" sz="900">
                <a:ea typeface="宋体" pitchFamily="2" charset="-122"/>
              </a:rPr>
            </a:br>
            <a:endParaRPr lang="en-US" altLang="zh-CN" sz="700">
              <a:ea typeface="宋体" pitchFamily="2" charset="-122"/>
            </a:endParaRPr>
          </a:p>
          <a:p>
            <a:endParaRPr lang="en-US" altLang="zh-CN">
              <a:ea typeface="宋体" pitchFamily="2" charset="-12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标题 1"/>
          <p:cNvSpPr>
            <a:spLocks noGrp="1"/>
          </p:cNvSpPr>
          <p:nvPr>
            <p:ph type="title"/>
          </p:nvPr>
        </p:nvSpPr>
        <p:spPr/>
        <p:txBody>
          <a:bodyPr/>
          <a:lstStyle/>
          <a:p>
            <a:r>
              <a:rPr lang="en-US" altLang="zh-CN" sz="4000" dirty="0" smtClean="0">
                <a:latin typeface="黑体" pitchFamily="49" charset="-122"/>
                <a:ea typeface="黑体" pitchFamily="49" charset="-122"/>
              </a:rPr>
              <a:t>1.3 </a:t>
            </a:r>
            <a:r>
              <a:rPr lang="zh-CN" altLang="en-US" sz="4000" dirty="0" smtClean="0">
                <a:latin typeface="黑体" pitchFamily="49" charset="-122"/>
                <a:ea typeface="黑体" pitchFamily="49" charset="-122"/>
              </a:rPr>
              <a:t>预算编制</a:t>
            </a:r>
            <a:r>
              <a:rPr lang="en-US" altLang="zh-CN" sz="4000" dirty="0" smtClean="0">
                <a:latin typeface="黑体" pitchFamily="49" charset="-122"/>
                <a:ea typeface="黑体" pitchFamily="49" charset="-122"/>
              </a:rPr>
              <a:t>——</a:t>
            </a:r>
            <a:r>
              <a:rPr lang="zh-CN" altLang="en-US" sz="4000" dirty="0" smtClean="0">
                <a:latin typeface="黑体" pitchFamily="49" charset="-122"/>
                <a:ea typeface="黑体" pitchFamily="49" charset="-122"/>
              </a:rPr>
              <a:t>填报内容</a:t>
            </a:r>
          </a:p>
        </p:txBody>
      </p:sp>
      <p:sp>
        <p:nvSpPr>
          <p:cNvPr id="36867" name="标题 1"/>
          <p:cNvSpPr txBox="1">
            <a:spLocks/>
          </p:cNvSpPr>
          <p:nvPr/>
        </p:nvSpPr>
        <p:spPr bwMode="black">
          <a:xfrm>
            <a:off x="642910" y="571500"/>
            <a:ext cx="8501090" cy="1143000"/>
          </a:xfrm>
          <a:prstGeom prst="rect">
            <a:avLst/>
          </a:prstGeom>
          <a:noFill/>
          <a:ln w="9525">
            <a:noFill/>
            <a:miter lim="800000"/>
            <a:headEnd/>
            <a:tailEnd/>
          </a:ln>
        </p:spPr>
        <p:txBody>
          <a:bodyPr anchor="ctr"/>
          <a:lstStyle/>
          <a:p>
            <a:r>
              <a:rPr lang="en-US" altLang="zh-CN" sz="2800" dirty="0">
                <a:latin typeface="华文中宋" pitchFamily="2" charset="-122"/>
                <a:ea typeface="华文中宋" pitchFamily="2" charset="-122"/>
              </a:rPr>
              <a:t>2</a:t>
            </a:r>
            <a:r>
              <a:rPr lang="zh-CN" altLang="en-US" sz="2800" dirty="0">
                <a:latin typeface="华文中宋" pitchFamily="2" charset="-122"/>
                <a:ea typeface="华文中宋" pitchFamily="2" charset="-122"/>
              </a:rPr>
              <a:t>、成本补偿式预算表</a:t>
            </a:r>
          </a:p>
        </p:txBody>
      </p:sp>
      <p:sp>
        <p:nvSpPr>
          <p:cNvPr id="9" name="圆角矩形 8"/>
          <p:cNvSpPr/>
          <p:nvPr/>
        </p:nvSpPr>
        <p:spPr bwMode="auto">
          <a:xfrm>
            <a:off x="1357290" y="3571876"/>
            <a:ext cx="2286016" cy="642942"/>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anchor="ctr"/>
          <a:lstStyle/>
          <a:p>
            <a:pPr algn="ctr">
              <a:defRPr/>
            </a:pPr>
            <a:r>
              <a:rPr lang="zh-CN" alt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华文中宋" pitchFamily="2" charset="-122"/>
                <a:ea typeface="华文中宋" pitchFamily="2" charset="-122"/>
              </a:rPr>
              <a:t>成本补偿式预算表</a:t>
            </a:r>
          </a:p>
        </p:txBody>
      </p:sp>
      <p:sp>
        <p:nvSpPr>
          <p:cNvPr id="10" name="圆角矩形 9"/>
          <p:cNvSpPr/>
          <p:nvPr/>
        </p:nvSpPr>
        <p:spPr bwMode="auto">
          <a:xfrm>
            <a:off x="4786314" y="2357430"/>
            <a:ext cx="3214710" cy="571504"/>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anchor="ctr"/>
          <a:lstStyle/>
          <a:p>
            <a:pPr>
              <a:defRPr/>
            </a:pPr>
            <a:r>
              <a:rPr lang="zh-CN" alt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华文中宋" pitchFamily="2" charset="-122"/>
                <a:ea typeface="华文中宋" pitchFamily="2" charset="-122"/>
              </a:rPr>
              <a:t>预算说明书</a:t>
            </a:r>
          </a:p>
        </p:txBody>
      </p:sp>
      <p:sp>
        <p:nvSpPr>
          <p:cNvPr id="11" name="圆角矩形 10"/>
          <p:cNvSpPr/>
          <p:nvPr/>
        </p:nvSpPr>
        <p:spPr bwMode="auto">
          <a:xfrm>
            <a:off x="4786314" y="1500174"/>
            <a:ext cx="3214710" cy="571504"/>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anchor="ctr"/>
          <a:lstStyle/>
          <a:p>
            <a:pPr>
              <a:defRPr/>
            </a:pPr>
            <a:r>
              <a:rPr lang="zh-CN" alt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华文中宋" pitchFamily="2" charset="-122"/>
                <a:ea typeface="华文中宋" pitchFamily="2" charset="-122"/>
              </a:rPr>
              <a:t>项目资金预算表</a:t>
            </a:r>
          </a:p>
        </p:txBody>
      </p:sp>
      <p:sp>
        <p:nvSpPr>
          <p:cNvPr id="14" name="圆角矩形 13"/>
          <p:cNvSpPr/>
          <p:nvPr/>
        </p:nvSpPr>
        <p:spPr bwMode="auto">
          <a:xfrm>
            <a:off x="4786314" y="3214686"/>
            <a:ext cx="3214710" cy="571504"/>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anchor="ctr"/>
          <a:lstStyle/>
          <a:p>
            <a:pPr>
              <a:defRPr/>
            </a:pPr>
            <a:r>
              <a:rPr lang="zh-CN" alt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华文中宋" pitchFamily="2" charset="-122"/>
                <a:ea typeface="华文中宋" pitchFamily="2" charset="-122"/>
              </a:rPr>
              <a:t>合作研究资金预算表</a:t>
            </a:r>
          </a:p>
        </p:txBody>
      </p:sp>
      <p:sp>
        <p:nvSpPr>
          <p:cNvPr id="15" name="圆角矩形 14"/>
          <p:cNvSpPr/>
          <p:nvPr/>
        </p:nvSpPr>
        <p:spPr bwMode="auto">
          <a:xfrm>
            <a:off x="4786314" y="4143380"/>
            <a:ext cx="3214710" cy="571504"/>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anchor="ctr"/>
          <a:lstStyle/>
          <a:p>
            <a:pPr>
              <a:defRPr/>
            </a:pPr>
            <a:r>
              <a:rPr lang="zh-CN" alt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华文中宋" pitchFamily="2" charset="-122"/>
                <a:ea typeface="华文中宋" pitchFamily="2" charset="-122"/>
              </a:rPr>
              <a:t>设备费预算表</a:t>
            </a:r>
          </a:p>
        </p:txBody>
      </p:sp>
      <p:sp>
        <p:nvSpPr>
          <p:cNvPr id="16" name="圆角矩形 15"/>
          <p:cNvSpPr/>
          <p:nvPr/>
        </p:nvSpPr>
        <p:spPr bwMode="auto">
          <a:xfrm>
            <a:off x="4786314" y="5000636"/>
            <a:ext cx="3214710" cy="571504"/>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anchor="ctr"/>
          <a:lstStyle/>
          <a:p>
            <a:pPr>
              <a:defRPr/>
            </a:pPr>
            <a:r>
              <a:rPr lang="zh-CN" alt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华文中宋" pitchFamily="2" charset="-122"/>
                <a:ea typeface="华文中宋" pitchFamily="2" charset="-122"/>
              </a:rPr>
              <a:t>测试化验加工费预算表</a:t>
            </a:r>
          </a:p>
        </p:txBody>
      </p:sp>
      <p:sp>
        <p:nvSpPr>
          <p:cNvPr id="18" name="圆角矩形 17"/>
          <p:cNvSpPr/>
          <p:nvPr/>
        </p:nvSpPr>
        <p:spPr bwMode="auto">
          <a:xfrm>
            <a:off x="4786314" y="5857892"/>
            <a:ext cx="3214710" cy="571504"/>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anchor="ctr"/>
          <a:lstStyle/>
          <a:p>
            <a:pPr>
              <a:defRPr/>
            </a:pPr>
            <a:r>
              <a:rPr lang="zh-CN" alt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华文中宋" pitchFamily="2" charset="-122"/>
                <a:ea typeface="华文中宋" pitchFamily="2" charset="-122"/>
              </a:rPr>
              <a:t>劳务费预算表</a:t>
            </a:r>
          </a:p>
        </p:txBody>
      </p:sp>
      <p:sp>
        <p:nvSpPr>
          <p:cNvPr id="19" name="左大括号 18"/>
          <p:cNvSpPr/>
          <p:nvPr/>
        </p:nvSpPr>
        <p:spPr bwMode="auto">
          <a:xfrm>
            <a:off x="3857625" y="1714500"/>
            <a:ext cx="571500" cy="4429125"/>
          </a:xfrm>
          <a:prstGeom prst="leftBrace">
            <a:avLst>
              <a:gd name="adj1" fmla="val 0"/>
              <a:gd name="adj2" fmla="val 50000"/>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txBody>
          <a:bodyPr/>
          <a:lstStyle/>
          <a:p>
            <a:pPr>
              <a:defRPr/>
            </a:pPr>
            <a:endParaRPr lang="zh-CN" altLang="en-US">
              <a:latin typeface="Times New Roman" pitchFamily="18" charset="0"/>
              <a:ea typeface="宋体" pitchFamily="2" charset="-122"/>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nvGraphicFramePr>
        <p:xfrm>
          <a:off x="1000125" y="857250"/>
          <a:ext cx="7000923" cy="5857920"/>
        </p:xfrm>
        <a:graphic>
          <a:graphicData uri="http://schemas.openxmlformats.org/drawingml/2006/table">
            <a:tbl>
              <a:tblPr/>
              <a:tblGrid>
                <a:gridCol w="686904"/>
                <a:gridCol w="3434520"/>
                <a:gridCol w="892975"/>
                <a:gridCol w="986392"/>
                <a:gridCol w="1000132"/>
              </a:tblGrid>
              <a:tr h="216960">
                <a:tc rowSpan="2">
                  <a:txBody>
                    <a:bodyPr/>
                    <a:lstStyle/>
                    <a:p>
                      <a:pPr marL="0" indent="-386080" algn="ctr" defTabSz="914400" rtl="0" eaLnBrk="1" latinLnBrk="0" hangingPunct="1">
                        <a:spcAft>
                          <a:spcPts val="0"/>
                        </a:spcAft>
                      </a:pPr>
                      <a:r>
                        <a:rPr lang="zh-CN" sz="1400" b="1" kern="100" baseline="0" dirty="0">
                          <a:solidFill>
                            <a:schemeClr val="tx1"/>
                          </a:solidFill>
                          <a:latin typeface="华文中宋" pitchFamily="2" charset="-122"/>
                          <a:ea typeface="华文中宋" pitchFamily="2" charset="-122"/>
                          <a:cs typeface="+mn-cs"/>
                        </a:rPr>
                        <a:t>序号</a:t>
                      </a: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400" b="1" kern="100" baseline="0" dirty="0">
                          <a:solidFill>
                            <a:schemeClr val="tx1"/>
                          </a:solidFill>
                          <a:latin typeface="华文中宋" pitchFamily="2" charset="-122"/>
                          <a:ea typeface="华文中宋" pitchFamily="2" charset="-122"/>
                          <a:cs typeface="+mn-cs"/>
                        </a:rPr>
                        <a:t>科目名称</a:t>
                      </a: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400" b="1" kern="100" baseline="0" dirty="0">
                          <a:solidFill>
                            <a:schemeClr val="tx1"/>
                          </a:solidFill>
                          <a:latin typeface="华文中宋" pitchFamily="2" charset="-122"/>
                          <a:ea typeface="华文中宋" pitchFamily="2" charset="-122"/>
                          <a:cs typeface="+mn-cs"/>
                        </a:rPr>
                        <a:t>合计</a:t>
                      </a: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400" b="1" kern="100" baseline="0" dirty="0">
                          <a:solidFill>
                            <a:schemeClr val="tx1"/>
                          </a:solidFill>
                          <a:latin typeface="华文中宋" pitchFamily="2" charset="-122"/>
                          <a:ea typeface="华文中宋" pitchFamily="2" charset="-122"/>
                          <a:cs typeface="+mn-cs"/>
                        </a:rPr>
                        <a:t>基金资助</a:t>
                      </a: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400" b="1" kern="100" baseline="0" dirty="0">
                          <a:solidFill>
                            <a:schemeClr val="tx1"/>
                          </a:solidFill>
                          <a:latin typeface="华文中宋" pitchFamily="2" charset="-122"/>
                          <a:ea typeface="华文中宋" pitchFamily="2" charset="-122"/>
                          <a:cs typeface="+mn-cs"/>
                        </a:rPr>
                        <a:t>自筹资金</a:t>
                      </a: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960">
                <a:tc vMerge="1">
                  <a:txBody>
                    <a:bodyPr/>
                    <a:lstStyle/>
                    <a:p>
                      <a:endParaRPr lang="zh-CN" altLang="en-US"/>
                    </a:p>
                  </a:txBody>
                  <a:tcPr/>
                </a:tc>
                <a:tc>
                  <a:txBody>
                    <a:bodyPr/>
                    <a:lstStyle/>
                    <a:p>
                      <a:pPr marL="0" algn="ctr" defTabSz="914400" rtl="0" eaLnBrk="1" latinLnBrk="0" hangingPunct="1">
                        <a:spcAft>
                          <a:spcPts val="0"/>
                        </a:spcAft>
                      </a:pPr>
                      <a:r>
                        <a:rPr lang="zh-CN" sz="1400" b="1" kern="100" baseline="0" dirty="0">
                          <a:solidFill>
                            <a:schemeClr val="tx1"/>
                          </a:solidFill>
                          <a:latin typeface="华文中宋" pitchFamily="2" charset="-122"/>
                          <a:ea typeface="华文中宋" pitchFamily="2" charset="-122"/>
                          <a:cs typeface="+mn-cs"/>
                        </a:rPr>
                        <a:t>（</a:t>
                      </a:r>
                      <a:r>
                        <a:rPr lang="en-US" sz="1400" b="1" kern="100" baseline="0" dirty="0">
                          <a:solidFill>
                            <a:schemeClr val="tx1"/>
                          </a:solidFill>
                          <a:latin typeface="华文中宋" pitchFamily="2" charset="-122"/>
                          <a:ea typeface="华文中宋" pitchFamily="2" charset="-122"/>
                          <a:cs typeface="+mn-cs"/>
                        </a:rPr>
                        <a:t>1</a:t>
                      </a:r>
                      <a:r>
                        <a:rPr lang="zh-CN" sz="1400" b="1" kern="100" baseline="0" dirty="0">
                          <a:solidFill>
                            <a:schemeClr val="tx1"/>
                          </a:solidFill>
                          <a:latin typeface="华文中宋" pitchFamily="2" charset="-122"/>
                          <a:ea typeface="华文中宋" pitchFamily="2" charset="-122"/>
                          <a:cs typeface="+mn-cs"/>
                        </a:rPr>
                        <a:t>）</a:t>
                      </a: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400" b="1" kern="100" baseline="0" dirty="0">
                          <a:solidFill>
                            <a:schemeClr val="tx1"/>
                          </a:solidFill>
                          <a:latin typeface="华文中宋" pitchFamily="2" charset="-122"/>
                          <a:ea typeface="华文中宋" pitchFamily="2" charset="-122"/>
                          <a:cs typeface="+mn-cs"/>
                        </a:rPr>
                        <a:t>（</a:t>
                      </a:r>
                      <a:r>
                        <a:rPr lang="en-US" sz="1400" b="1" kern="100" baseline="0" dirty="0">
                          <a:solidFill>
                            <a:schemeClr val="tx1"/>
                          </a:solidFill>
                          <a:latin typeface="华文中宋" pitchFamily="2" charset="-122"/>
                          <a:ea typeface="华文中宋" pitchFamily="2" charset="-122"/>
                          <a:cs typeface="+mn-cs"/>
                        </a:rPr>
                        <a:t>2</a:t>
                      </a:r>
                      <a:r>
                        <a:rPr lang="zh-CN" sz="1400" b="1" kern="100" baseline="0" dirty="0">
                          <a:solidFill>
                            <a:schemeClr val="tx1"/>
                          </a:solidFill>
                          <a:latin typeface="华文中宋" pitchFamily="2" charset="-122"/>
                          <a:ea typeface="华文中宋" pitchFamily="2" charset="-122"/>
                          <a:cs typeface="+mn-cs"/>
                        </a:rPr>
                        <a:t>）</a:t>
                      </a:r>
                    </a:p>
                  </a:txBody>
                  <a:tcPr marL="10074" marR="100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400" b="1" kern="100" baseline="0" dirty="0">
                          <a:solidFill>
                            <a:schemeClr val="tx1"/>
                          </a:solidFill>
                          <a:latin typeface="华文中宋" pitchFamily="2" charset="-122"/>
                          <a:ea typeface="华文中宋" pitchFamily="2" charset="-122"/>
                          <a:cs typeface="+mn-cs"/>
                        </a:rPr>
                        <a:t>（</a:t>
                      </a:r>
                      <a:r>
                        <a:rPr lang="en-US" sz="1400" b="1" kern="100" baseline="0" dirty="0">
                          <a:solidFill>
                            <a:schemeClr val="tx1"/>
                          </a:solidFill>
                          <a:latin typeface="华文中宋" pitchFamily="2" charset="-122"/>
                          <a:ea typeface="华文中宋" pitchFamily="2" charset="-122"/>
                          <a:cs typeface="+mn-cs"/>
                        </a:rPr>
                        <a:t>3</a:t>
                      </a:r>
                      <a:r>
                        <a:rPr lang="zh-CN" sz="1400" b="1" kern="100" baseline="0" dirty="0">
                          <a:solidFill>
                            <a:schemeClr val="tx1"/>
                          </a:solidFill>
                          <a:latin typeface="华文中宋" pitchFamily="2" charset="-122"/>
                          <a:ea typeface="华文中宋" pitchFamily="2" charset="-122"/>
                          <a:cs typeface="+mn-cs"/>
                        </a:rPr>
                        <a:t>）</a:t>
                      </a:r>
                    </a:p>
                  </a:txBody>
                  <a:tcPr marL="10074" marR="100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400" b="1" kern="100" baseline="0" dirty="0">
                          <a:solidFill>
                            <a:schemeClr val="tx1"/>
                          </a:solidFill>
                          <a:latin typeface="华文中宋" pitchFamily="2" charset="-122"/>
                          <a:ea typeface="华文中宋" pitchFamily="2" charset="-122"/>
                          <a:cs typeface="+mn-cs"/>
                        </a:rPr>
                        <a:t>（</a:t>
                      </a:r>
                      <a:r>
                        <a:rPr lang="en-US" sz="1400" b="1" kern="100" baseline="0" dirty="0">
                          <a:solidFill>
                            <a:schemeClr val="tx1"/>
                          </a:solidFill>
                          <a:latin typeface="华文中宋" pitchFamily="2" charset="-122"/>
                          <a:ea typeface="华文中宋" pitchFamily="2" charset="-122"/>
                          <a:cs typeface="+mn-cs"/>
                        </a:rPr>
                        <a:t>4</a:t>
                      </a:r>
                      <a:r>
                        <a:rPr lang="zh-CN" sz="1400" b="1" kern="100" baseline="0" dirty="0">
                          <a:solidFill>
                            <a:schemeClr val="tx1"/>
                          </a:solidFill>
                          <a:latin typeface="华文中宋" pitchFamily="2" charset="-122"/>
                          <a:ea typeface="华文中宋" pitchFamily="2" charset="-122"/>
                          <a:cs typeface="+mn-cs"/>
                        </a:rPr>
                        <a:t>）</a:t>
                      </a: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960">
                <a:tc>
                  <a:txBody>
                    <a:bodyPr/>
                    <a:lstStyle/>
                    <a:p>
                      <a:pPr marL="0" indent="-386080" algn="ctr" defTabSz="914400" rtl="0" eaLnBrk="1" latinLnBrk="0" hangingPunct="1">
                        <a:spcAft>
                          <a:spcPts val="0"/>
                        </a:spcAft>
                      </a:pPr>
                      <a:r>
                        <a:rPr lang="en-US" sz="1400" kern="100" baseline="0" dirty="0">
                          <a:solidFill>
                            <a:schemeClr val="tx1"/>
                          </a:solidFill>
                          <a:latin typeface="华文中宋" pitchFamily="2" charset="-122"/>
                          <a:ea typeface="华文中宋" pitchFamily="2" charset="-122"/>
                          <a:cs typeface="+mn-cs"/>
                        </a:rPr>
                        <a:t>1</a:t>
                      </a:r>
                      <a:endParaRPr lang="zh-CN"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latinLnBrk="0" hangingPunct="1">
                        <a:spcAft>
                          <a:spcPts val="0"/>
                        </a:spcAft>
                      </a:pPr>
                      <a:r>
                        <a:rPr lang="zh-CN" sz="1400" kern="100" baseline="0" dirty="0">
                          <a:solidFill>
                            <a:schemeClr val="tx1"/>
                          </a:solidFill>
                          <a:latin typeface="华文中宋" pitchFamily="2" charset="-122"/>
                          <a:ea typeface="华文中宋" pitchFamily="2" charset="-122"/>
                          <a:cs typeface="+mn-cs"/>
                        </a:rPr>
                        <a:t>一、项目资金支出</a:t>
                      </a: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zh-CN"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zh-CN"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zh-CN"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960">
                <a:tc>
                  <a:txBody>
                    <a:bodyPr/>
                    <a:lstStyle/>
                    <a:p>
                      <a:pPr marL="0" indent="-386080" algn="ctr" defTabSz="914400" rtl="0" eaLnBrk="1" latinLnBrk="0" hangingPunct="1">
                        <a:spcAft>
                          <a:spcPts val="0"/>
                        </a:spcAft>
                      </a:pPr>
                      <a:r>
                        <a:rPr lang="en-US" sz="1400" kern="100" baseline="0" dirty="0">
                          <a:solidFill>
                            <a:schemeClr val="tx1"/>
                          </a:solidFill>
                          <a:latin typeface="华文中宋" pitchFamily="2" charset="-122"/>
                          <a:ea typeface="华文中宋" pitchFamily="2" charset="-122"/>
                          <a:cs typeface="+mn-cs"/>
                        </a:rPr>
                        <a:t>2</a:t>
                      </a:r>
                      <a:endParaRPr lang="zh-CN"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latinLnBrk="0" hangingPunct="1">
                        <a:spcAft>
                          <a:spcPts val="0"/>
                        </a:spcAft>
                      </a:pPr>
                      <a:r>
                        <a:rPr lang="zh-CN" sz="1400" b="1" kern="100" baseline="0" dirty="0">
                          <a:solidFill>
                            <a:schemeClr val="tx1"/>
                          </a:solidFill>
                          <a:latin typeface="华文中宋" pitchFamily="2" charset="-122"/>
                          <a:ea typeface="华文中宋" pitchFamily="2" charset="-122"/>
                          <a:cs typeface="+mn-cs"/>
                        </a:rPr>
                        <a:t>（一）直接费用</a:t>
                      </a: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960">
                <a:tc>
                  <a:txBody>
                    <a:bodyPr/>
                    <a:lstStyle/>
                    <a:p>
                      <a:pPr marL="0" indent="-386080" algn="ctr" defTabSz="914400" rtl="0" eaLnBrk="1" latinLnBrk="0" hangingPunct="1">
                        <a:spcAft>
                          <a:spcPts val="0"/>
                        </a:spcAft>
                      </a:pPr>
                      <a:r>
                        <a:rPr lang="en-US" sz="1400" kern="100" baseline="0" dirty="0">
                          <a:solidFill>
                            <a:schemeClr val="tx1"/>
                          </a:solidFill>
                          <a:latin typeface="华文中宋" pitchFamily="2" charset="-122"/>
                          <a:ea typeface="华文中宋" pitchFamily="2" charset="-122"/>
                          <a:cs typeface="+mn-cs"/>
                        </a:rPr>
                        <a:t>3</a:t>
                      </a:r>
                      <a:endParaRPr lang="zh-CN"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127000" algn="just" defTabSz="914400" rtl="0" eaLnBrk="1" latinLnBrk="0" hangingPunct="1">
                        <a:spcAft>
                          <a:spcPts val="0"/>
                        </a:spcAft>
                      </a:pPr>
                      <a:r>
                        <a:rPr lang="en-US" sz="1400" kern="100" baseline="0" dirty="0">
                          <a:solidFill>
                            <a:schemeClr val="tx1"/>
                          </a:solidFill>
                          <a:latin typeface="华文中宋" pitchFamily="2" charset="-122"/>
                          <a:ea typeface="华文中宋" pitchFamily="2" charset="-122"/>
                          <a:cs typeface="+mn-cs"/>
                        </a:rPr>
                        <a:t>1</a:t>
                      </a:r>
                      <a:r>
                        <a:rPr lang="zh-CN" sz="1400" kern="100" baseline="0" dirty="0">
                          <a:solidFill>
                            <a:schemeClr val="tx1"/>
                          </a:solidFill>
                          <a:latin typeface="华文中宋" pitchFamily="2" charset="-122"/>
                          <a:ea typeface="华文中宋" pitchFamily="2" charset="-122"/>
                          <a:cs typeface="+mn-cs"/>
                        </a:rPr>
                        <a:t>、设备费</a:t>
                      </a: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960">
                <a:tc>
                  <a:txBody>
                    <a:bodyPr/>
                    <a:lstStyle/>
                    <a:p>
                      <a:pPr marL="0" indent="-386080" algn="ctr" defTabSz="914400" rtl="0" eaLnBrk="1" latinLnBrk="0" hangingPunct="1">
                        <a:spcAft>
                          <a:spcPts val="0"/>
                        </a:spcAft>
                      </a:pPr>
                      <a:r>
                        <a:rPr lang="en-US" sz="1400" kern="100" baseline="0" dirty="0">
                          <a:solidFill>
                            <a:schemeClr val="tx1"/>
                          </a:solidFill>
                          <a:latin typeface="华文中宋" pitchFamily="2" charset="-122"/>
                          <a:ea typeface="华文中宋" pitchFamily="2" charset="-122"/>
                          <a:cs typeface="+mn-cs"/>
                        </a:rPr>
                        <a:t>4</a:t>
                      </a:r>
                      <a:endParaRPr lang="zh-CN"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381000" algn="just" defTabSz="914400" rtl="0" eaLnBrk="1" latinLnBrk="0" hangingPunct="1">
                        <a:spcAft>
                          <a:spcPts val="0"/>
                        </a:spcAft>
                      </a:pPr>
                      <a:r>
                        <a:rPr lang="zh-CN" sz="1400" kern="100" baseline="0" dirty="0">
                          <a:solidFill>
                            <a:schemeClr val="tx1"/>
                          </a:solidFill>
                          <a:latin typeface="华文中宋" pitchFamily="2" charset="-122"/>
                          <a:ea typeface="华文中宋" pitchFamily="2" charset="-122"/>
                          <a:cs typeface="+mn-cs"/>
                        </a:rPr>
                        <a:t>（</a:t>
                      </a:r>
                      <a:r>
                        <a:rPr lang="en-US" sz="1400" kern="100" baseline="0" dirty="0">
                          <a:solidFill>
                            <a:schemeClr val="tx1"/>
                          </a:solidFill>
                          <a:latin typeface="华文中宋" pitchFamily="2" charset="-122"/>
                          <a:ea typeface="华文中宋" pitchFamily="2" charset="-122"/>
                          <a:cs typeface="+mn-cs"/>
                        </a:rPr>
                        <a:t>1</a:t>
                      </a:r>
                      <a:r>
                        <a:rPr lang="zh-CN" sz="1400" kern="100" baseline="0" dirty="0">
                          <a:solidFill>
                            <a:schemeClr val="tx1"/>
                          </a:solidFill>
                          <a:latin typeface="华文中宋" pitchFamily="2" charset="-122"/>
                          <a:ea typeface="华文中宋" pitchFamily="2" charset="-122"/>
                          <a:cs typeface="+mn-cs"/>
                        </a:rPr>
                        <a:t>）设备购置费</a:t>
                      </a: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960">
                <a:tc>
                  <a:txBody>
                    <a:bodyPr/>
                    <a:lstStyle/>
                    <a:p>
                      <a:pPr marL="0" indent="-386080" algn="ctr" defTabSz="914400" rtl="0" eaLnBrk="1" latinLnBrk="0" hangingPunct="1">
                        <a:spcAft>
                          <a:spcPts val="0"/>
                        </a:spcAft>
                      </a:pPr>
                      <a:r>
                        <a:rPr lang="en-US" sz="1400" kern="100" baseline="0" dirty="0">
                          <a:solidFill>
                            <a:schemeClr val="tx1"/>
                          </a:solidFill>
                          <a:latin typeface="华文中宋" pitchFamily="2" charset="-122"/>
                          <a:ea typeface="华文中宋" pitchFamily="2" charset="-122"/>
                          <a:cs typeface="+mn-cs"/>
                        </a:rPr>
                        <a:t>5</a:t>
                      </a:r>
                      <a:endParaRPr lang="zh-CN"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381000" algn="just" defTabSz="914400" rtl="0" eaLnBrk="1" latinLnBrk="0" hangingPunct="1">
                        <a:spcAft>
                          <a:spcPts val="0"/>
                        </a:spcAft>
                      </a:pPr>
                      <a:r>
                        <a:rPr lang="zh-CN" sz="1400" kern="100" baseline="0" dirty="0">
                          <a:solidFill>
                            <a:schemeClr val="tx1"/>
                          </a:solidFill>
                          <a:latin typeface="华文中宋" pitchFamily="2" charset="-122"/>
                          <a:ea typeface="华文中宋" pitchFamily="2" charset="-122"/>
                          <a:cs typeface="+mn-cs"/>
                        </a:rPr>
                        <a:t>（</a:t>
                      </a:r>
                      <a:r>
                        <a:rPr lang="en-US" sz="1400" kern="100" baseline="0" dirty="0">
                          <a:solidFill>
                            <a:schemeClr val="tx1"/>
                          </a:solidFill>
                          <a:latin typeface="华文中宋" pitchFamily="2" charset="-122"/>
                          <a:ea typeface="华文中宋" pitchFamily="2" charset="-122"/>
                          <a:cs typeface="+mn-cs"/>
                        </a:rPr>
                        <a:t>2</a:t>
                      </a:r>
                      <a:r>
                        <a:rPr lang="zh-CN" sz="1400" kern="100" baseline="0" dirty="0">
                          <a:solidFill>
                            <a:schemeClr val="tx1"/>
                          </a:solidFill>
                          <a:latin typeface="华文中宋" pitchFamily="2" charset="-122"/>
                          <a:ea typeface="华文中宋" pitchFamily="2" charset="-122"/>
                          <a:cs typeface="+mn-cs"/>
                        </a:rPr>
                        <a:t>）设备试制费</a:t>
                      </a: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960">
                <a:tc>
                  <a:txBody>
                    <a:bodyPr/>
                    <a:lstStyle/>
                    <a:p>
                      <a:pPr marL="0" indent="-386080" algn="ctr" defTabSz="914400" rtl="0" eaLnBrk="1" latinLnBrk="0" hangingPunct="1">
                        <a:spcAft>
                          <a:spcPts val="0"/>
                        </a:spcAft>
                      </a:pPr>
                      <a:r>
                        <a:rPr lang="en-US" sz="1400" kern="100" baseline="0" dirty="0">
                          <a:solidFill>
                            <a:schemeClr val="tx1"/>
                          </a:solidFill>
                          <a:latin typeface="华文中宋" pitchFamily="2" charset="-122"/>
                          <a:ea typeface="华文中宋" pitchFamily="2" charset="-122"/>
                          <a:cs typeface="+mn-cs"/>
                        </a:rPr>
                        <a:t>6</a:t>
                      </a:r>
                      <a:endParaRPr lang="zh-CN"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381000" algn="just" defTabSz="914400" rtl="0" eaLnBrk="1" latinLnBrk="0" hangingPunct="1">
                        <a:spcAft>
                          <a:spcPts val="0"/>
                        </a:spcAft>
                      </a:pPr>
                      <a:r>
                        <a:rPr lang="zh-CN" sz="1400" kern="100" baseline="0" dirty="0">
                          <a:solidFill>
                            <a:schemeClr val="tx1"/>
                          </a:solidFill>
                          <a:latin typeface="华文中宋" pitchFamily="2" charset="-122"/>
                          <a:ea typeface="华文中宋" pitchFamily="2" charset="-122"/>
                          <a:cs typeface="+mn-cs"/>
                        </a:rPr>
                        <a:t>（</a:t>
                      </a:r>
                      <a:r>
                        <a:rPr lang="en-US" sz="1400" kern="100" baseline="0" dirty="0">
                          <a:solidFill>
                            <a:schemeClr val="tx1"/>
                          </a:solidFill>
                          <a:latin typeface="华文中宋" pitchFamily="2" charset="-122"/>
                          <a:ea typeface="华文中宋" pitchFamily="2" charset="-122"/>
                          <a:cs typeface="+mn-cs"/>
                        </a:rPr>
                        <a:t>3</a:t>
                      </a:r>
                      <a:r>
                        <a:rPr lang="zh-CN" sz="1400" kern="100" baseline="0" dirty="0">
                          <a:solidFill>
                            <a:schemeClr val="tx1"/>
                          </a:solidFill>
                          <a:latin typeface="华文中宋" pitchFamily="2" charset="-122"/>
                          <a:ea typeface="华文中宋" pitchFamily="2" charset="-122"/>
                          <a:cs typeface="+mn-cs"/>
                        </a:rPr>
                        <a:t>）设备改造与租赁费</a:t>
                      </a: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960">
                <a:tc>
                  <a:txBody>
                    <a:bodyPr/>
                    <a:lstStyle/>
                    <a:p>
                      <a:pPr marL="0" indent="-386080" algn="ctr" defTabSz="914400" rtl="0" eaLnBrk="1" latinLnBrk="0" hangingPunct="1">
                        <a:spcAft>
                          <a:spcPts val="0"/>
                        </a:spcAft>
                      </a:pPr>
                      <a:r>
                        <a:rPr lang="en-US" sz="1400" kern="100" baseline="0" dirty="0">
                          <a:solidFill>
                            <a:schemeClr val="tx1"/>
                          </a:solidFill>
                          <a:latin typeface="华文中宋" pitchFamily="2" charset="-122"/>
                          <a:ea typeface="华文中宋" pitchFamily="2" charset="-122"/>
                          <a:cs typeface="+mn-cs"/>
                        </a:rPr>
                        <a:t>7</a:t>
                      </a:r>
                      <a:endParaRPr lang="zh-CN"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127000" algn="just" defTabSz="914400" rtl="0" eaLnBrk="1" latinLnBrk="0" hangingPunct="1">
                        <a:spcAft>
                          <a:spcPts val="0"/>
                        </a:spcAft>
                      </a:pPr>
                      <a:r>
                        <a:rPr lang="en-US" sz="1400" kern="100" baseline="0" dirty="0">
                          <a:solidFill>
                            <a:schemeClr val="tx1"/>
                          </a:solidFill>
                          <a:latin typeface="华文中宋" pitchFamily="2" charset="-122"/>
                          <a:ea typeface="华文中宋" pitchFamily="2" charset="-122"/>
                          <a:cs typeface="+mn-cs"/>
                        </a:rPr>
                        <a:t>2</a:t>
                      </a:r>
                      <a:r>
                        <a:rPr lang="zh-CN" sz="1400" kern="100" baseline="0" dirty="0">
                          <a:solidFill>
                            <a:schemeClr val="tx1"/>
                          </a:solidFill>
                          <a:latin typeface="华文中宋" pitchFamily="2" charset="-122"/>
                          <a:ea typeface="华文中宋" pitchFamily="2" charset="-122"/>
                          <a:cs typeface="+mn-cs"/>
                        </a:rPr>
                        <a:t>、材料费</a:t>
                      </a: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960">
                <a:tc>
                  <a:txBody>
                    <a:bodyPr/>
                    <a:lstStyle/>
                    <a:p>
                      <a:pPr marL="0" indent="-386080" algn="ctr" defTabSz="914400" rtl="0" eaLnBrk="1" latinLnBrk="0" hangingPunct="1">
                        <a:spcAft>
                          <a:spcPts val="0"/>
                        </a:spcAft>
                      </a:pPr>
                      <a:r>
                        <a:rPr lang="en-US" sz="1400" kern="100" baseline="0" dirty="0">
                          <a:solidFill>
                            <a:schemeClr val="tx1"/>
                          </a:solidFill>
                          <a:latin typeface="华文中宋" pitchFamily="2" charset="-122"/>
                          <a:ea typeface="华文中宋" pitchFamily="2" charset="-122"/>
                          <a:cs typeface="+mn-cs"/>
                        </a:rPr>
                        <a:t>8</a:t>
                      </a:r>
                      <a:endParaRPr lang="zh-CN"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127000" algn="just" defTabSz="914400" rtl="0" eaLnBrk="1" latinLnBrk="0" hangingPunct="1">
                        <a:spcAft>
                          <a:spcPts val="0"/>
                        </a:spcAft>
                      </a:pPr>
                      <a:r>
                        <a:rPr lang="en-US" sz="1400" kern="100" baseline="0" dirty="0">
                          <a:solidFill>
                            <a:schemeClr val="tx1"/>
                          </a:solidFill>
                          <a:latin typeface="华文中宋" pitchFamily="2" charset="-122"/>
                          <a:ea typeface="华文中宋" pitchFamily="2" charset="-122"/>
                          <a:cs typeface="+mn-cs"/>
                        </a:rPr>
                        <a:t>3</a:t>
                      </a:r>
                      <a:r>
                        <a:rPr lang="zh-CN" sz="1400" kern="100" baseline="0" dirty="0">
                          <a:solidFill>
                            <a:schemeClr val="tx1"/>
                          </a:solidFill>
                          <a:latin typeface="华文中宋" pitchFamily="2" charset="-122"/>
                          <a:ea typeface="华文中宋" pitchFamily="2" charset="-122"/>
                          <a:cs typeface="+mn-cs"/>
                        </a:rPr>
                        <a:t>、测试化验加工费</a:t>
                      </a: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960">
                <a:tc>
                  <a:txBody>
                    <a:bodyPr/>
                    <a:lstStyle/>
                    <a:p>
                      <a:pPr marL="0" indent="-386080" algn="ctr" defTabSz="914400" rtl="0" eaLnBrk="1" latinLnBrk="0" hangingPunct="1">
                        <a:spcAft>
                          <a:spcPts val="0"/>
                        </a:spcAft>
                      </a:pPr>
                      <a:r>
                        <a:rPr lang="en-US" sz="1400" kern="100" baseline="0" dirty="0">
                          <a:solidFill>
                            <a:schemeClr val="tx1"/>
                          </a:solidFill>
                          <a:latin typeface="华文中宋" pitchFamily="2" charset="-122"/>
                          <a:ea typeface="华文中宋" pitchFamily="2" charset="-122"/>
                          <a:cs typeface="+mn-cs"/>
                        </a:rPr>
                        <a:t>9</a:t>
                      </a:r>
                      <a:endParaRPr lang="zh-CN"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127000" algn="just" defTabSz="914400" rtl="0" eaLnBrk="1" latinLnBrk="0" hangingPunct="1">
                        <a:spcAft>
                          <a:spcPts val="0"/>
                        </a:spcAft>
                      </a:pPr>
                      <a:r>
                        <a:rPr lang="en-US" sz="1400" kern="100" baseline="0" dirty="0">
                          <a:solidFill>
                            <a:schemeClr val="tx1"/>
                          </a:solidFill>
                          <a:latin typeface="华文中宋" pitchFamily="2" charset="-122"/>
                          <a:ea typeface="华文中宋" pitchFamily="2" charset="-122"/>
                          <a:cs typeface="+mn-cs"/>
                        </a:rPr>
                        <a:t>4</a:t>
                      </a:r>
                      <a:r>
                        <a:rPr lang="zh-CN" sz="1400" kern="100" baseline="0" dirty="0">
                          <a:solidFill>
                            <a:schemeClr val="tx1"/>
                          </a:solidFill>
                          <a:latin typeface="华文中宋" pitchFamily="2" charset="-122"/>
                          <a:ea typeface="华文中宋" pitchFamily="2" charset="-122"/>
                          <a:cs typeface="+mn-cs"/>
                        </a:rPr>
                        <a:t>、燃料动力费</a:t>
                      </a: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960">
                <a:tc>
                  <a:txBody>
                    <a:bodyPr/>
                    <a:lstStyle/>
                    <a:p>
                      <a:pPr marL="0" indent="-386080" algn="ctr" defTabSz="914400" rtl="0" eaLnBrk="1" latinLnBrk="0" hangingPunct="1">
                        <a:spcAft>
                          <a:spcPts val="0"/>
                        </a:spcAft>
                      </a:pPr>
                      <a:r>
                        <a:rPr lang="en-US" sz="1400" kern="100" baseline="0" dirty="0">
                          <a:solidFill>
                            <a:schemeClr val="tx1"/>
                          </a:solidFill>
                          <a:latin typeface="华文中宋" pitchFamily="2" charset="-122"/>
                          <a:ea typeface="华文中宋" pitchFamily="2" charset="-122"/>
                          <a:cs typeface="+mn-cs"/>
                        </a:rPr>
                        <a:t>10</a:t>
                      </a:r>
                      <a:endParaRPr lang="zh-CN"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127000" algn="just" defTabSz="914400" rtl="0" eaLnBrk="1" latinLnBrk="0" hangingPunct="1">
                        <a:spcAft>
                          <a:spcPts val="0"/>
                        </a:spcAft>
                      </a:pPr>
                      <a:r>
                        <a:rPr lang="en-US" sz="1400" kern="100" baseline="0" dirty="0">
                          <a:solidFill>
                            <a:schemeClr val="tx1"/>
                          </a:solidFill>
                          <a:latin typeface="华文中宋" pitchFamily="2" charset="-122"/>
                          <a:ea typeface="华文中宋" pitchFamily="2" charset="-122"/>
                          <a:cs typeface="+mn-cs"/>
                        </a:rPr>
                        <a:t>5</a:t>
                      </a:r>
                      <a:r>
                        <a:rPr lang="zh-CN" sz="1400" kern="100" baseline="0" dirty="0">
                          <a:solidFill>
                            <a:schemeClr val="tx1"/>
                          </a:solidFill>
                          <a:latin typeface="华文中宋" pitchFamily="2" charset="-122"/>
                          <a:ea typeface="华文中宋" pitchFamily="2" charset="-122"/>
                          <a:cs typeface="+mn-cs"/>
                        </a:rPr>
                        <a:t>、差旅费</a:t>
                      </a: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960">
                <a:tc>
                  <a:txBody>
                    <a:bodyPr/>
                    <a:lstStyle/>
                    <a:p>
                      <a:pPr marL="0" indent="-386080" algn="ctr" defTabSz="914400" rtl="0" eaLnBrk="1" latinLnBrk="0" hangingPunct="1">
                        <a:spcAft>
                          <a:spcPts val="0"/>
                        </a:spcAft>
                      </a:pPr>
                      <a:r>
                        <a:rPr lang="en-US" sz="1400" kern="100" baseline="0" dirty="0">
                          <a:solidFill>
                            <a:schemeClr val="tx1"/>
                          </a:solidFill>
                          <a:latin typeface="华文中宋" pitchFamily="2" charset="-122"/>
                          <a:ea typeface="华文中宋" pitchFamily="2" charset="-122"/>
                          <a:cs typeface="+mn-cs"/>
                        </a:rPr>
                        <a:t>11</a:t>
                      </a:r>
                      <a:endParaRPr lang="zh-CN"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127000" algn="just" defTabSz="914400" rtl="0" eaLnBrk="1" latinLnBrk="0" hangingPunct="1">
                        <a:spcAft>
                          <a:spcPts val="0"/>
                        </a:spcAft>
                      </a:pPr>
                      <a:r>
                        <a:rPr lang="en-US" sz="1400" kern="100" baseline="0" dirty="0">
                          <a:solidFill>
                            <a:schemeClr val="tx1"/>
                          </a:solidFill>
                          <a:latin typeface="华文中宋" pitchFamily="2" charset="-122"/>
                          <a:ea typeface="华文中宋" pitchFamily="2" charset="-122"/>
                          <a:cs typeface="+mn-cs"/>
                        </a:rPr>
                        <a:t>6</a:t>
                      </a:r>
                      <a:r>
                        <a:rPr lang="zh-CN" sz="1400" kern="100" baseline="0" dirty="0">
                          <a:solidFill>
                            <a:schemeClr val="tx1"/>
                          </a:solidFill>
                          <a:latin typeface="华文中宋" pitchFamily="2" charset="-122"/>
                          <a:ea typeface="华文中宋" pitchFamily="2" charset="-122"/>
                          <a:cs typeface="+mn-cs"/>
                        </a:rPr>
                        <a:t>、会议费 </a:t>
                      </a: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960">
                <a:tc>
                  <a:txBody>
                    <a:bodyPr/>
                    <a:lstStyle/>
                    <a:p>
                      <a:pPr marL="0" indent="-386080" algn="ctr" defTabSz="914400" rtl="0" eaLnBrk="1" latinLnBrk="0" hangingPunct="1">
                        <a:spcAft>
                          <a:spcPts val="0"/>
                        </a:spcAft>
                      </a:pPr>
                      <a:r>
                        <a:rPr lang="en-US" sz="1400" kern="100" baseline="0" dirty="0">
                          <a:solidFill>
                            <a:schemeClr val="tx1"/>
                          </a:solidFill>
                          <a:latin typeface="华文中宋" pitchFamily="2" charset="-122"/>
                          <a:ea typeface="华文中宋" pitchFamily="2" charset="-122"/>
                          <a:cs typeface="+mn-cs"/>
                        </a:rPr>
                        <a:t>12</a:t>
                      </a:r>
                      <a:endParaRPr lang="zh-CN"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127000" algn="just" defTabSz="914400" rtl="0" eaLnBrk="1" latinLnBrk="0" hangingPunct="1">
                        <a:spcAft>
                          <a:spcPts val="0"/>
                        </a:spcAft>
                      </a:pPr>
                      <a:r>
                        <a:rPr lang="en-US" sz="1400" kern="100" baseline="0" dirty="0">
                          <a:solidFill>
                            <a:schemeClr val="tx1"/>
                          </a:solidFill>
                          <a:latin typeface="华文中宋" pitchFamily="2" charset="-122"/>
                          <a:ea typeface="华文中宋" pitchFamily="2" charset="-122"/>
                          <a:cs typeface="+mn-cs"/>
                        </a:rPr>
                        <a:t>7</a:t>
                      </a:r>
                      <a:r>
                        <a:rPr lang="zh-CN" sz="1400" kern="100" baseline="0" dirty="0">
                          <a:solidFill>
                            <a:schemeClr val="tx1"/>
                          </a:solidFill>
                          <a:latin typeface="华文中宋" pitchFamily="2" charset="-122"/>
                          <a:ea typeface="华文中宋" pitchFamily="2" charset="-122"/>
                          <a:cs typeface="+mn-cs"/>
                        </a:rPr>
                        <a:t>、国际合作与交流费</a:t>
                      </a: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960">
                <a:tc>
                  <a:txBody>
                    <a:bodyPr/>
                    <a:lstStyle/>
                    <a:p>
                      <a:pPr marL="0" indent="-386080" algn="ctr" defTabSz="914400" rtl="0" eaLnBrk="1" latinLnBrk="0" hangingPunct="1">
                        <a:spcAft>
                          <a:spcPts val="0"/>
                        </a:spcAft>
                      </a:pPr>
                      <a:r>
                        <a:rPr lang="en-US" sz="1400" kern="100" baseline="0" dirty="0">
                          <a:solidFill>
                            <a:schemeClr val="tx1"/>
                          </a:solidFill>
                          <a:latin typeface="华文中宋" pitchFamily="2" charset="-122"/>
                          <a:ea typeface="华文中宋" pitchFamily="2" charset="-122"/>
                          <a:cs typeface="+mn-cs"/>
                        </a:rPr>
                        <a:t>13</a:t>
                      </a:r>
                      <a:endParaRPr lang="zh-CN"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127000" algn="just" defTabSz="914400" rtl="0" eaLnBrk="1" latinLnBrk="0" hangingPunct="1">
                        <a:spcAft>
                          <a:spcPts val="0"/>
                        </a:spcAft>
                      </a:pPr>
                      <a:r>
                        <a:rPr lang="en-US" sz="1400" kern="100" baseline="0" dirty="0">
                          <a:solidFill>
                            <a:schemeClr val="tx1"/>
                          </a:solidFill>
                          <a:latin typeface="华文中宋" pitchFamily="2" charset="-122"/>
                          <a:ea typeface="华文中宋" pitchFamily="2" charset="-122"/>
                          <a:cs typeface="+mn-cs"/>
                        </a:rPr>
                        <a:t>8</a:t>
                      </a:r>
                      <a:r>
                        <a:rPr lang="zh-CN" sz="1400" kern="100" baseline="0" dirty="0">
                          <a:solidFill>
                            <a:schemeClr val="tx1"/>
                          </a:solidFill>
                          <a:latin typeface="华文中宋" pitchFamily="2" charset="-122"/>
                          <a:ea typeface="华文中宋" pitchFamily="2" charset="-122"/>
                          <a:cs typeface="+mn-cs"/>
                        </a:rPr>
                        <a:t>、出版</a:t>
                      </a:r>
                      <a:r>
                        <a:rPr lang="en-US" sz="1400" kern="100" baseline="0" dirty="0">
                          <a:solidFill>
                            <a:schemeClr val="tx1"/>
                          </a:solidFill>
                          <a:latin typeface="华文中宋" pitchFamily="2" charset="-122"/>
                          <a:ea typeface="华文中宋" pitchFamily="2" charset="-122"/>
                          <a:cs typeface="+mn-cs"/>
                        </a:rPr>
                        <a:t>/</a:t>
                      </a:r>
                      <a:r>
                        <a:rPr lang="zh-CN" sz="1400" kern="100" baseline="0" dirty="0">
                          <a:solidFill>
                            <a:schemeClr val="tx1"/>
                          </a:solidFill>
                          <a:latin typeface="华文中宋" pitchFamily="2" charset="-122"/>
                          <a:ea typeface="华文中宋" pitchFamily="2" charset="-122"/>
                          <a:cs typeface="+mn-cs"/>
                        </a:rPr>
                        <a:t>文献</a:t>
                      </a:r>
                      <a:r>
                        <a:rPr lang="en-US" sz="1400" kern="100" baseline="0" dirty="0">
                          <a:solidFill>
                            <a:schemeClr val="tx1"/>
                          </a:solidFill>
                          <a:latin typeface="华文中宋" pitchFamily="2" charset="-122"/>
                          <a:ea typeface="华文中宋" pitchFamily="2" charset="-122"/>
                          <a:cs typeface="+mn-cs"/>
                        </a:rPr>
                        <a:t>/</a:t>
                      </a:r>
                      <a:r>
                        <a:rPr lang="zh-CN" sz="1400" kern="100" baseline="0" dirty="0">
                          <a:solidFill>
                            <a:schemeClr val="tx1"/>
                          </a:solidFill>
                          <a:latin typeface="华文中宋" pitchFamily="2" charset="-122"/>
                          <a:ea typeface="华文中宋" pitchFamily="2" charset="-122"/>
                          <a:cs typeface="+mn-cs"/>
                        </a:rPr>
                        <a:t>信息传播</a:t>
                      </a:r>
                      <a:r>
                        <a:rPr lang="en-US" sz="1400" kern="100" baseline="0" dirty="0">
                          <a:solidFill>
                            <a:schemeClr val="tx1"/>
                          </a:solidFill>
                          <a:latin typeface="华文中宋" pitchFamily="2" charset="-122"/>
                          <a:ea typeface="华文中宋" pitchFamily="2" charset="-122"/>
                          <a:cs typeface="+mn-cs"/>
                        </a:rPr>
                        <a:t>/</a:t>
                      </a:r>
                      <a:r>
                        <a:rPr lang="zh-CN" sz="1400" kern="100" baseline="0" dirty="0">
                          <a:solidFill>
                            <a:schemeClr val="tx1"/>
                          </a:solidFill>
                          <a:latin typeface="华文中宋" pitchFamily="2" charset="-122"/>
                          <a:ea typeface="华文中宋" pitchFamily="2" charset="-122"/>
                          <a:cs typeface="+mn-cs"/>
                        </a:rPr>
                        <a:t>知识产权事务费</a:t>
                      </a: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960">
                <a:tc>
                  <a:txBody>
                    <a:bodyPr/>
                    <a:lstStyle/>
                    <a:p>
                      <a:pPr marL="0" indent="-386080" algn="ctr" defTabSz="914400" rtl="0" eaLnBrk="1" latinLnBrk="0" hangingPunct="1">
                        <a:spcAft>
                          <a:spcPts val="0"/>
                        </a:spcAft>
                      </a:pPr>
                      <a:r>
                        <a:rPr lang="en-US" sz="1400" kern="100" baseline="0" dirty="0">
                          <a:solidFill>
                            <a:schemeClr val="tx1"/>
                          </a:solidFill>
                          <a:latin typeface="华文中宋" pitchFamily="2" charset="-122"/>
                          <a:ea typeface="华文中宋" pitchFamily="2" charset="-122"/>
                          <a:cs typeface="+mn-cs"/>
                        </a:rPr>
                        <a:t>14</a:t>
                      </a:r>
                      <a:endParaRPr lang="zh-CN"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127000" algn="just" defTabSz="914400" rtl="0" eaLnBrk="1" latinLnBrk="0" hangingPunct="1">
                        <a:spcAft>
                          <a:spcPts val="0"/>
                        </a:spcAft>
                      </a:pPr>
                      <a:r>
                        <a:rPr lang="en-US" sz="1400" kern="100" baseline="0" dirty="0">
                          <a:solidFill>
                            <a:schemeClr val="tx1"/>
                          </a:solidFill>
                          <a:latin typeface="华文中宋" pitchFamily="2" charset="-122"/>
                          <a:ea typeface="华文中宋" pitchFamily="2" charset="-122"/>
                          <a:cs typeface="+mn-cs"/>
                        </a:rPr>
                        <a:t>9</a:t>
                      </a:r>
                      <a:r>
                        <a:rPr lang="zh-CN" sz="1400" kern="100" baseline="0" dirty="0">
                          <a:solidFill>
                            <a:schemeClr val="tx1"/>
                          </a:solidFill>
                          <a:latin typeface="华文中宋" pitchFamily="2" charset="-122"/>
                          <a:ea typeface="华文中宋" pitchFamily="2" charset="-122"/>
                          <a:cs typeface="+mn-cs"/>
                        </a:rPr>
                        <a:t>、劳务费</a:t>
                      </a: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960">
                <a:tc>
                  <a:txBody>
                    <a:bodyPr/>
                    <a:lstStyle/>
                    <a:p>
                      <a:pPr marL="0" indent="-386080" algn="ctr" defTabSz="914400" rtl="0" eaLnBrk="1" latinLnBrk="0" hangingPunct="1">
                        <a:spcAft>
                          <a:spcPts val="0"/>
                        </a:spcAft>
                      </a:pPr>
                      <a:r>
                        <a:rPr lang="en-US" sz="1400" kern="100" baseline="0" dirty="0">
                          <a:solidFill>
                            <a:schemeClr val="tx1"/>
                          </a:solidFill>
                          <a:latin typeface="华文中宋" pitchFamily="2" charset="-122"/>
                          <a:ea typeface="华文中宋" pitchFamily="2" charset="-122"/>
                          <a:cs typeface="+mn-cs"/>
                        </a:rPr>
                        <a:t>15</a:t>
                      </a:r>
                      <a:endParaRPr lang="zh-CN"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127000" algn="just" defTabSz="914400" rtl="0" eaLnBrk="1" latinLnBrk="0" hangingPunct="1">
                        <a:spcAft>
                          <a:spcPts val="0"/>
                        </a:spcAft>
                      </a:pPr>
                      <a:r>
                        <a:rPr lang="en-US" sz="1400" kern="100" baseline="0" dirty="0">
                          <a:solidFill>
                            <a:schemeClr val="tx1"/>
                          </a:solidFill>
                          <a:latin typeface="华文中宋" pitchFamily="2" charset="-122"/>
                          <a:ea typeface="华文中宋" pitchFamily="2" charset="-122"/>
                          <a:cs typeface="+mn-cs"/>
                        </a:rPr>
                        <a:t>10</a:t>
                      </a:r>
                      <a:r>
                        <a:rPr lang="zh-CN" sz="1400" kern="100" baseline="0" dirty="0">
                          <a:solidFill>
                            <a:schemeClr val="tx1"/>
                          </a:solidFill>
                          <a:latin typeface="华文中宋" pitchFamily="2" charset="-122"/>
                          <a:ea typeface="华文中宋" pitchFamily="2" charset="-122"/>
                          <a:cs typeface="+mn-cs"/>
                        </a:rPr>
                        <a:t>、专家咨询费</a:t>
                      </a: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960">
                <a:tc>
                  <a:txBody>
                    <a:bodyPr/>
                    <a:lstStyle/>
                    <a:p>
                      <a:pPr marL="0" indent="-386080" algn="ctr" defTabSz="914400" rtl="0" eaLnBrk="1" latinLnBrk="0" hangingPunct="1">
                        <a:spcAft>
                          <a:spcPts val="0"/>
                        </a:spcAft>
                      </a:pPr>
                      <a:r>
                        <a:rPr lang="en-US" sz="1400" kern="100" baseline="0" dirty="0">
                          <a:solidFill>
                            <a:schemeClr val="tx1"/>
                          </a:solidFill>
                          <a:latin typeface="华文中宋" pitchFamily="2" charset="-122"/>
                          <a:ea typeface="华文中宋" pitchFamily="2" charset="-122"/>
                          <a:cs typeface="+mn-cs"/>
                        </a:rPr>
                        <a:t>16</a:t>
                      </a:r>
                      <a:endParaRPr lang="zh-CN"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127000" algn="just" defTabSz="914400" rtl="0" eaLnBrk="1" latinLnBrk="0" hangingPunct="1">
                        <a:spcAft>
                          <a:spcPts val="0"/>
                        </a:spcAft>
                      </a:pPr>
                      <a:r>
                        <a:rPr lang="en-US" sz="1400" kern="100" baseline="0" dirty="0">
                          <a:solidFill>
                            <a:schemeClr val="tx1"/>
                          </a:solidFill>
                          <a:latin typeface="华文中宋" pitchFamily="2" charset="-122"/>
                          <a:ea typeface="华文中宋" pitchFamily="2" charset="-122"/>
                          <a:cs typeface="+mn-cs"/>
                        </a:rPr>
                        <a:t>11</a:t>
                      </a:r>
                      <a:r>
                        <a:rPr lang="zh-CN" sz="1400" kern="100" baseline="0" dirty="0">
                          <a:solidFill>
                            <a:schemeClr val="tx1"/>
                          </a:solidFill>
                          <a:latin typeface="华文中宋" pitchFamily="2" charset="-122"/>
                          <a:ea typeface="华文中宋" pitchFamily="2" charset="-122"/>
                          <a:cs typeface="+mn-cs"/>
                        </a:rPr>
                        <a:t>、其他支出</a:t>
                      </a: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960">
                <a:tc>
                  <a:txBody>
                    <a:bodyPr/>
                    <a:lstStyle/>
                    <a:p>
                      <a:pPr marL="0" indent="-386080" algn="ctr" defTabSz="914400" rtl="0" eaLnBrk="1" latinLnBrk="0" hangingPunct="1">
                        <a:spcAft>
                          <a:spcPts val="0"/>
                        </a:spcAft>
                      </a:pPr>
                      <a:r>
                        <a:rPr lang="en-US" sz="1400" kern="100" baseline="0" dirty="0">
                          <a:solidFill>
                            <a:schemeClr val="tx1"/>
                          </a:solidFill>
                          <a:latin typeface="华文中宋" pitchFamily="2" charset="-122"/>
                          <a:ea typeface="华文中宋" pitchFamily="2" charset="-122"/>
                          <a:cs typeface="+mn-cs"/>
                        </a:rPr>
                        <a:t>17</a:t>
                      </a:r>
                      <a:endParaRPr lang="zh-CN"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latinLnBrk="0" hangingPunct="1">
                        <a:spcAft>
                          <a:spcPts val="0"/>
                        </a:spcAft>
                      </a:pPr>
                      <a:r>
                        <a:rPr lang="zh-CN" sz="1400" b="1" kern="100" baseline="0" dirty="0">
                          <a:solidFill>
                            <a:schemeClr val="tx1"/>
                          </a:solidFill>
                          <a:latin typeface="华文中宋" pitchFamily="2" charset="-122"/>
                          <a:ea typeface="华文中宋" pitchFamily="2" charset="-122"/>
                          <a:cs typeface="+mn-cs"/>
                        </a:rPr>
                        <a:t>（二）间接费用</a:t>
                      </a: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960">
                <a:tc>
                  <a:txBody>
                    <a:bodyPr/>
                    <a:lstStyle/>
                    <a:p>
                      <a:pPr marL="0" indent="-386080" algn="ctr" defTabSz="914400" rtl="0" eaLnBrk="1" latinLnBrk="0" hangingPunct="1">
                        <a:spcAft>
                          <a:spcPts val="0"/>
                        </a:spcAft>
                      </a:pPr>
                      <a:r>
                        <a:rPr lang="en-US" sz="1400" kern="100" baseline="0" dirty="0">
                          <a:solidFill>
                            <a:schemeClr val="tx1"/>
                          </a:solidFill>
                          <a:latin typeface="华文中宋" pitchFamily="2" charset="-122"/>
                          <a:ea typeface="华文中宋" pitchFamily="2" charset="-122"/>
                          <a:cs typeface="+mn-cs"/>
                        </a:rPr>
                        <a:t>18</a:t>
                      </a:r>
                      <a:endParaRPr lang="zh-CN"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190500" algn="just" defTabSz="914400" rtl="0" eaLnBrk="1" latinLnBrk="0" hangingPunct="1">
                        <a:spcAft>
                          <a:spcPts val="0"/>
                        </a:spcAft>
                      </a:pPr>
                      <a:r>
                        <a:rPr lang="zh-CN" sz="1400" kern="100" baseline="0" dirty="0">
                          <a:solidFill>
                            <a:schemeClr val="tx1"/>
                          </a:solidFill>
                          <a:latin typeface="华文中宋" pitchFamily="2" charset="-122"/>
                          <a:ea typeface="华文中宋" pitchFamily="2" charset="-122"/>
                          <a:cs typeface="+mn-cs"/>
                        </a:rPr>
                        <a:t>其中：绩效支出</a:t>
                      </a: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960">
                <a:tc>
                  <a:txBody>
                    <a:bodyPr/>
                    <a:lstStyle/>
                    <a:p>
                      <a:pPr marL="0" indent="-386080" algn="ctr" defTabSz="914400" rtl="0" eaLnBrk="1" latinLnBrk="0" hangingPunct="1">
                        <a:spcAft>
                          <a:spcPts val="0"/>
                        </a:spcAft>
                      </a:pPr>
                      <a:r>
                        <a:rPr lang="en-US" sz="1400" kern="100" baseline="0" dirty="0">
                          <a:solidFill>
                            <a:schemeClr val="tx1"/>
                          </a:solidFill>
                          <a:latin typeface="华文中宋" pitchFamily="2" charset="-122"/>
                          <a:ea typeface="华文中宋" pitchFamily="2" charset="-122"/>
                          <a:cs typeface="+mn-cs"/>
                        </a:rPr>
                        <a:t>19</a:t>
                      </a:r>
                      <a:endParaRPr lang="zh-CN"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latinLnBrk="0" hangingPunct="1">
                        <a:spcAft>
                          <a:spcPts val="0"/>
                        </a:spcAft>
                      </a:pPr>
                      <a:r>
                        <a:rPr lang="zh-CN" sz="1400" kern="100" baseline="0" dirty="0">
                          <a:solidFill>
                            <a:schemeClr val="tx1"/>
                          </a:solidFill>
                          <a:latin typeface="华文中宋" pitchFamily="2" charset="-122"/>
                          <a:ea typeface="华文中宋" pitchFamily="2" charset="-122"/>
                          <a:cs typeface="+mn-cs"/>
                        </a:rPr>
                        <a:t>二、项目资金来源</a:t>
                      </a: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960">
                <a:tc>
                  <a:txBody>
                    <a:bodyPr/>
                    <a:lstStyle/>
                    <a:p>
                      <a:pPr marL="0" indent="-386080" algn="ctr" defTabSz="914400" rtl="0" eaLnBrk="1" latinLnBrk="0" hangingPunct="1">
                        <a:spcAft>
                          <a:spcPts val="0"/>
                        </a:spcAft>
                      </a:pPr>
                      <a:r>
                        <a:rPr lang="en-US" sz="1400" kern="100" baseline="0" dirty="0">
                          <a:solidFill>
                            <a:schemeClr val="tx1"/>
                          </a:solidFill>
                          <a:latin typeface="华文中宋" pitchFamily="2" charset="-122"/>
                          <a:ea typeface="华文中宋" pitchFamily="2" charset="-122"/>
                          <a:cs typeface="+mn-cs"/>
                        </a:rPr>
                        <a:t>20</a:t>
                      </a:r>
                      <a:endParaRPr lang="zh-CN"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latinLnBrk="0" hangingPunct="1">
                        <a:spcAft>
                          <a:spcPts val="0"/>
                        </a:spcAft>
                      </a:pPr>
                      <a:r>
                        <a:rPr lang="zh-CN" sz="1400" kern="100" baseline="0" dirty="0">
                          <a:solidFill>
                            <a:schemeClr val="tx1"/>
                          </a:solidFill>
                          <a:latin typeface="华文中宋" pitchFamily="2" charset="-122"/>
                          <a:ea typeface="华文中宋" pitchFamily="2" charset="-122"/>
                          <a:cs typeface="+mn-cs"/>
                        </a:rPr>
                        <a:t>（一）申请基金资助</a:t>
                      </a: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sz="1400" kern="100" baseline="0" dirty="0">
                          <a:solidFill>
                            <a:schemeClr val="tx1"/>
                          </a:solidFill>
                          <a:latin typeface="华文中宋" pitchFamily="2" charset="-122"/>
                          <a:ea typeface="华文中宋" pitchFamily="2" charset="-122"/>
                          <a:cs typeface="+mn-cs"/>
                        </a:rPr>
                        <a:t>/</a:t>
                      </a:r>
                      <a:endParaRPr lang="zh-CN"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960">
                <a:tc>
                  <a:txBody>
                    <a:bodyPr/>
                    <a:lstStyle/>
                    <a:p>
                      <a:pPr marL="0" indent="-386080" algn="ctr" defTabSz="914400" rtl="0" eaLnBrk="1" latinLnBrk="0" hangingPunct="1">
                        <a:spcAft>
                          <a:spcPts val="0"/>
                        </a:spcAft>
                      </a:pPr>
                      <a:r>
                        <a:rPr lang="en-US" sz="1400" kern="100" baseline="0" dirty="0">
                          <a:solidFill>
                            <a:schemeClr val="tx1"/>
                          </a:solidFill>
                          <a:latin typeface="华文中宋" pitchFamily="2" charset="-122"/>
                          <a:ea typeface="华文中宋" pitchFamily="2" charset="-122"/>
                          <a:cs typeface="+mn-cs"/>
                        </a:rPr>
                        <a:t>21</a:t>
                      </a:r>
                      <a:endParaRPr lang="zh-CN"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latinLnBrk="0" hangingPunct="1">
                        <a:spcAft>
                          <a:spcPts val="0"/>
                        </a:spcAft>
                      </a:pPr>
                      <a:r>
                        <a:rPr lang="zh-CN" sz="1400" kern="100" baseline="0" dirty="0">
                          <a:solidFill>
                            <a:schemeClr val="tx1"/>
                          </a:solidFill>
                          <a:latin typeface="华文中宋" pitchFamily="2" charset="-122"/>
                          <a:ea typeface="华文中宋" pitchFamily="2" charset="-122"/>
                          <a:cs typeface="+mn-cs"/>
                        </a:rPr>
                        <a:t>（二）自筹资金来源</a:t>
                      </a: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sz="1400" kern="100" baseline="0" dirty="0">
                          <a:solidFill>
                            <a:schemeClr val="tx1"/>
                          </a:solidFill>
                          <a:latin typeface="华文中宋" pitchFamily="2" charset="-122"/>
                          <a:ea typeface="华文中宋" pitchFamily="2" charset="-122"/>
                          <a:cs typeface="+mn-cs"/>
                        </a:rPr>
                        <a:t>/</a:t>
                      </a:r>
                      <a:endParaRPr lang="zh-CN"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960">
                <a:tc>
                  <a:txBody>
                    <a:bodyPr/>
                    <a:lstStyle/>
                    <a:p>
                      <a:pPr marL="0" algn="ctr" defTabSz="914400" rtl="0" eaLnBrk="1" latinLnBrk="0" hangingPunct="1">
                        <a:spcAft>
                          <a:spcPts val="0"/>
                        </a:spcAft>
                      </a:pPr>
                      <a:r>
                        <a:rPr lang="en-US" sz="1400" kern="100" baseline="0" dirty="0">
                          <a:solidFill>
                            <a:schemeClr val="tx1"/>
                          </a:solidFill>
                          <a:latin typeface="华文中宋" pitchFamily="2" charset="-122"/>
                          <a:ea typeface="华文中宋" pitchFamily="2" charset="-122"/>
                          <a:cs typeface="+mn-cs"/>
                        </a:rPr>
                        <a:t>22</a:t>
                      </a:r>
                      <a:endParaRPr lang="zh-CN"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latinLnBrk="0" hangingPunct="1">
                        <a:spcAft>
                          <a:spcPts val="0"/>
                        </a:spcAft>
                      </a:pPr>
                      <a:r>
                        <a:rPr lang="en-US" sz="1400" kern="100" baseline="0" dirty="0">
                          <a:solidFill>
                            <a:schemeClr val="tx1"/>
                          </a:solidFill>
                          <a:latin typeface="华文中宋" pitchFamily="2" charset="-122"/>
                          <a:ea typeface="华文中宋" pitchFamily="2" charset="-122"/>
                          <a:cs typeface="+mn-cs"/>
                        </a:rPr>
                        <a:t>  1</a:t>
                      </a:r>
                      <a:r>
                        <a:rPr lang="zh-CN" sz="1400" kern="100" baseline="0" dirty="0">
                          <a:solidFill>
                            <a:schemeClr val="tx1"/>
                          </a:solidFill>
                          <a:latin typeface="华文中宋" pitchFamily="2" charset="-122"/>
                          <a:ea typeface="华文中宋" pitchFamily="2" charset="-122"/>
                          <a:cs typeface="+mn-cs"/>
                        </a:rPr>
                        <a:t>、其他财政拨款</a:t>
                      </a: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sz="1400" kern="100" baseline="0" dirty="0">
                          <a:solidFill>
                            <a:schemeClr val="tx1"/>
                          </a:solidFill>
                          <a:latin typeface="华文中宋" pitchFamily="2" charset="-122"/>
                          <a:ea typeface="华文中宋" pitchFamily="2" charset="-122"/>
                          <a:cs typeface="+mn-cs"/>
                        </a:rPr>
                        <a:t>/</a:t>
                      </a:r>
                      <a:endParaRPr lang="zh-CN"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960">
                <a:tc>
                  <a:txBody>
                    <a:bodyPr/>
                    <a:lstStyle/>
                    <a:p>
                      <a:pPr marL="0" algn="ctr" defTabSz="914400" rtl="0" eaLnBrk="1" latinLnBrk="0" hangingPunct="1">
                        <a:spcAft>
                          <a:spcPts val="0"/>
                        </a:spcAft>
                      </a:pPr>
                      <a:r>
                        <a:rPr lang="en-US" sz="1400" kern="100" baseline="0" dirty="0">
                          <a:solidFill>
                            <a:schemeClr val="tx1"/>
                          </a:solidFill>
                          <a:latin typeface="华文中宋" pitchFamily="2" charset="-122"/>
                          <a:ea typeface="华文中宋" pitchFamily="2" charset="-122"/>
                          <a:cs typeface="+mn-cs"/>
                        </a:rPr>
                        <a:t>23</a:t>
                      </a:r>
                      <a:endParaRPr lang="zh-CN"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latinLnBrk="0" hangingPunct="1">
                        <a:spcAft>
                          <a:spcPts val="0"/>
                        </a:spcAft>
                      </a:pPr>
                      <a:r>
                        <a:rPr lang="en-US" sz="1400" kern="100" baseline="0" dirty="0">
                          <a:solidFill>
                            <a:schemeClr val="tx1"/>
                          </a:solidFill>
                          <a:latin typeface="华文中宋" pitchFamily="2" charset="-122"/>
                          <a:ea typeface="华文中宋" pitchFamily="2" charset="-122"/>
                          <a:cs typeface="+mn-cs"/>
                        </a:rPr>
                        <a:t>  2</a:t>
                      </a:r>
                      <a:r>
                        <a:rPr lang="zh-CN" sz="1400" kern="100" baseline="0" dirty="0">
                          <a:solidFill>
                            <a:schemeClr val="tx1"/>
                          </a:solidFill>
                          <a:latin typeface="华文中宋" pitchFamily="2" charset="-122"/>
                          <a:ea typeface="华文中宋" pitchFamily="2" charset="-122"/>
                          <a:cs typeface="+mn-cs"/>
                        </a:rPr>
                        <a:t>、单位自有货币资金</a:t>
                      </a: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sz="1400" kern="100" baseline="0" dirty="0">
                          <a:solidFill>
                            <a:schemeClr val="tx1"/>
                          </a:solidFill>
                          <a:latin typeface="华文中宋" pitchFamily="2" charset="-122"/>
                          <a:ea typeface="华文中宋" pitchFamily="2" charset="-122"/>
                          <a:cs typeface="+mn-cs"/>
                        </a:rPr>
                        <a:t>/</a:t>
                      </a:r>
                      <a:endParaRPr lang="zh-CN"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960">
                <a:tc>
                  <a:txBody>
                    <a:bodyPr/>
                    <a:lstStyle/>
                    <a:p>
                      <a:pPr marL="0" indent="-386080" algn="ctr" defTabSz="914400" rtl="0" eaLnBrk="1" latinLnBrk="0" hangingPunct="1">
                        <a:spcAft>
                          <a:spcPts val="0"/>
                        </a:spcAft>
                      </a:pPr>
                      <a:r>
                        <a:rPr lang="en-US" sz="1400" kern="100" baseline="0" dirty="0">
                          <a:solidFill>
                            <a:schemeClr val="tx1"/>
                          </a:solidFill>
                          <a:latin typeface="华文中宋" pitchFamily="2" charset="-122"/>
                          <a:ea typeface="华文中宋" pitchFamily="2" charset="-122"/>
                          <a:cs typeface="+mn-cs"/>
                        </a:rPr>
                        <a:t>24</a:t>
                      </a:r>
                      <a:endParaRPr lang="zh-CN"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latinLnBrk="0" hangingPunct="1">
                        <a:spcAft>
                          <a:spcPts val="0"/>
                        </a:spcAft>
                      </a:pPr>
                      <a:r>
                        <a:rPr lang="en-US" sz="1400" kern="100" baseline="0" dirty="0">
                          <a:solidFill>
                            <a:schemeClr val="tx1"/>
                          </a:solidFill>
                          <a:latin typeface="华文中宋" pitchFamily="2" charset="-122"/>
                          <a:ea typeface="华文中宋" pitchFamily="2" charset="-122"/>
                          <a:cs typeface="+mn-cs"/>
                        </a:rPr>
                        <a:t>  3</a:t>
                      </a:r>
                      <a:r>
                        <a:rPr lang="zh-CN" sz="1400" kern="100" baseline="0" dirty="0">
                          <a:solidFill>
                            <a:schemeClr val="tx1"/>
                          </a:solidFill>
                          <a:latin typeface="华文中宋" pitchFamily="2" charset="-122"/>
                          <a:ea typeface="华文中宋" pitchFamily="2" charset="-122"/>
                          <a:cs typeface="+mn-cs"/>
                        </a:rPr>
                        <a:t>、其他资金</a:t>
                      </a: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sz="1400" kern="100" baseline="0" dirty="0">
                          <a:solidFill>
                            <a:schemeClr val="tx1"/>
                          </a:solidFill>
                          <a:latin typeface="华文中宋" pitchFamily="2" charset="-122"/>
                          <a:ea typeface="华文中宋" pitchFamily="2" charset="-122"/>
                          <a:cs typeface="+mn-cs"/>
                        </a:rPr>
                        <a:t>/</a:t>
                      </a:r>
                      <a:endParaRPr lang="zh-CN"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0074" marR="100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960">
                <a:tc gridSpan="5">
                  <a:txBody>
                    <a:bodyPr/>
                    <a:lstStyle/>
                    <a:p>
                      <a:pPr marL="0" algn="l" defTabSz="914400" rtl="0" eaLnBrk="1" latinLnBrk="0" hangingPunct="1">
                        <a:spcAft>
                          <a:spcPts val="0"/>
                        </a:spcAft>
                      </a:pPr>
                      <a:r>
                        <a:rPr lang="zh-CN" sz="1300" b="1" kern="100" baseline="0" dirty="0" smtClean="0">
                          <a:solidFill>
                            <a:schemeClr val="tx1"/>
                          </a:solidFill>
                          <a:latin typeface="华文中宋" pitchFamily="2" charset="-122"/>
                          <a:ea typeface="华文中宋" pitchFamily="2" charset="-122"/>
                          <a:cs typeface="+mn-cs"/>
                        </a:rPr>
                        <a:t>填表说明：成本补偿资助方式的项目须填写本套表格。</a:t>
                      </a:r>
                      <a:endParaRPr lang="zh-CN" sz="1300" b="1" kern="100" baseline="0" dirty="0">
                        <a:solidFill>
                          <a:schemeClr val="tx1"/>
                        </a:solidFill>
                        <a:latin typeface="华文中宋" pitchFamily="2" charset="-122"/>
                        <a:ea typeface="华文中宋" pitchFamily="2" charset="-122"/>
                        <a:cs typeface="+mn-cs"/>
                      </a:endParaRPr>
                    </a:p>
                  </a:txBody>
                  <a:tcPr marL="10074" marR="10074"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
        <p:nvSpPr>
          <p:cNvPr id="38054" name="Rectangle 1"/>
          <p:cNvSpPr>
            <a:spLocks noChangeArrowheads="1"/>
          </p:cNvSpPr>
          <p:nvPr/>
        </p:nvSpPr>
        <p:spPr bwMode="auto">
          <a:xfrm>
            <a:off x="928688" y="142875"/>
            <a:ext cx="7429500" cy="1004888"/>
          </a:xfrm>
          <a:prstGeom prst="rect">
            <a:avLst/>
          </a:prstGeom>
          <a:noFill/>
          <a:ln w="9525">
            <a:noFill/>
            <a:miter lim="800000"/>
            <a:headEnd/>
            <a:tailEnd/>
          </a:ln>
          <a:effectLst>
            <a:prstShdw prst="shdw12">
              <a:schemeClr val="bg2">
                <a:alpha val="50000"/>
              </a:schemeClr>
            </a:prstShdw>
          </a:effectLst>
        </p:spPr>
        <p:txBody>
          <a:bodyPr anchor="ctr">
            <a:spAutoFit/>
          </a:bodyPr>
          <a:lstStyle/>
          <a:p>
            <a:pPr algn="ctr">
              <a:spcBef>
                <a:spcPts val="1000"/>
              </a:spcBef>
            </a:pPr>
            <a:r>
              <a:rPr lang="zh-CN" altLang="en-US" sz="2000" b="1">
                <a:latin typeface="华文中宋" pitchFamily="2" charset="-122"/>
                <a:ea typeface="华文中宋" pitchFamily="2" charset="-122"/>
              </a:rPr>
              <a:t>国家自然科学基金项目资金预算表（成本补偿）</a:t>
            </a:r>
            <a:r>
              <a:rPr lang="zh-CN" altLang="en-US" sz="1600" b="1">
                <a:latin typeface="华文中宋" pitchFamily="2" charset="-122"/>
                <a:ea typeface="华文中宋" pitchFamily="2" charset="-122"/>
              </a:rPr>
              <a:t>预表</a:t>
            </a:r>
            <a:r>
              <a:rPr lang="en-US" altLang="zh-CN" sz="1600" b="1">
                <a:latin typeface="华文中宋" pitchFamily="2" charset="-122"/>
                <a:ea typeface="华文中宋" pitchFamily="2" charset="-122"/>
              </a:rPr>
              <a:t>1</a:t>
            </a:r>
          </a:p>
          <a:p>
            <a:pPr>
              <a:spcBef>
                <a:spcPts val="1000"/>
              </a:spcBef>
            </a:pPr>
            <a:r>
              <a:rPr lang="zh-CN" altLang="en-US" sz="1300">
                <a:latin typeface="华文中宋" pitchFamily="2" charset="-122"/>
                <a:ea typeface="华文中宋" pitchFamily="2" charset="-122"/>
              </a:rPr>
              <a:t>项目名称：                                          项目负责人：                                  金额单位：万元 </a:t>
            </a:r>
          </a:p>
          <a:p>
            <a:r>
              <a:rPr lang="en-US" altLang="zh-CN">
                <a:ea typeface="宋体" pitchFamily="2" charset="-122"/>
              </a:rPr>
              <a:t> </a:t>
            </a:r>
            <a:endParaRPr lang="zh-CN" altLang="en-US">
              <a:ea typeface="宋体" pitchFamily="2" charset="-122"/>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格 7"/>
          <p:cNvGraphicFramePr>
            <a:graphicFrameLocks noGrp="1"/>
          </p:cNvGraphicFramePr>
          <p:nvPr/>
        </p:nvGraphicFramePr>
        <p:xfrm>
          <a:off x="1500188" y="214313"/>
          <a:ext cx="6429420" cy="6308015"/>
        </p:xfrm>
        <a:graphic>
          <a:graphicData uri="http://schemas.openxmlformats.org/drawingml/2006/table">
            <a:tbl>
              <a:tblPr/>
              <a:tblGrid>
                <a:gridCol w="6429420"/>
              </a:tblGrid>
              <a:tr h="618490">
                <a:tc>
                  <a:txBody>
                    <a:bodyPr/>
                    <a:lstStyle/>
                    <a:p>
                      <a:pPr marL="0" indent="0" algn="ctr">
                        <a:lnSpc>
                          <a:spcPct val="150000"/>
                        </a:lnSpc>
                        <a:spcAft>
                          <a:spcPts val="0"/>
                        </a:spcAft>
                      </a:pPr>
                      <a:r>
                        <a:rPr kumimoji="0" lang="zh-CN" altLang="en-US" sz="2000" b="1" i="0" u="none" strike="noStrike" kern="1200" cap="none" normalizeH="0" baseline="0" dirty="0" smtClean="0">
                          <a:ln>
                            <a:noFill/>
                          </a:ln>
                          <a:solidFill>
                            <a:schemeClr val="tx1"/>
                          </a:solidFill>
                          <a:effectLst/>
                          <a:latin typeface="华文中宋" pitchFamily="2" charset="-122"/>
                          <a:ea typeface="华文中宋" pitchFamily="2" charset="-122"/>
                          <a:cs typeface="+mn-cs"/>
                        </a:rPr>
                        <a:t>预算说明书</a:t>
                      </a:r>
                      <a:r>
                        <a:rPr kumimoji="0" lang="en-US" altLang="zh-CN" sz="2000" b="1" i="0" u="none" strike="noStrike" kern="1200" cap="none" normalizeH="0" baseline="0" dirty="0" smtClean="0">
                          <a:ln>
                            <a:noFill/>
                          </a:ln>
                          <a:solidFill>
                            <a:schemeClr val="tx1"/>
                          </a:solidFill>
                          <a:effectLst/>
                          <a:latin typeface="华文中宋" pitchFamily="2" charset="-122"/>
                          <a:ea typeface="华文中宋" pitchFamily="2" charset="-122"/>
                          <a:cs typeface="+mn-cs"/>
                        </a:rPr>
                        <a:t>(</a:t>
                      </a:r>
                      <a:r>
                        <a:rPr kumimoji="0" lang="zh-CN" altLang="en-US" sz="2000" b="1" i="0" u="none" strike="noStrike" kern="1200" cap="none" normalizeH="0" baseline="0" dirty="0" smtClean="0">
                          <a:ln>
                            <a:noFill/>
                          </a:ln>
                          <a:solidFill>
                            <a:schemeClr val="tx1"/>
                          </a:solidFill>
                          <a:effectLst/>
                          <a:latin typeface="华文中宋" pitchFamily="2" charset="-122"/>
                          <a:ea typeface="华文中宋" pitchFamily="2" charset="-122"/>
                          <a:cs typeface="+mn-cs"/>
                        </a:rPr>
                        <a:t>成本补偿）</a:t>
                      </a:r>
                      <a:endParaRPr kumimoji="0" lang="en-US" altLang="zh-CN" sz="2000" b="1" i="0" u="none" strike="noStrike" kern="1200" cap="none" normalizeH="0" baseline="0" dirty="0" smtClean="0">
                        <a:ln>
                          <a:noFill/>
                        </a:ln>
                        <a:solidFill>
                          <a:schemeClr val="tx1"/>
                        </a:solidFill>
                        <a:effectLst/>
                        <a:latin typeface="华文中宋" pitchFamily="2" charset="-122"/>
                        <a:ea typeface="华文中宋" pitchFamily="2" charset="-122"/>
                        <a:cs typeface="+mn-cs"/>
                      </a:endParaRPr>
                    </a:p>
                    <a:p>
                      <a:pPr marL="0" indent="0" algn="ctr">
                        <a:lnSpc>
                          <a:spcPct val="150000"/>
                        </a:lnSpc>
                        <a:spcAft>
                          <a:spcPts val="0"/>
                        </a:spcAft>
                      </a:pPr>
                      <a:endParaRPr kumimoji="0" lang="zh-CN" altLang="en-US" sz="800" b="1" i="0" u="none" strike="noStrike" kern="1200" cap="none" normalizeH="0" baseline="0" dirty="0" smtClean="0">
                        <a:ln>
                          <a:noFill/>
                        </a:ln>
                        <a:solidFill>
                          <a:schemeClr val="tx1"/>
                        </a:solidFill>
                        <a:effectLst/>
                        <a:latin typeface="华文中宋" pitchFamily="2" charset="-122"/>
                        <a:ea typeface="华文中宋" pitchFamily="2" charset="-122"/>
                        <a:cs typeface="+mn-cs"/>
                      </a:endParaRPr>
                    </a:p>
                  </a:txBody>
                  <a:tcPr marL="9061" marR="9061" marT="0" marB="0">
                    <a:lnL>
                      <a:noFill/>
                    </a:lnL>
                    <a:lnR>
                      <a:noFill/>
                    </a:lnR>
                    <a:lnT>
                      <a:noFill/>
                    </a:lnT>
                    <a:lnB w="12700" cap="flat" cmpd="sng" algn="ctr">
                      <a:solidFill>
                        <a:srgbClr val="000000"/>
                      </a:solidFill>
                      <a:prstDash val="solid"/>
                      <a:round/>
                      <a:headEnd type="none" w="med" len="med"/>
                      <a:tailEnd type="none" w="med" len="med"/>
                    </a:lnB>
                  </a:tcPr>
                </a:tc>
              </a:tr>
              <a:tr h="5667935">
                <a:tc>
                  <a:txBody>
                    <a:bodyPr/>
                    <a:lstStyle/>
                    <a:p>
                      <a:pPr marL="0" indent="0" algn="l">
                        <a:lnSpc>
                          <a:spcPct val="150000"/>
                        </a:lnSpc>
                        <a:spcAft>
                          <a:spcPts val="0"/>
                        </a:spcAft>
                      </a:pPr>
                      <a:r>
                        <a:rPr lang="zh-CN" sz="1600" kern="100" dirty="0">
                          <a:latin typeface="华文中宋" pitchFamily="2" charset="-122"/>
                          <a:ea typeface="华文中宋" pitchFamily="2" charset="-122"/>
                        </a:rPr>
                        <a:t>（请对各项支出的主要用途和测算理由及合作研究外拨资金等内容进行详细说明，可根据需要另加附页。）</a:t>
                      </a:r>
                    </a:p>
                  </a:txBody>
                  <a:tcPr marL="9061" marR="90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nvGraphicFramePr>
        <p:xfrm>
          <a:off x="285750" y="857250"/>
          <a:ext cx="8572500" cy="5643584"/>
        </p:xfrm>
        <a:graphic>
          <a:graphicData uri="http://schemas.openxmlformats.org/drawingml/2006/table">
            <a:tbl>
              <a:tblPr/>
              <a:tblGrid>
                <a:gridCol w="642938"/>
                <a:gridCol w="1143000"/>
                <a:gridCol w="1071562"/>
                <a:gridCol w="857250"/>
                <a:gridCol w="1071563"/>
                <a:gridCol w="1143000"/>
                <a:gridCol w="857250"/>
                <a:gridCol w="1000125"/>
                <a:gridCol w="785812"/>
              </a:tblGrid>
              <a:tr h="596900">
                <a:tc gridSpan="9">
                  <a:txBody>
                    <a:bodyPr/>
                    <a:lstStyle/>
                    <a:p>
                      <a:pPr marL="0" marR="0" lvl="0" indent="0" algn="l" defTabSz="914400" rtl="0" eaLnBrk="1" fontAlgn="base" latinLnBrk="0" hangingPunct="1">
                        <a:lnSpc>
                          <a:spcPct val="125000"/>
                        </a:lnSpc>
                        <a:spcBef>
                          <a:spcPct val="0"/>
                        </a:spcBef>
                        <a:spcAft>
                          <a:spcPct val="0"/>
                        </a:spcAft>
                        <a:buClrTx/>
                        <a:buSzTx/>
                        <a:buFontTx/>
                        <a:buNone/>
                        <a:tabLst/>
                      </a:pPr>
                      <a:r>
                        <a:rPr kumimoji="0" lang="zh-CN" sz="1600" b="1" i="0" u="none" strike="noStrike" cap="none" normalizeH="0" baseline="0" smtClean="0">
                          <a:ln>
                            <a:noFill/>
                          </a:ln>
                          <a:solidFill>
                            <a:schemeClr val="tx1"/>
                          </a:solidFill>
                          <a:effectLst/>
                          <a:latin typeface="华文中宋" pitchFamily="2" charset="-122"/>
                          <a:ea typeface="华文中宋" pitchFamily="2" charset="-122"/>
                        </a:rPr>
                        <a:t>填表说明：</a:t>
                      </a:r>
                      <a:r>
                        <a:rPr kumimoji="0" lang="en-US" altLang="zh-CN" sz="1600" b="1" i="0" u="none" strike="noStrike" cap="none" normalizeH="0" baseline="0" smtClean="0">
                          <a:ln>
                            <a:noFill/>
                          </a:ln>
                          <a:solidFill>
                            <a:schemeClr val="tx1"/>
                          </a:solidFill>
                          <a:effectLst/>
                          <a:latin typeface="华文中宋" pitchFamily="2" charset="-122"/>
                          <a:ea typeface="华文中宋" pitchFamily="2" charset="-122"/>
                        </a:rPr>
                        <a:t>1</a:t>
                      </a:r>
                      <a:r>
                        <a:rPr kumimoji="0" lang="zh-CN" sz="1600" b="1" i="0" u="none" strike="noStrike" cap="none" normalizeH="0" baseline="0" smtClean="0">
                          <a:ln>
                            <a:noFill/>
                          </a:ln>
                          <a:solidFill>
                            <a:schemeClr val="tx1"/>
                          </a:solidFill>
                          <a:effectLst/>
                          <a:latin typeface="华文中宋" pitchFamily="2" charset="-122"/>
                          <a:ea typeface="华文中宋" pitchFamily="2" charset="-122"/>
                        </a:rPr>
                        <a:t>、单位类型：</a:t>
                      </a:r>
                      <a:r>
                        <a:rPr kumimoji="0" lang="en-US" altLang="zh-CN" sz="1600" b="1" i="0" u="none" strike="noStrike" cap="none" normalizeH="0" baseline="0" smtClean="0">
                          <a:ln>
                            <a:noFill/>
                          </a:ln>
                          <a:solidFill>
                            <a:schemeClr val="tx1"/>
                          </a:solidFill>
                          <a:effectLst/>
                          <a:latin typeface="华文中宋" pitchFamily="2" charset="-122"/>
                          <a:ea typeface="华文中宋" pitchFamily="2" charset="-122"/>
                        </a:rPr>
                        <a:t>A</a:t>
                      </a:r>
                      <a:r>
                        <a:rPr kumimoji="0" lang="zh-CN" sz="1600" b="1" i="0" u="none" strike="noStrike" cap="none" normalizeH="0" baseline="0" smtClean="0">
                          <a:ln>
                            <a:noFill/>
                          </a:ln>
                          <a:solidFill>
                            <a:schemeClr val="tx1"/>
                          </a:solidFill>
                          <a:effectLst/>
                          <a:latin typeface="华文中宋" pitchFamily="2" charset="-122"/>
                          <a:ea typeface="华文中宋" pitchFamily="2" charset="-122"/>
                        </a:rPr>
                        <a:t>、高校</a:t>
                      </a:r>
                      <a:r>
                        <a:rPr kumimoji="0" lang="zh-CN" altLang="en-US" sz="1600" b="1" i="0" u="none" strike="noStrike" cap="none" normalizeH="0" baseline="0" smtClean="0">
                          <a:ln>
                            <a:noFill/>
                          </a:ln>
                          <a:solidFill>
                            <a:schemeClr val="tx1"/>
                          </a:solidFill>
                          <a:effectLst/>
                          <a:latin typeface="华文中宋" pitchFamily="2" charset="-122"/>
                          <a:ea typeface="华文中宋" pitchFamily="2" charset="-122"/>
                        </a:rPr>
                        <a:t>  </a:t>
                      </a:r>
                      <a:r>
                        <a:rPr kumimoji="0" lang="en-US" altLang="zh-CN" sz="1600" b="1" i="0" u="none" strike="noStrike" cap="none" normalizeH="0" baseline="0" smtClean="0">
                          <a:ln>
                            <a:noFill/>
                          </a:ln>
                          <a:solidFill>
                            <a:schemeClr val="tx1"/>
                          </a:solidFill>
                          <a:effectLst/>
                          <a:latin typeface="华文中宋" pitchFamily="2" charset="-122"/>
                          <a:ea typeface="华文中宋" pitchFamily="2" charset="-122"/>
                        </a:rPr>
                        <a:t>B</a:t>
                      </a:r>
                      <a:r>
                        <a:rPr kumimoji="0" lang="zh-CN" sz="1600" b="1" i="0" u="none" strike="noStrike" cap="none" normalizeH="0" baseline="0" smtClean="0">
                          <a:ln>
                            <a:noFill/>
                          </a:ln>
                          <a:solidFill>
                            <a:schemeClr val="tx1"/>
                          </a:solidFill>
                          <a:effectLst/>
                          <a:latin typeface="华文中宋" pitchFamily="2" charset="-122"/>
                          <a:ea typeface="华文中宋" pitchFamily="2" charset="-122"/>
                        </a:rPr>
                        <a:t>、科研院所</a:t>
                      </a:r>
                      <a:r>
                        <a:rPr kumimoji="0" lang="zh-CN" altLang="en-US" sz="1600" b="1" i="0" u="none" strike="noStrike" cap="none" normalizeH="0" baseline="0" smtClean="0">
                          <a:ln>
                            <a:noFill/>
                          </a:ln>
                          <a:solidFill>
                            <a:schemeClr val="tx1"/>
                          </a:solidFill>
                          <a:effectLst/>
                          <a:latin typeface="华文中宋" pitchFamily="2" charset="-122"/>
                          <a:ea typeface="华文中宋" pitchFamily="2" charset="-122"/>
                        </a:rPr>
                        <a:t>  </a:t>
                      </a:r>
                      <a:r>
                        <a:rPr kumimoji="0" lang="en-US" altLang="zh-CN" sz="1600" b="1" i="0" u="none" strike="noStrike" cap="none" normalizeH="0" baseline="0" smtClean="0">
                          <a:ln>
                            <a:noFill/>
                          </a:ln>
                          <a:solidFill>
                            <a:schemeClr val="tx1"/>
                          </a:solidFill>
                          <a:effectLst/>
                          <a:latin typeface="华文中宋" pitchFamily="2" charset="-122"/>
                          <a:ea typeface="华文中宋" pitchFamily="2" charset="-122"/>
                        </a:rPr>
                        <a:t>C</a:t>
                      </a:r>
                      <a:r>
                        <a:rPr kumimoji="0" lang="zh-CN" sz="1600" b="1" i="0" u="none" strike="noStrike" cap="none" normalizeH="0" baseline="0" smtClean="0">
                          <a:ln>
                            <a:noFill/>
                          </a:ln>
                          <a:solidFill>
                            <a:schemeClr val="tx1"/>
                          </a:solidFill>
                          <a:effectLst/>
                          <a:latin typeface="华文中宋" pitchFamily="2" charset="-122"/>
                          <a:ea typeface="华文中宋" pitchFamily="2" charset="-122"/>
                        </a:rPr>
                        <a:t>、其他。</a:t>
                      </a:r>
                    </a:p>
                    <a:p>
                      <a:pPr marL="0" marR="0" lvl="0" indent="0" algn="l" defTabSz="914400" rtl="0" eaLnBrk="1" fontAlgn="base" latinLnBrk="0" hangingPunct="1">
                        <a:lnSpc>
                          <a:spcPct val="125000"/>
                        </a:lnSpc>
                        <a:spcBef>
                          <a:spcPct val="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华文中宋" pitchFamily="2" charset="-122"/>
                          <a:ea typeface="华文中宋" pitchFamily="2" charset="-122"/>
                        </a:rPr>
                        <a:t>                2</a:t>
                      </a:r>
                      <a:r>
                        <a:rPr kumimoji="0" lang="zh-CN" sz="1600" b="1" i="0" u="none" strike="noStrike" cap="none" normalizeH="0" baseline="0" smtClean="0">
                          <a:ln>
                            <a:noFill/>
                          </a:ln>
                          <a:solidFill>
                            <a:schemeClr val="tx1"/>
                          </a:solidFill>
                          <a:effectLst/>
                          <a:latin typeface="华文中宋" pitchFamily="2" charset="-122"/>
                          <a:ea typeface="华文中宋" pitchFamily="2" charset="-122"/>
                        </a:rPr>
                        <a:t>、本表仅填报基金资助资金。</a:t>
                      </a:r>
                    </a:p>
                  </a:txBody>
                  <a:tcPr marL="46377" marR="463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503488">
                <a:tc rowSpan="2">
                  <a:txBody>
                    <a:bodyPr/>
                    <a:lstStyle/>
                    <a:p>
                      <a:pPr marL="0" marR="0" lvl="0" indent="0" algn="ctr" defTabSz="914400" rtl="0" eaLnBrk="1" fontAlgn="base" latinLnBrk="0" hangingPunct="1">
                        <a:lnSpc>
                          <a:spcPct val="125000"/>
                        </a:lnSpc>
                        <a:spcBef>
                          <a:spcPct val="0"/>
                        </a:spcBef>
                        <a:spcAft>
                          <a:spcPct val="0"/>
                        </a:spcAft>
                        <a:buClrTx/>
                        <a:buSzTx/>
                        <a:buFontTx/>
                        <a:buNone/>
                        <a:tabLst/>
                      </a:pPr>
                      <a:r>
                        <a:rPr kumimoji="0" lang="zh-CN" sz="1600" b="1" i="0" u="none" strike="noStrike" cap="none" normalizeH="0" baseline="0" smtClean="0">
                          <a:ln>
                            <a:noFill/>
                          </a:ln>
                          <a:solidFill>
                            <a:schemeClr val="tx1"/>
                          </a:solidFill>
                          <a:effectLst/>
                          <a:latin typeface="华文中宋" pitchFamily="2" charset="-122"/>
                          <a:ea typeface="华文中宋" pitchFamily="2" charset="-122"/>
                        </a:rPr>
                        <a:t>序号</a:t>
                      </a: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600" b="1" i="0" u="none" strike="noStrike" cap="none" normalizeH="0" baseline="0" smtClean="0">
                          <a:ln>
                            <a:noFill/>
                          </a:ln>
                          <a:solidFill>
                            <a:schemeClr val="tx1"/>
                          </a:solidFill>
                          <a:effectLst/>
                          <a:latin typeface="华文中宋" pitchFamily="2" charset="-122"/>
                          <a:ea typeface="华文中宋" pitchFamily="2" charset="-122"/>
                        </a:rPr>
                        <a:t>单位名称</a:t>
                      </a: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600" b="1" i="0" u="none" strike="noStrike" cap="none" normalizeH="0" baseline="0" smtClean="0">
                          <a:ln>
                            <a:noFill/>
                          </a:ln>
                          <a:solidFill>
                            <a:schemeClr val="tx1"/>
                          </a:solidFill>
                          <a:effectLst/>
                          <a:latin typeface="华文中宋" pitchFamily="2" charset="-122"/>
                          <a:ea typeface="华文中宋" pitchFamily="2" charset="-122"/>
                        </a:rPr>
                        <a:t>是否为已注册依托单位</a:t>
                      </a: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600" b="1" i="0" u="none" strike="noStrike" cap="none" normalizeH="0" baseline="0" smtClean="0">
                          <a:ln>
                            <a:noFill/>
                          </a:ln>
                          <a:solidFill>
                            <a:schemeClr val="tx1"/>
                          </a:solidFill>
                          <a:effectLst/>
                          <a:latin typeface="华文中宋" pitchFamily="2" charset="-122"/>
                          <a:ea typeface="华文中宋" pitchFamily="2" charset="-122"/>
                        </a:rPr>
                        <a:t>单位</a:t>
                      </a:r>
                    </a:p>
                    <a:p>
                      <a:pPr marL="0" marR="0" lvl="0" indent="0" algn="ctr" defTabSz="914400" rtl="0" eaLnBrk="1" fontAlgn="base" latinLnBrk="0" hangingPunct="1">
                        <a:lnSpc>
                          <a:spcPct val="100000"/>
                        </a:lnSpc>
                        <a:spcBef>
                          <a:spcPct val="0"/>
                        </a:spcBef>
                        <a:spcAft>
                          <a:spcPct val="0"/>
                        </a:spcAft>
                        <a:buClrTx/>
                        <a:buSzTx/>
                        <a:buFontTx/>
                        <a:buNone/>
                        <a:tabLst/>
                      </a:pPr>
                      <a:r>
                        <a:rPr kumimoji="0" lang="zh-CN" sz="1600" b="1" i="0" u="none" strike="noStrike" cap="none" normalizeH="0" baseline="0" smtClean="0">
                          <a:ln>
                            <a:noFill/>
                          </a:ln>
                          <a:solidFill>
                            <a:schemeClr val="tx1"/>
                          </a:solidFill>
                          <a:effectLst/>
                          <a:latin typeface="华文中宋" pitchFamily="2" charset="-122"/>
                          <a:ea typeface="华文中宋" pitchFamily="2" charset="-122"/>
                        </a:rPr>
                        <a:t>类型</a:t>
                      </a: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600" b="1" i="0" u="none" strike="noStrike" cap="none" normalizeH="0" baseline="0" smtClean="0">
                          <a:ln>
                            <a:noFill/>
                          </a:ln>
                          <a:solidFill>
                            <a:schemeClr val="tx1"/>
                          </a:solidFill>
                          <a:effectLst/>
                          <a:latin typeface="华文中宋" pitchFamily="2" charset="-122"/>
                          <a:ea typeface="华文中宋" pitchFamily="2" charset="-122"/>
                        </a:rPr>
                        <a:t>任务分工</a:t>
                      </a: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600" b="1" i="0" u="none" strike="noStrike" cap="none" normalizeH="0" baseline="0" smtClean="0">
                          <a:ln>
                            <a:noFill/>
                          </a:ln>
                          <a:solidFill>
                            <a:schemeClr val="tx1"/>
                          </a:solidFill>
                          <a:effectLst/>
                          <a:latin typeface="华文中宋" pitchFamily="2" charset="-122"/>
                          <a:ea typeface="华文中宋" pitchFamily="2" charset="-122"/>
                        </a:rPr>
                        <a:t>研究任务负责人</a:t>
                      </a: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600" b="1" i="0" u="none" strike="noStrike" cap="none" normalizeH="0" baseline="0" smtClean="0">
                          <a:ln>
                            <a:noFill/>
                          </a:ln>
                          <a:solidFill>
                            <a:schemeClr val="tx1"/>
                          </a:solidFill>
                          <a:effectLst/>
                          <a:latin typeface="华文中宋" pitchFamily="2" charset="-122"/>
                          <a:ea typeface="华文中宋" pitchFamily="2" charset="-122"/>
                        </a:rPr>
                        <a:t>承担资金额</a:t>
                      </a: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600" b="1" i="0" u="none" strike="noStrike" cap="none" normalizeH="0" baseline="0" smtClean="0">
                          <a:ln>
                            <a:noFill/>
                          </a:ln>
                          <a:solidFill>
                            <a:schemeClr val="tx1"/>
                          </a:solidFill>
                          <a:effectLst/>
                          <a:latin typeface="华文中宋" pitchFamily="2" charset="-122"/>
                          <a:ea typeface="华文中宋" pitchFamily="2" charset="-122"/>
                        </a:rPr>
                        <a:t>其中：间接费用</a:t>
                      </a: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600" b="1" i="0" u="none" strike="noStrike" cap="none" normalizeH="0" baseline="0" smtClean="0">
                          <a:ln>
                            <a:noFill/>
                          </a:ln>
                          <a:solidFill>
                            <a:schemeClr val="tx1"/>
                          </a:solidFill>
                          <a:effectLst/>
                          <a:latin typeface="华文中宋" pitchFamily="2" charset="-122"/>
                          <a:ea typeface="华文中宋" pitchFamily="2" charset="-122"/>
                        </a:rPr>
                        <a:t>是否已签订合作协议</a:t>
                      </a: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4163">
                <a:tc vMerge="1">
                  <a:txBody>
                    <a:bodyPr/>
                    <a:lstStyle/>
                    <a:p>
                      <a:endParaRPr lang="zh-CN" altLang="en-US"/>
                    </a:p>
                  </a:txBody>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r>
                        <a:rPr kumimoji="0" lang="zh-CN" sz="1600" b="1" i="0" u="none" strike="noStrike" cap="none" normalizeH="0" baseline="0" smtClean="0">
                          <a:ln>
                            <a:noFill/>
                          </a:ln>
                          <a:solidFill>
                            <a:schemeClr val="tx1"/>
                          </a:solidFill>
                          <a:effectLst/>
                          <a:latin typeface="华文中宋" pitchFamily="2" charset="-122"/>
                          <a:ea typeface="华文中宋" pitchFamily="2" charset="-122"/>
                        </a:rPr>
                        <a:t>（</a:t>
                      </a:r>
                      <a:r>
                        <a:rPr kumimoji="0" lang="en-US" altLang="zh-CN" sz="1600" b="1" i="0" u="none" strike="noStrike" cap="none" normalizeH="0" baseline="0" smtClean="0">
                          <a:ln>
                            <a:noFill/>
                          </a:ln>
                          <a:solidFill>
                            <a:schemeClr val="tx1"/>
                          </a:solidFill>
                          <a:effectLst/>
                          <a:latin typeface="华文中宋" pitchFamily="2" charset="-122"/>
                          <a:ea typeface="华文中宋" pitchFamily="2" charset="-122"/>
                        </a:rPr>
                        <a:t>1</a:t>
                      </a:r>
                      <a:r>
                        <a:rPr kumimoji="0" lang="zh-CN" sz="1600" b="1" i="0" u="none" strike="noStrike" cap="none" normalizeH="0" baseline="0" smtClean="0">
                          <a:ln>
                            <a:noFill/>
                          </a:ln>
                          <a:solidFill>
                            <a:schemeClr val="tx1"/>
                          </a:solidFill>
                          <a:effectLst/>
                          <a:latin typeface="华文中宋" pitchFamily="2" charset="-122"/>
                          <a:ea typeface="华文中宋" pitchFamily="2" charset="-122"/>
                        </a:rPr>
                        <a:t>）</a:t>
                      </a: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r>
                        <a:rPr kumimoji="0" lang="zh-CN" sz="1600" b="1" i="0" u="none" strike="noStrike" cap="none" normalizeH="0" baseline="0" smtClean="0">
                          <a:ln>
                            <a:noFill/>
                          </a:ln>
                          <a:solidFill>
                            <a:schemeClr val="tx1"/>
                          </a:solidFill>
                          <a:effectLst/>
                          <a:latin typeface="华文中宋" pitchFamily="2" charset="-122"/>
                          <a:ea typeface="华文中宋" pitchFamily="2" charset="-122"/>
                        </a:rPr>
                        <a:t>（</a:t>
                      </a:r>
                      <a:r>
                        <a:rPr kumimoji="0" lang="en-US" altLang="zh-CN" sz="1600" b="1" i="0" u="none" strike="noStrike" cap="none" normalizeH="0" baseline="0" smtClean="0">
                          <a:ln>
                            <a:noFill/>
                          </a:ln>
                          <a:solidFill>
                            <a:schemeClr val="tx1"/>
                          </a:solidFill>
                          <a:effectLst/>
                          <a:latin typeface="华文中宋" pitchFamily="2" charset="-122"/>
                          <a:ea typeface="华文中宋" pitchFamily="2" charset="-122"/>
                        </a:rPr>
                        <a:t>2</a:t>
                      </a:r>
                      <a:r>
                        <a:rPr kumimoji="0" lang="zh-CN" sz="1600" b="1" i="0" u="none" strike="noStrike" cap="none" normalizeH="0" baseline="0" smtClean="0">
                          <a:ln>
                            <a:noFill/>
                          </a:ln>
                          <a:solidFill>
                            <a:schemeClr val="tx1"/>
                          </a:solidFill>
                          <a:effectLst/>
                          <a:latin typeface="华文中宋" pitchFamily="2" charset="-122"/>
                          <a:ea typeface="华文中宋" pitchFamily="2" charset="-122"/>
                        </a:rPr>
                        <a:t>）</a:t>
                      </a: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r>
                        <a:rPr kumimoji="0" lang="zh-CN" sz="1600" b="1" i="0" u="none" strike="noStrike" cap="none" normalizeH="0" baseline="0" smtClean="0">
                          <a:ln>
                            <a:noFill/>
                          </a:ln>
                          <a:solidFill>
                            <a:schemeClr val="tx1"/>
                          </a:solidFill>
                          <a:effectLst/>
                          <a:latin typeface="华文中宋" pitchFamily="2" charset="-122"/>
                          <a:ea typeface="华文中宋" pitchFamily="2" charset="-122"/>
                        </a:rPr>
                        <a:t>（</a:t>
                      </a:r>
                      <a:r>
                        <a:rPr kumimoji="0" lang="en-US" altLang="zh-CN" sz="1600" b="1" i="0" u="none" strike="noStrike" cap="none" normalizeH="0" baseline="0" smtClean="0">
                          <a:ln>
                            <a:noFill/>
                          </a:ln>
                          <a:solidFill>
                            <a:schemeClr val="tx1"/>
                          </a:solidFill>
                          <a:effectLst/>
                          <a:latin typeface="华文中宋" pitchFamily="2" charset="-122"/>
                          <a:ea typeface="华文中宋" pitchFamily="2" charset="-122"/>
                        </a:rPr>
                        <a:t>3</a:t>
                      </a:r>
                      <a:r>
                        <a:rPr kumimoji="0" lang="zh-CN" sz="1600" b="1" i="0" u="none" strike="noStrike" cap="none" normalizeH="0" baseline="0" smtClean="0">
                          <a:ln>
                            <a:noFill/>
                          </a:ln>
                          <a:solidFill>
                            <a:schemeClr val="tx1"/>
                          </a:solidFill>
                          <a:effectLst/>
                          <a:latin typeface="华文中宋" pitchFamily="2" charset="-122"/>
                          <a:ea typeface="华文中宋" pitchFamily="2" charset="-122"/>
                        </a:rPr>
                        <a:t>）</a:t>
                      </a: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r>
                        <a:rPr kumimoji="0" lang="zh-CN" sz="1600" b="1" i="0" u="none" strike="noStrike" cap="none" normalizeH="0" baseline="0" smtClean="0">
                          <a:ln>
                            <a:noFill/>
                          </a:ln>
                          <a:solidFill>
                            <a:schemeClr val="tx1"/>
                          </a:solidFill>
                          <a:effectLst/>
                          <a:latin typeface="华文中宋" pitchFamily="2" charset="-122"/>
                          <a:ea typeface="华文中宋" pitchFamily="2" charset="-122"/>
                        </a:rPr>
                        <a:t>（</a:t>
                      </a:r>
                      <a:r>
                        <a:rPr kumimoji="0" lang="en-US" altLang="zh-CN" sz="1600" b="1" i="0" u="none" strike="noStrike" cap="none" normalizeH="0" baseline="0" smtClean="0">
                          <a:ln>
                            <a:noFill/>
                          </a:ln>
                          <a:solidFill>
                            <a:schemeClr val="tx1"/>
                          </a:solidFill>
                          <a:effectLst/>
                          <a:latin typeface="华文中宋" pitchFamily="2" charset="-122"/>
                          <a:ea typeface="华文中宋" pitchFamily="2" charset="-122"/>
                        </a:rPr>
                        <a:t>4</a:t>
                      </a:r>
                      <a:r>
                        <a:rPr kumimoji="0" lang="zh-CN" sz="1600" b="1" i="0" u="none" strike="noStrike" cap="none" normalizeH="0" baseline="0" smtClean="0">
                          <a:ln>
                            <a:noFill/>
                          </a:ln>
                          <a:solidFill>
                            <a:schemeClr val="tx1"/>
                          </a:solidFill>
                          <a:effectLst/>
                          <a:latin typeface="华文中宋" pitchFamily="2" charset="-122"/>
                          <a:ea typeface="华文中宋" pitchFamily="2" charset="-122"/>
                        </a:rPr>
                        <a:t>）</a:t>
                      </a: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r>
                        <a:rPr kumimoji="0" lang="zh-CN" sz="1600" b="1" i="0" u="none" strike="noStrike" cap="none" normalizeH="0" baseline="0" smtClean="0">
                          <a:ln>
                            <a:noFill/>
                          </a:ln>
                          <a:solidFill>
                            <a:schemeClr val="tx1"/>
                          </a:solidFill>
                          <a:effectLst/>
                          <a:latin typeface="华文中宋" pitchFamily="2" charset="-122"/>
                          <a:ea typeface="华文中宋" pitchFamily="2" charset="-122"/>
                        </a:rPr>
                        <a:t>（</a:t>
                      </a:r>
                      <a:r>
                        <a:rPr kumimoji="0" lang="en-US" altLang="zh-CN" sz="1600" b="1" i="0" u="none" strike="noStrike" cap="none" normalizeH="0" baseline="0" smtClean="0">
                          <a:ln>
                            <a:noFill/>
                          </a:ln>
                          <a:solidFill>
                            <a:schemeClr val="tx1"/>
                          </a:solidFill>
                          <a:effectLst/>
                          <a:latin typeface="华文中宋" pitchFamily="2" charset="-122"/>
                          <a:ea typeface="华文中宋" pitchFamily="2" charset="-122"/>
                        </a:rPr>
                        <a:t>5</a:t>
                      </a:r>
                      <a:r>
                        <a:rPr kumimoji="0" lang="zh-CN" sz="1600" b="1" i="0" u="none" strike="noStrike" cap="none" normalizeH="0" baseline="0" smtClean="0">
                          <a:ln>
                            <a:noFill/>
                          </a:ln>
                          <a:solidFill>
                            <a:schemeClr val="tx1"/>
                          </a:solidFill>
                          <a:effectLst/>
                          <a:latin typeface="华文中宋" pitchFamily="2" charset="-122"/>
                          <a:ea typeface="华文中宋" pitchFamily="2" charset="-122"/>
                        </a:rPr>
                        <a:t>）</a:t>
                      </a: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r>
                        <a:rPr kumimoji="0" lang="zh-CN" sz="1600" b="1" i="0" u="none" strike="noStrike" cap="none" normalizeH="0" baseline="0" smtClean="0">
                          <a:ln>
                            <a:noFill/>
                          </a:ln>
                          <a:solidFill>
                            <a:schemeClr val="tx1"/>
                          </a:solidFill>
                          <a:effectLst/>
                          <a:latin typeface="华文中宋" pitchFamily="2" charset="-122"/>
                          <a:ea typeface="华文中宋" pitchFamily="2" charset="-122"/>
                        </a:rPr>
                        <a:t>（</a:t>
                      </a:r>
                      <a:r>
                        <a:rPr kumimoji="0" lang="en-US" altLang="zh-CN" sz="1600" b="1" i="0" u="none" strike="noStrike" cap="none" normalizeH="0" baseline="0" smtClean="0">
                          <a:ln>
                            <a:noFill/>
                          </a:ln>
                          <a:solidFill>
                            <a:schemeClr val="tx1"/>
                          </a:solidFill>
                          <a:effectLst/>
                          <a:latin typeface="华文中宋" pitchFamily="2" charset="-122"/>
                          <a:ea typeface="华文中宋" pitchFamily="2" charset="-122"/>
                        </a:rPr>
                        <a:t>6</a:t>
                      </a:r>
                      <a:r>
                        <a:rPr kumimoji="0" lang="zh-CN" sz="1600" b="1" i="0" u="none" strike="noStrike" cap="none" normalizeH="0" baseline="0" smtClean="0">
                          <a:ln>
                            <a:noFill/>
                          </a:ln>
                          <a:solidFill>
                            <a:schemeClr val="tx1"/>
                          </a:solidFill>
                          <a:effectLst/>
                          <a:latin typeface="华文中宋" pitchFamily="2" charset="-122"/>
                          <a:ea typeface="华文中宋" pitchFamily="2" charset="-122"/>
                        </a:rPr>
                        <a:t>）</a:t>
                      </a: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r>
                        <a:rPr kumimoji="0" lang="zh-CN" sz="1600" b="1" i="0" u="none" strike="noStrike" cap="none" normalizeH="0" baseline="0" smtClean="0">
                          <a:ln>
                            <a:noFill/>
                          </a:ln>
                          <a:solidFill>
                            <a:schemeClr val="tx1"/>
                          </a:solidFill>
                          <a:effectLst/>
                          <a:latin typeface="华文中宋" pitchFamily="2" charset="-122"/>
                          <a:ea typeface="华文中宋" pitchFamily="2" charset="-122"/>
                        </a:rPr>
                        <a:t>（</a:t>
                      </a:r>
                      <a:r>
                        <a:rPr kumimoji="0" lang="en-US" altLang="zh-CN" sz="1600" b="1" i="0" u="none" strike="noStrike" cap="none" normalizeH="0" baseline="0" smtClean="0">
                          <a:ln>
                            <a:noFill/>
                          </a:ln>
                          <a:solidFill>
                            <a:schemeClr val="tx1"/>
                          </a:solidFill>
                          <a:effectLst/>
                          <a:latin typeface="华文中宋" pitchFamily="2" charset="-122"/>
                          <a:ea typeface="华文中宋" pitchFamily="2" charset="-122"/>
                        </a:rPr>
                        <a:t>7</a:t>
                      </a:r>
                      <a:r>
                        <a:rPr kumimoji="0" lang="zh-CN" sz="1600" b="1" i="0" u="none" strike="noStrike" cap="none" normalizeH="0" baseline="0" smtClean="0">
                          <a:ln>
                            <a:noFill/>
                          </a:ln>
                          <a:solidFill>
                            <a:schemeClr val="tx1"/>
                          </a:solidFill>
                          <a:effectLst/>
                          <a:latin typeface="华文中宋" pitchFamily="2" charset="-122"/>
                          <a:ea typeface="华文中宋" pitchFamily="2" charset="-122"/>
                        </a:rPr>
                        <a:t>）</a:t>
                      </a: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r>
                        <a:rPr kumimoji="0" lang="zh-CN" sz="1600" b="1" i="0" u="none" strike="noStrike" cap="none" normalizeH="0" baseline="0" smtClean="0">
                          <a:ln>
                            <a:noFill/>
                          </a:ln>
                          <a:solidFill>
                            <a:schemeClr val="tx1"/>
                          </a:solidFill>
                          <a:effectLst/>
                          <a:latin typeface="华文中宋" pitchFamily="2" charset="-122"/>
                          <a:ea typeface="华文中宋" pitchFamily="2" charset="-122"/>
                        </a:rPr>
                        <a:t>（</a:t>
                      </a:r>
                      <a:r>
                        <a:rPr kumimoji="0" lang="en-US" altLang="zh-CN" sz="1600" b="1" i="0" u="none" strike="noStrike" cap="none" normalizeH="0" baseline="0" smtClean="0">
                          <a:ln>
                            <a:noFill/>
                          </a:ln>
                          <a:solidFill>
                            <a:schemeClr val="tx1"/>
                          </a:solidFill>
                          <a:effectLst/>
                          <a:latin typeface="华文中宋" pitchFamily="2" charset="-122"/>
                          <a:ea typeface="华文中宋" pitchFamily="2" charset="-122"/>
                        </a:rPr>
                        <a:t>8</a:t>
                      </a:r>
                      <a:r>
                        <a:rPr kumimoji="0" lang="zh-CN" sz="1600" b="1" i="0" u="none" strike="noStrike" cap="none" normalizeH="0" baseline="0" smtClean="0">
                          <a:ln>
                            <a:noFill/>
                          </a:ln>
                          <a:solidFill>
                            <a:schemeClr val="tx1"/>
                          </a:solidFill>
                          <a:effectLst/>
                          <a:latin typeface="华文中宋" pitchFamily="2" charset="-122"/>
                          <a:ea typeface="华文中宋" pitchFamily="2" charset="-122"/>
                        </a:rPr>
                        <a:t>）</a:t>
                      </a: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4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4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4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4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4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4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5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9268">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600" b="0" i="0" u="none" strike="noStrike" cap="none" normalizeH="0" baseline="0" smtClean="0">
                          <a:ln>
                            <a:noFill/>
                          </a:ln>
                          <a:solidFill>
                            <a:schemeClr val="tx1"/>
                          </a:solidFill>
                          <a:effectLst/>
                          <a:latin typeface="华文中宋" pitchFamily="2" charset="-122"/>
                          <a:ea typeface="华文中宋" pitchFamily="2" charset="-122"/>
                        </a:rPr>
                        <a:t>累计</a:t>
                      </a: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CN" sz="1600" b="0" i="0" u="none" strike="noStrike" cap="none" normalizeH="0" baseline="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chemeClr val="tx1"/>
                          </a:solidFill>
                          <a:effectLst/>
                          <a:latin typeface="华文中宋" pitchFamily="2" charset="-122"/>
                          <a:ea typeface="华文中宋" pitchFamily="2" charset="-122"/>
                        </a:rPr>
                        <a:t>/</a:t>
                      </a:r>
                      <a:endParaRPr kumimoji="0" lang="zh-CN" altLang="zh-CN" sz="1600" b="0" i="0" u="none" strike="noStrike" cap="none" normalizeH="0" baseline="0" dirty="0" smtClean="0">
                        <a:ln>
                          <a:noFill/>
                        </a:ln>
                        <a:solidFill>
                          <a:schemeClr val="tx1"/>
                        </a:solidFill>
                        <a:effectLst/>
                        <a:latin typeface="华文中宋" pitchFamily="2" charset="-122"/>
                        <a:ea typeface="华文中宋" pitchFamily="2" charset="-122"/>
                      </a:endParaRPr>
                    </a:p>
                  </a:txBody>
                  <a:tcPr marL="46377" marR="463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0036" name="Rectangle 1"/>
          <p:cNvSpPr>
            <a:spLocks noChangeArrowheads="1"/>
          </p:cNvSpPr>
          <p:nvPr/>
        </p:nvSpPr>
        <p:spPr bwMode="auto">
          <a:xfrm>
            <a:off x="357188" y="142875"/>
            <a:ext cx="8786812" cy="1004888"/>
          </a:xfrm>
          <a:prstGeom prst="rect">
            <a:avLst/>
          </a:prstGeom>
          <a:noFill/>
          <a:ln w="9525">
            <a:noFill/>
            <a:miter lim="800000"/>
            <a:headEnd/>
            <a:tailEnd/>
          </a:ln>
          <a:effectLst>
            <a:prstShdw prst="shdw12">
              <a:schemeClr val="bg2">
                <a:alpha val="50000"/>
              </a:schemeClr>
            </a:prstShdw>
          </a:effectLst>
        </p:spPr>
        <p:txBody>
          <a:bodyPr anchor="ctr">
            <a:spAutoFit/>
          </a:bodyPr>
          <a:lstStyle/>
          <a:p>
            <a:pPr>
              <a:tabLst>
                <a:tab pos="5486400" algn="l"/>
              </a:tabLst>
            </a:pPr>
            <a:r>
              <a:rPr lang="zh-CN" altLang="en-US" sz="2000" b="1">
                <a:latin typeface="华文中宋" pitchFamily="2" charset="-122"/>
                <a:ea typeface="华文中宋" pitchFamily="2" charset="-122"/>
              </a:rPr>
              <a:t>       合作研究单位项目资金支出预算明细表（成本补偿）</a:t>
            </a:r>
            <a:r>
              <a:rPr lang="zh-CN" altLang="en-US" sz="1600" b="1">
                <a:latin typeface="华文中宋" pitchFamily="2" charset="-122"/>
                <a:ea typeface="华文中宋" pitchFamily="2" charset="-122"/>
              </a:rPr>
              <a:t>预表</a:t>
            </a:r>
            <a:r>
              <a:rPr lang="en-US" altLang="zh-CN" sz="1600" b="1">
                <a:latin typeface="华文中宋" pitchFamily="2" charset="-122"/>
                <a:ea typeface="华文中宋" pitchFamily="2" charset="-122"/>
              </a:rPr>
              <a:t>2</a:t>
            </a:r>
            <a:endParaRPr lang="en-US" altLang="zh-CN" sz="600" b="1">
              <a:latin typeface="华文中宋" pitchFamily="2" charset="-122"/>
              <a:ea typeface="华文中宋" pitchFamily="2" charset="-122"/>
            </a:endParaRPr>
          </a:p>
          <a:p>
            <a:pPr>
              <a:spcBef>
                <a:spcPts val="1000"/>
              </a:spcBef>
              <a:tabLst>
                <a:tab pos="5486400" algn="l"/>
              </a:tabLst>
            </a:pPr>
            <a:r>
              <a:rPr lang="zh-CN" altLang="en-US" sz="1300">
                <a:latin typeface="华文中宋" pitchFamily="2" charset="-122"/>
                <a:ea typeface="华文中宋" pitchFamily="2" charset="-122"/>
              </a:rPr>
              <a:t>项目名称：                                                        项目负责人：                                   金额单位：万元</a:t>
            </a:r>
          </a:p>
          <a:p>
            <a:pPr>
              <a:tabLst>
                <a:tab pos="5486400" algn="l"/>
              </a:tabLst>
            </a:pPr>
            <a:endParaRPr lang="zh-CN" altLang="en-US">
              <a:ea typeface="宋体" pitchFamily="2" charset="-122"/>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nvGraphicFramePr>
        <p:xfrm>
          <a:off x="428625" y="857250"/>
          <a:ext cx="8358247" cy="5643584"/>
        </p:xfrm>
        <a:graphic>
          <a:graphicData uri="http://schemas.openxmlformats.org/drawingml/2006/table">
            <a:tbl>
              <a:tblPr/>
              <a:tblGrid>
                <a:gridCol w="1152156"/>
                <a:gridCol w="1152156"/>
                <a:gridCol w="524154"/>
                <a:gridCol w="524154"/>
                <a:gridCol w="473864"/>
                <a:gridCol w="473864"/>
                <a:gridCol w="521292"/>
                <a:gridCol w="654989"/>
                <a:gridCol w="1440809"/>
                <a:gridCol w="1440809"/>
              </a:tblGrid>
              <a:tr h="405134">
                <a:tc gridSpan="10">
                  <a:txBody>
                    <a:bodyPr/>
                    <a:lstStyle/>
                    <a:p>
                      <a:pPr marL="0" indent="62230" algn="l" defTabSz="914400" rtl="0" eaLnBrk="1" latinLnBrk="0" hangingPunct="1">
                        <a:lnSpc>
                          <a:spcPts val="2100"/>
                        </a:lnSpc>
                        <a:spcAft>
                          <a:spcPts val="0"/>
                        </a:spcAft>
                      </a:pPr>
                      <a:r>
                        <a:rPr lang="zh-CN" sz="1400" b="1" kern="100" baseline="0" dirty="0">
                          <a:solidFill>
                            <a:schemeClr val="tx1"/>
                          </a:solidFill>
                          <a:latin typeface="华文中宋" pitchFamily="2" charset="-122"/>
                          <a:ea typeface="华文中宋" pitchFamily="2" charset="-122"/>
                          <a:cs typeface="+mn-cs"/>
                        </a:rPr>
                        <a:t>填表说明：</a:t>
                      </a:r>
                      <a:r>
                        <a:rPr lang="en-US" sz="1400" b="1" kern="100" baseline="0" dirty="0">
                          <a:solidFill>
                            <a:schemeClr val="tx1"/>
                          </a:solidFill>
                          <a:latin typeface="华文中宋" pitchFamily="2" charset="-122"/>
                          <a:ea typeface="华文中宋" pitchFamily="2" charset="-122"/>
                          <a:cs typeface="+mn-cs"/>
                        </a:rPr>
                        <a:t>1</a:t>
                      </a:r>
                      <a:r>
                        <a:rPr lang="zh-CN" sz="1400" b="1" kern="100" baseline="0" dirty="0">
                          <a:solidFill>
                            <a:schemeClr val="tx1"/>
                          </a:solidFill>
                          <a:latin typeface="华文中宋" pitchFamily="2" charset="-122"/>
                          <a:ea typeface="华文中宋" pitchFamily="2" charset="-122"/>
                          <a:cs typeface="+mn-cs"/>
                        </a:rPr>
                        <a:t>、设备分类代码：</a:t>
                      </a:r>
                      <a:r>
                        <a:rPr lang="en-US" sz="1400" b="1" kern="100" baseline="0" dirty="0">
                          <a:solidFill>
                            <a:schemeClr val="tx1"/>
                          </a:solidFill>
                          <a:latin typeface="华文中宋" pitchFamily="2" charset="-122"/>
                          <a:ea typeface="华文中宋" pitchFamily="2" charset="-122"/>
                          <a:cs typeface="+mn-cs"/>
                        </a:rPr>
                        <a:t>A</a:t>
                      </a:r>
                      <a:r>
                        <a:rPr lang="zh-CN" sz="1400" b="1" kern="100" baseline="0" dirty="0">
                          <a:solidFill>
                            <a:schemeClr val="tx1"/>
                          </a:solidFill>
                          <a:latin typeface="华文中宋" pitchFamily="2" charset="-122"/>
                          <a:ea typeface="华文中宋" pitchFamily="2" charset="-122"/>
                          <a:cs typeface="+mn-cs"/>
                        </a:rPr>
                        <a:t>购置、</a:t>
                      </a:r>
                      <a:r>
                        <a:rPr lang="en-US" sz="1400" b="1" kern="100" baseline="0" dirty="0">
                          <a:solidFill>
                            <a:schemeClr val="tx1"/>
                          </a:solidFill>
                          <a:latin typeface="华文中宋" pitchFamily="2" charset="-122"/>
                          <a:ea typeface="华文中宋" pitchFamily="2" charset="-122"/>
                          <a:cs typeface="+mn-cs"/>
                        </a:rPr>
                        <a:t>B</a:t>
                      </a:r>
                      <a:r>
                        <a:rPr lang="zh-CN" sz="1400" b="1" kern="100" baseline="0" dirty="0">
                          <a:solidFill>
                            <a:schemeClr val="tx1"/>
                          </a:solidFill>
                          <a:latin typeface="华文中宋" pitchFamily="2" charset="-122"/>
                          <a:ea typeface="华文中宋" pitchFamily="2" charset="-122"/>
                          <a:cs typeface="+mn-cs"/>
                        </a:rPr>
                        <a:t>试制。</a:t>
                      </a:r>
                    </a:p>
                    <a:p>
                      <a:pPr marL="0" indent="697865" algn="l" defTabSz="914400" rtl="0" eaLnBrk="1" latinLnBrk="0" hangingPunct="1">
                        <a:lnSpc>
                          <a:spcPts val="2100"/>
                        </a:lnSpc>
                        <a:spcAft>
                          <a:spcPts val="0"/>
                        </a:spcAft>
                      </a:pPr>
                      <a:r>
                        <a:rPr lang="en-US" sz="1400" b="1" kern="100" baseline="0" dirty="0" smtClean="0">
                          <a:solidFill>
                            <a:schemeClr val="tx1"/>
                          </a:solidFill>
                          <a:latin typeface="华文中宋" pitchFamily="2" charset="-122"/>
                          <a:ea typeface="华文中宋" pitchFamily="2" charset="-122"/>
                          <a:cs typeface="+mn-cs"/>
                        </a:rPr>
                        <a:t>     2</a:t>
                      </a:r>
                      <a:r>
                        <a:rPr lang="zh-CN" sz="1400" b="1" kern="100" baseline="0" dirty="0">
                          <a:solidFill>
                            <a:schemeClr val="tx1"/>
                          </a:solidFill>
                          <a:latin typeface="华文中宋" pitchFamily="2" charset="-122"/>
                          <a:ea typeface="华文中宋" pitchFamily="2" charset="-122"/>
                          <a:cs typeface="+mn-cs"/>
                        </a:rPr>
                        <a:t>、试制设备不需填列本表（</a:t>
                      </a:r>
                      <a:r>
                        <a:rPr lang="en-US" sz="1400" b="1" kern="100" baseline="0" dirty="0">
                          <a:solidFill>
                            <a:schemeClr val="tx1"/>
                          </a:solidFill>
                          <a:latin typeface="华文中宋" pitchFamily="2" charset="-122"/>
                          <a:ea typeface="华文中宋" pitchFamily="2" charset="-122"/>
                          <a:cs typeface="+mn-cs"/>
                        </a:rPr>
                        <a:t>6</a:t>
                      </a:r>
                      <a:r>
                        <a:rPr lang="zh-CN" sz="1400" b="1" kern="100" baseline="0" dirty="0">
                          <a:solidFill>
                            <a:schemeClr val="tx1"/>
                          </a:solidFill>
                          <a:latin typeface="华文中宋" pitchFamily="2" charset="-122"/>
                          <a:ea typeface="华文中宋" pitchFamily="2" charset="-122"/>
                          <a:cs typeface="+mn-cs"/>
                        </a:rPr>
                        <a:t>）列、（</a:t>
                      </a:r>
                      <a:r>
                        <a:rPr lang="en-US" sz="1400" b="1" kern="100" baseline="0" dirty="0">
                          <a:solidFill>
                            <a:schemeClr val="tx1"/>
                          </a:solidFill>
                          <a:latin typeface="华文中宋" pitchFamily="2" charset="-122"/>
                          <a:ea typeface="华文中宋" pitchFamily="2" charset="-122"/>
                          <a:cs typeface="+mn-cs"/>
                        </a:rPr>
                        <a:t>7</a:t>
                      </a:r>
                      <a:r>
                        <a:rPr lang="zh-CN" sz="1400" b="1" kern="100" baseline="0" dirty="0">
                          <a:solidFill>
                            <a:schemeClr val="tx1"/>
                          </a:solidFill>
                          <a:latin typeface="华文中宋" pitchFamily="2" charset="-122"/>
                          <a:ea typeface="华文中宋" pitchFamily="2" charset="-122"/>
                          <a:cs typeface="+mn-cs"/>
                        </a:rPr>
                        <a:t>）列。</a:t>
                      </a:r>
                    </a:p>
                    <a:p>
                      <a:pPr marL="0" indent="697865" algn="l" defTabSz="914400" rtl="0" eaLnBrk="1" latinLnBrk="0" hangingPunct="1">
                        <a:lnSpc>
                          <a:spcPts val="2100"/>
                        </a:lnSpc>
                        <a:spcAft>
                          <a:spcPts val="0"/>
                        </a:spcAft>
                      </a:pPr>
                      <a:r>
                        <a:rPr lang="en-US" sz="1400" b="1" kern="100" baseline="0" dirty="0" smtClean="0">
                          <a:solidFill>
                            <a:schemeClr val="tx1"/>
                          </a:solidFill>
                          <a:latin typeface="华文中宋" pitchFamily="2" charset="-122"/>
                          <a:ea typeface="华文中宋" pitchFamily="2" charset="-122"/>
                          <a:cs typeface="+mn-cs"/>
                        </a:rPr>
                        <a:t>     3</a:t>
                      </a:r>
                      <a:r>
                        <a:rPr lang="zh-CN" sz="1400" b="1" kern="100" baseline="0" dirty="0">
                          <a:solidFill>
                            <a:schemeClr val="tx1"/>
                          </a:solidFill>
                          <a:latin typeface="华文中宋" pitchFamily="2" charset="-122"/>
                          <a:ea typeface="华文中宋" pitchFamily="2" charset="-122"/>
                          <a:cs typeface="+mn-cs"/>
                        </a:rPr>
                        <a:t>、单价超过</a:t>
                      </a:r>
                      <a:r>
                        <a:rPr lang="en-US" sz="1400" b="1" kern="100" baseline="0" dirty="0">
                          <a:solidFill>
                            <a:schemeClr val="tx1"/>
                          </a:solidFill>
                          <a:latin typeface="华文中宋" pitchFamily="2" charset="-122"/>
                          <a:ea typeface="华文中宋" pitchFamily="2" charset="-122"/>
                          <a:cs typeface="+mn-cs"/>
                        </a:rPr>
                        <a:t>5</a:t>
                      </a:r>
                      <a:r>
                        <a:rPr lang="zh-CN" sz="1400" b="1" kern="100" baseline="0" dirty="0">
                          <a:solidFill>
                            <a:schemeClr val="tx1"/>
                          </a:solidFill>
                          <a:latin typeface="华文中宋" pitchFamily="2" charset="-122"/>
                          <a:ea typeface="华文中宋" pitchFamily="2" charset="-122"/>
                          <a:cs typeface="+mn-cs"/>
                        </a:rPr>
                        <a:t>万元（含</a:t>
                      </a:r>
                      <a:r>
                        <a:rPr lang="en-US" sz="1400" b="1" kern="100" baseline="0" dirty="0">
                          <a:solidFill>
                            <a:schemeClr val="tx1"/>
                          </a:solidFill>
                          <a:latin typeface="华文中宋" pitchFamily="2" charset="-122"/>
                          <a:ea typeface="华文中宋" pitchFamily="2" charset="-122"/>
                          <a:cs typeface="+mn-cs"/>
                        </a:rPr>
                        <a:t>5</a:t>
                      </a:r>
                      <a:r>
                        <a:rPr lang="zh-CN" sz="1400" b="1" kern="100" baseline="0" dirty="0">
                          <a:solidFill>
                            <a:schemeClr val="tx1"/>
                          </a:solidFill>
                          <a:latin typeface="华文中宋" pitchFamily="2" charset="-122"/>
                          <a:ea typeface="华文中宋" pitchFamily="2" charset="-122"/>
                          <a:cs typeface="+mn-cs"/>
                        </a:rPr>
                        <a:t>万元）的设备需填写明细，单价低于</a:t>
                      </a:r>
                      <a:r>
                        <a:rPr lang="en-US" sz="1400" b="1" kern="100" baseline="0" dirty="0">
                          <a:solidFill>
                            <a:schemeClr val="tx1"/>
                          </a:solidFill>
                          <a:latin typeface="华文中宋" pitchFamily="2" charset="-122"/>
                          <a:ea typeface="华文中宋" pitchFamily="2" charset="-122"/>
                          <a:cs typeface="+mn-cs"/>
                        </a:rPr>
                        <a:t>5</a:t>
                      </a:r>
                      <a:r>
                        <a:rPr lang="zh-CN" sz="1400" b="1" kern="100" baseline="0" dirty="0">
                          <a:solidFill>
                            <a:schemeClr val="tx1"/>
                          </a:solidFill>
                          <a:latin typeface="华文中宋" pitchFamily="2" charset="-122"/>
                          <a:ea typeface="华文中宋" pitchFamily="2" charset="-122"/>
                          <a:cs typeface="+mn-cs"/>
                        </a:rPr>
                        <a:t>万元的设备只需填写合计数。</a:t>
                      </a:r>
                    </a:p>
                    <a:p>
                      <a:pPr marL="0" indent="697865" algn="l" defTabSz="914400" rtl="0" eaLnBrk="1" latinLnBrk="0" hangingPunct="1">
                        <a:lnSpc>
                          <a:spcPts val="2100"/>
                        </a:lnSpc>
                        <a:spcAft>
                          <a:spcPts val="0"/>
                        </a:spcAft>
                      </a:pPr>
                      <a:r>
                        <a:rPr lang="en-US" sz="1400" b="1" kern="100" baseline="0" dirty="0" smtClean="0">
                          <a:solidFill>
                            <a:schemeClr val="tx1"/>
                          </a:solidFill>
                          <a:latin typeface="华文中宋" pitchFamily="2" charset="-122"/>
                          <a:ea typeface="华文中宋" pitchFamily="2" charset="-122"/>
                          <a:cs typeface="+mn-cs"/>
                        </a:rPr>
                        <a:t>     4</a:t>
                      </a:r>
                      <a:r>
                        <a:rPr lang="zh-CN" sz="1400" b="1" kern="100" baseline="0" dirty="0">
                          <a:solidFill>
                            <a:schemeClr val="tx1"/>
                          </a:solidFill>
                          <a:latin typeface="华文中宋" pitchFamily="2" charset="-122"/>
                          <a:ea typeface="华文中宋" pitchFamily="2" charset="-122"/>
                          <a:cs typeface="+mn-cs"/>
                        </a:rPr>
                        <a:t>、本表仅填报基金资助资金。</a:t>
                      </a: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03850">
                <a:tc rowSpan="2">
                  <a:txBody>
                    <a:bodyPr/>
                    <a:lstStyle/>
                    <a:p>
                      <a:pPr marL="0" algn="ctr" defTabSz="914400" rtl="0" eaLnBrk="1" latinLnBrk="0" hangingPunct="1">
                        <a:lnSpc>
                          <a:spcPts val="2100"/>
                        </a:lnSpc>
                        <a:spcAft>
                          <a:spcPts val="0"/>
                        </a:spcAft>
                      </a:pPr>
                      <a:r>
                        <a:rPr lang="zh-CN" sz="1400" b="1" kern="100" baseline="0" dirty="0">
                          <a:solidFill>
                            <a:schemeClr val="tx1"/>
                          </a:solidFill>
                          <a:latin typeface="华文中宋" pitchFamily="2" charset="-122"/>
                          <a:ea typeface="华文中宋" pitchFamily="2" charset="-122"/>
                          <a:cs typeface="+mn-cs"/>
                        </a:rPr>
                        <a:t>序号</a:t>
                      </a: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r>
                        <a:rPr lang="zh-CN" sz="1400" b="1" kern="100" baseline="0" dirty="0">
                          <a:solidFill>
                            <a:schemeClr val="tx1"/>
                          </a:solidFill>
                          <a:latin typeface="华文中宋" pitchFamily="2" charset="-122"/>
                          <a:ea typeface="华文中宋" pitchFamily="2" charset="-122"/>
                          <a:cs typeface="+mn-cs"/>
                        </a:rPr>
                        <a:t>设备名称</a:t>
                      </a: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r>
                        <a:rPr lang="zh-CN" sz="1400" b="1" kern="100" baseline="0" dirty="0">
                          <a:solidFill>
                            <a:schemeClr val="tx1"/>
                          </a:solidFill>
                          <a:latin typeface="华文中宋" pitchFamily="2" charset="-122"/>
                          <a:ea typeface="华文中宋" pitchFamily="2" charset="-122"/>
                          <a:cs typeface="+mn-cs"/>
                        </a:rPr>
                        <a:t>设备</a:t>
                      </a:r>
                    </a:p>
                    <a:p>
                      <a:pPr marL="0" algn="ctr" defTabSz="914400" rtl="0" eaLnBrk="1" latinLnBrk="0" hangingPunct="1">
                        <a:lnSpc>
                          <a:spcPts val="2100"/>
                        </a:lnSpc>
                        <a:spcAft>
                          <a:spcPts val="0"/>
                        </a:spcAft>
                      </a:pPr>
                      <a:r>
                        <a:rPr lang="zh-CN" sz="1400" b="1" kern="100" baseline="0" dirty="0">
                          <a:solidFill>
                            <a:schemeClr val="tx1"/>
                          </a:solidFill>
                          <a:latin typeface="华文中宋" pitchFamily="2" charset="-122"/>
                          <a:ea typeface="华文中宋" pitchFamily="2" charset="-122"/>
                          <a:cs typeface="+mn-cs"/>
                        </a:rPr>
                        <a:t>分类</a:t>
                      </a: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r>
                        <a:rPr lang="zh-CN" sz="1400" b="1" kern="100" baseline="0" dirty="0">
                          <a:solidFill>
                            <a:schemeClr val="tx1"/>
                          </a:solidFill>
                          <a:latin typeface="华文中宋" pitchFamily="2" charset="-122"/>
                          <a:ea typeface="华文中宋" pitchFamily="2" charset="-122"/>
                          <a:cs typeface="+mn-cs"/>
                        </a:rPr>
                        <a:t>单价</a:t>
                      </a:r>
                      <a:r>
                        <a:rPr lang="en-US" sz="1400" b="1" kern="100" baseline="0" dirty="0">
                          <a:solidFill>
                            <a:schemeClr val="tx1"/>
                          </a:solidFill>
                          <a:latin typeface="华文中宋" pitchFamily="2" charset="-122"/>
                          <a:ea typeface="华文中宋" pitchFamily="2" charset="-122"/>
                          <a:cs typeface="+mn-cs"/>
                        </a:rPr>
                        <a:t>             (</a:t>
                      </a:r>
                      <a:r>
                        <a:rPr lang="zh-CN" sz="1400" b="1" kern="100" baseline="0" dirty="0">
                          <a:solidFill>
                            <a:schemeClr val="tx1"/>
                          </a:solidFill>
                          <a:latin typeface="华文中宋" pitchFamily="2" charset="-122"/>
                          <a:ea typeface="华文中宋" pitchFamily="2" charset="-122"/>
                          <a:cs typeface="+mn-cs"/>
                        </a:rPr>
                        <a:t>万元</a:t>
                      </a:r>
                      <a:r>
                        <a:rPr lang="en-US" sz="1400" b="1" kern="100" baseline="0" dirty="0">
                          <a:solidFill>
                            <a:schemeClr val="tx1"/>
                          </a:solidFill>
                          <a:latin typeface="华文中宋" pitchFamily="2" charset="-122"/>
                          <a:ea typeface="华文中宋" pitchFamily="2" charset="-122"/>
                          <a:cs typeface="+mn-cs"/>
                        </a:rPr>
                        <a:t>/</a:t>
                      </a:r>
                      <a:r>
                        <a:rPr lang="zh-CN" sz="1400" b="1" kern="100" baseline="0" dirty="0">
                          <a:solidFill>
                            <a:schemeClr val="tx1"/>
                          </a:solidFill>
                          <a:latin typeface="华文中宋" pitchFamily="2" charset="-122"/>
                          <a:ea typeface="华文中宋" pitchFamily="2" charset="-122"/>
                          <a:cs typeface="+mn-cs"/>
                        </a:rPr>
                        <a:t>台件</a:t>
                      </a:r>
                      <a:r>
                        <a:rPr lang="en-US" sz="1400" b="1" kern="100" baseline="0" dirty="0">
                          <a:solidFill>
                            <a:schemeClr val="tx1"/>
                          </a:solidFill>
                          <a:latin typeface="华文中宋" pitchFamily="2" charset="-122"/>
                          <a:ea typeface="华文中宋" pitchFamily="2" charset="-122"/>
                          <a:cs typeface="+mn-cs"/>
                        </a:rPr>
                        <a:t>)</a:t>
                      </a:r>
                      <a:endParaRPr lang="zh-CN" sz="1400" b="1"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r>
                        <a:rPr lang="zh-CN" sz="1400" b="1" kern="100" baseline="0" dirty="0">
                          <a:solidFill>
                            <a:schemeClr val="tx1"/>
                          </a:solidFill>
                          <a:latin typeface="华文中宋" pitchFamily="2" charset="-122"/>
                          <a:ea typeface="华文中宋" pitchFamily="2" charset="-122"/>
                          <a:cs typeface="+mn-cs"/>
                        </a:rPr>
                        <a:t>数量</a:t>
                      </a:r>
                    </a:p>
                    <a:p>
                      <a:pPr marL="0" algn="ctr" defTabSz="914400" rtl="0" eaLnBrk="1" latinLnBrk="0" hangingPunct="1">
                        <a:lnSpc>
                          <a:spcPts val="2100"/>
                        </a:lnSpc>
                        <a:spcAft>
                          <a:spcPts val="0"/>
                        </a:spcAft>
                      </a:pPr>
                      <a:r>
                        <a:rPr lang="zh-CN" sz="1400" b="1" kern="100" baseline="0" dirty="0">
                          <a:solidFill>
                            <a:schemeClr val="tx1"/>
                          </a:solidFill>
                          <a:latin typeface="华文中宋" pitchFamily="2" charset="-122"/>
                          <a:ea typeface="华文中宋" pitchFamily="2" charset="-122"/>
                          <a:cs typeface="+mn-cs"/>
                        </a:rPr>
                        <a:t>（台件）</a:t>
                      </a: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r>
                        <a:rPr lang="zh-CN" sz="1400" b="1" kern="100" baseline="0" dirty="0">
                          <a:solidFill>
                            <a:schemeClr val="tx1"/>
                          </a:solidFill>
                          <a:latin typeface="华文中宋" pitchFamily="2" charset="-122"/>
                          <a:ea typeface="华文中宋" pitchFamily="2" charset="-122"/>
                          <a:cs typeface="+mn-cs"/>
                        </a:rPr>
                        <a:t>金额</a:t>
                      </a:r>
                      <a:r>
                        <a:rPr lang="en-US" sz="1400" b="1" kern="100" baseline="0" dirty="0">
                          <a:solidFill>
                            <a:schemeClr val="tx1"/>
                          </a:solidFill>
                          <a:latin typeface="华文中宋" pitchFamily="2" charset="-122"/>
                          <a:ea typeface="华文中宋" pitchFamily="2" charset="-122"/>
                          <a:cs typeface="+mn-cs"/>
                        </a:rPr>
                        <a:t>            </a:t>
                      </a:r>
                      <a:endParaRPr lang="zh-CN" sz="1400" b="1"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r>
                        <a:rPr lang="zh-CN" sz="1400" b="1" kern="100" baseline="0" dirty="0">
                          <a:solidFill>
                            <a:schemeClr val="tx1"/>
                          </a:solidFill>
                          <a:latin typeface="华文中宋" pitchFamily="2" charset="-122"/>
                          <a:ea typeface="华文中宋" pitchFamily="2" charset="-122"/>
                          <a:cs typeface="+mn-cs"/>
                        </a:rPr>
                        <a:t>购置设备</a:t>
                      </a:r>
                    </a:p>
                    <a:p>
                      <a:pPr marL="0" algn="ctr" defTabSz="914400" rtl="0" eaLnBrk="1" latinLnBrk="0" hangingPunct="1">
                        <a:lnSpc>
                          <a:spcPts val="2100"/>
                        </a:lnSpc>
                        <a:spcAft>
                          <a:spcPts val="0"/>
                        </a:spcAft>
                      </a:pPr>
                      <a:r>
                        <a:rPr lang="zh-CN" sz="1400" b="1" kern="100" baseline="0" dirty="0">
                          <a:solidFill>
                            <a:schemeClr val="tx1"/>
                          </a:solidFill>
                          <a:latin typeface="华文中宋" pitchFamily="2" charset="-122"/>
                          <a:ea typeface="华文中宋" pitchFamily="2" charset="-122"/>
                          <a:cs typeface="+mn-cs"/>
                        </a:rPr>
                        <a:t>型号</a:t>
                      </a: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r>
                        <a:rPr lang="zh-CN" sz="1400" b="1" kern="100" baseline="0" dirty="0">
                          <a:solidFill>
                            <a:schemeClr val="tx1"/>
                          </a:solidFill>
                          <a:latin typeface="华文中宋" pitchFamily="2" charset="-122"/>
                          <a:ea typeface="华文中宋" pitchFamily="2" charset="-122"/>
                          <a:cs typeface="+mn-cs"/>
                        </a:rPr>
                        <a:t>购置设备生产</a:t>
                      </a:r>
                    </a:p>
                    <a:p>
                      <a:pPr marL="0" algn="ctr" defTabSz="914400" rtl="0" eaLnBrk="1" latinLnBrk="0" hangingPunct="1">
                        <a:lnSpc>
                          <a:spcPts val="2100"/>
                        </a:lnSpc>
                        <a:spcAft>
                          <a:spcPts val="0"/>
                        </a:spcAft>
                      </a:pPr>
                      <a:r>
                        <a:rPr lang="zh-CN" sz="1400" b="1" kern="100" baseline="0" dirty="0">
                          <a:solidFill>
                            <a:schemeClr val="tx1"/>
                          </a:solidFill>
                          <a:latin typeface="华文中宋" pitchFamily="2" charset="-122"/>
                          <a:ea typeface="华文中宋" pitchFamily="2" charset="-122"/>
                          <a:cs typeface="+mn-cs"/>
                        </a:rPr>
                        <a:t>国别与地区</a:t>
                      </a: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r>
                        <a:rPr lang="zh-CN" sz="1400" b="1" kern="100" baseline="0" dirty="0">
                          <a:solidFill>
                            <a:schemeClr val="tx1"/>
                          </a:solidFill>
                          <a:latin typeface="华文中宋" pitchFamily="2" charset="-122"/>
                          <a:ea typeface="华文中宋" pitchFamily="2" charset="-122"/>
                          <a:cs typeface="+mn-cs"/>
                        </a:rPr>
                        <a:t>主要技术</a:t>
                      </a:r>
                    </a:p>
                    <a:p>
                      <a:pPr marL="0" algn="ctr" defTabSz="914400" rtl="0" eaLnBrk="1" latinLnBrk="0" hangingPunct="1">
                        <a:lnSpc>
                          <a:spcPts val="2100"/>
                        </a:lnSpc>
                        <a:spcAft>
                          <a:spcPts val="0"/>
                        </a:spcAft>
                      </a:pPr>
                      <a:r>
                        <a:rPr lang="zh-CN" sz="1400" b="1" kern="100" baseline="0" dirty="0">
                          <a:solidFill>
                            <a:schemeClr val="tx1"/>
                          </a:solidFill>
                          <a:latin typeface="华文中宋" pitchFamily="2" charset="-122"/>
                          <a:ea typeface="华文中宋" pitchFamily="2" charset="-122"/>
                          <a:cs typeface="+mn-cs"/>
                        </a:rPr>
                        <a:t>性能指标</a:t>
                      </a: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r>
                        <a:rPr lang="zh-CN" sz="1400" b="1" kern="100" baseline="0" dirty="0">
                          <a:solidFill>
                            <a:schemeClr val="tx1"/>
                          </a:solidFill>
                          <a:latin typeface="华文中宋" pitchFamily="2" charset="-122"/>
                          <a:ea typeface="华文中宋" pitchFamily="2" charset="-122"/>
                          <a:cs typeface="+mn-cs"/>
                        </a:rPr>
                        <a:t>用途</a:t>
                      </a:r>
                    </a:p>
                    <a:p>
                      <a:pPr marL="0" algn="ctr" defTabSz="914400" rtl="0" eaLnBrk="1" latinLnBrk="0" hangingPunct="1">
                        <a:lnSpc>
                          <a:spcPts val="2100"/>
                        </a:lnSpc>
                        <a:spcAft>
                          <a:spcPts val="0"/>
                        </a:spcAft>
                      </a:pPr>
                      <a:r>
                        <a:rPr lang="zh-CN" sz="1400" b="1" kern="100" baseline="0" dirty="0">
                          <a:solidFill>
                            <a:schemeClr val="tx1"/>
                          </a:solidFill>
                          <a:latin typeface="华文中宋" pitchFamily="2" charset="-122"/>
                          <a:ea typeface="华文中宋" pitchFamily="2" charset="-122"/>
                          <a:cs typeface="+mn-cs"/>
                        </a:rPr>
                        <a:t>（与研究任务的关系）</a:t>
                      </a: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540">
                <a:tc vMerge="1">
                  <a:txBody>
                    <a:bodyPr/>
                    <a:lstStyle/>
                    <a:p>
                      <a:endParaRPr lang="zh-CN" altLang="en-US"/>
                    </a:p>
                  </a:txBody>
                  <a:tcPr/>
                </a:tc>
                <a:tc>
                  <a:txBody>
                    <a:bodyPr/>
                    <a:lstStyle/>
                    <a:p>
                      <a:pPr marL="0" algn="ctr" defTabSz="914400" rtl="0" eaLnBrk="1" latinLnBrk="0" hangingPunct="1">
                        <a:lnSpc>
                          <a:spcPts val="2100"/>
                        </a:lnSpc>
                        <a:spcAft>
                          <a:spcPts val="0"/>
                        </a:spcAft>
                      </a:pPr>
                      <a:r>
                        <a:rPr lang="en-US" sz="1400" b="1" kern="100" baseline="0" dirty="0">
                          <a:solidFill>
                            <a:schemeClr val="tx1"/>
                          </a:solidFill>
                          <a:latin typeface="华文中宋" pitchFamily="2" charset="-122"/>
                          <a:ea typeface="华文中宋" pitchFamily="2" charset="-122"/>
                          <a:cs typeface="+mn-cs"/>
                        </a:rPr>
                        <a:t>(1)</a:t>
                      </a:r>
                      <a:endParaRPr lang="zh-CN" sz="1400" b="1"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r>
                        <a:rPr lang="en-US" sz="1400" b="1" kern="100" baseline="0" dirty="0">
                          <a:solidFill>
                            <a:schemeClr val="tx1"/>
                          </a:solidFill>
                          <a:latin typeface="华文中宋" pitchFamily="2" charset="-122"/>
                          <a:ea typeface="华文中宋" pitchFamily="2" charset="-122"/>
                          <a:cs typeface="+mn-cs"/>
                        </a:rPr>
                        <a:t>(2)</a:t>
                      </a:r>
                      <a:endParaRPr lang="zh-CN" sz="1400" b="1"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r>
                        <a:rPr lang="en-US" sz="1400" b="1" kern="100" baseline="0" dirty="0">
                          <a:solidFill>
                            <a:schemeClr val="tx1"/>
                          </a:solidFill>
                          <a:latin typeface="华文中宋" pitchFamily="2" charset="-122"/>
                          <a:ea typeface="华文中宋" pitchFamily="2" charset="-122"/>
                          <a:cs typeface="+mn-cs"/>
                        </a:rPr>
                        <a:t>(3)</a:t>
                      </a:r>
                      <a:endParaRPr lang="zh-CN" sz="1400" b="1"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r>
                        <a:rPr lang="en-US" sz="1400" b="1" kern="100" baseline="0" dirty="0">
                          <a:solidFill>
                            <a:schemeClr val="tx1"/>
                          </a:solidFill>
                          <a:latin typeface="华文中宋" pitchFamily="2" charset="-122"/>
                          <a:ea typeface="华文中宋" pitchFamily="2" charset="-122"/>
                          <a:cs typeface="+mn-cs"/>
                        </a:rPr>
                        <a:t>(4)</a:t>
                      </a:r>
                      <a:endParaRPr lang="zh-CN" sz="1400" b="1"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r>
                        <a:rPr lang="en-US" sz="1400" b="1" kern="100" baseline="0" dirty="0">
                          <a:solidFill>
                            <a:schemeClr val="tx1"/>
                          </a:solidFill>
                          <a:latin typeface="华文中宋" pitchFamily="2" charset="-122"/>
                          <a:ea typeface="华文中宋" pitchFamily="2" charset="-122"/>
                          <a:cs typeface="+mn-cs"/>
                        </a:rPr>
                        <a:t>(5)</a:t>
                      </a:r>
                      <a:endParaRPr lang="zh-CN" sz="1400" b="1"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r>
                        <a:rPr lang="en-US" sz="1400" b="1" kern="100" baseline="0" dirty="0">
                          <a:solidFill>
                            <a:schemeClr val="tx1"/>
                          </a:solidFill>
                          <a:latin typeface="华文中宋" pitchFamily="2" charset="-122"/>
                          <a:ea typeface="华文中宋" pitchFamily="2" charset="-122"/>
                          <a:cs typeface="+mn-cs"/>
                        </a:rPr>
                        <a:t>(6)</a:t>
                      </a:r>
                      <a:endParaRPr lang="zh-CN" sz="1400" b="1"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r>
                        <a:rPr lang="en-US" sz="1400" b="1" kern="100" baseline="0" dirty="0">
                          <a:solidFill>
                            <a:schemeClr val="tx1"/>
                          </a:solidFill>
                          <a:latin typeface="华文中宋" pitchFamily="2" charset="-122"/>
                          <a:ea typeface="华文中宋" pitchFamily="2" charset="-122"/>
                          <a:cs typeface="+mn-cs"/>
                        </a:rPr>
                        <a:t>(7)</a:t>
                      </a:r>
                      <a:endParaRPr lang="zh-CN" sz="1400" b="1"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r>
                        <a:rPr lang="en-US" sz="1400" b="1" kern="100" baseline="0" dirty="0">
                          <a:solidFill>
                            <a:schemeClr val="tx1"/>
                          </a:solidFill>
                          <a:latin typeface="华文中宋" pitchFamily="2" charset="-122"/>
                          <a:ea typeface="华文中宋" pitchFamily="2" charset="-122"/>
                          <a:cs typeface="+mn-cs"/>
                        </a:rPr>
                        <a:t>(8)</a:t>
                      </a:r>
                      <a:endParaRPr lang="zh-CN" sz="1400" b="1"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r>
                        <a:rPr lang="en-US" sz="1400" b="1" kern="100" baseline="0" dirty="0">
                          <a:solidFill>
                            <a:schemeClr val="tx1"/>
                          </a:solidFill>
                          <a:latin typeface="华文中宋" pitchFamily="2" charset="-122"/>
                          <a:ea typeface="华文中宋" pitchFamily="2" charset="-122"/>
                          <a:cs typeface="+mn-cs"/>
                        </a:rPr>
                        <a:t>(9)</a:t>
                      </a:r>
                      <a:endParaRPr lang="zh-CN" sz="1400" b="1"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540">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540">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540">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540">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540">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540">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540">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540">
                <a:tc gridSpan="2">
                  <a:txBody>
                    <a:bodyPr/>
                    <a:lstStyle/>
                    <a:p>
                      <a:pPr marL="0" algn="ctr" defTabSz="914400" rtl="0" eaLnBrk="1" latinLnBrk="0" hangingPunct="1">
                        <a:lnSpc>
                          <a:spcPts val="2100"/>
                        </a:lnSpc>
                        <a:spcAft>
                          <a:spcPts val="0"/>
                        </a:spcAft>
                      </a:pPr>
                      <a:r>
                        <a:rPr lang="zh-CN" sz="1400" kern="100" baseline="0" dirty="0">
                          <a:solidFill>
                            <a:schemeClr val="tx1"/>
                          </a:solidFill>
                          <a:latin typeface="华文中宋" pitchFamily="2" charset="-122"/>
                          <a:ea typeface="华文中宋" pitchFamily="2" charset="-122"/>
                          <a:cs typeface="+mn-cs"/>
                        </a:rPr>
                        <a:t>单价</a:t>
                      </a:r>
                      <a:r>
                        <a:rPr lang="en-US" sz="1400" kern="100" baseline="0" dirty="0">
                          <a:solidFill>
                            <a:schemeClr val="tx1"/>
                          </a:solidFill>
                          <a:latin typeface="华文中宋" pitchFamily="2" charset="-122"/>
                          <a:ea typeface="华文中宋" pitchFamily="2" charset="-122"/>
                          <a:cs typeface="+mn-cs"/>
                        </a:rPr>
                        <a:t>5</a:t>
                      </a:r>
                      <a:r>
                        <a:rPr lang="zh-CN" sz="1400" kern="100" baseline="0" dirty="0">
                          <a:solidFill>
                            <a:schemeClr val="tx1"/>
                          </a:solidFill>
                          <a:latin typeface="华文中宋" pitchFamily="2" charset="-122"/>
                          <a:ea typeface="华文中宋" pitchFamily="2" charset="-122"/>
                          <a:cs typeface="+mn-cs"/>
                        </a:rPr>
                        <a:t>万元以上购置设备合计</a:t>
                      </a: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marL="0" algn="ctr" defTabSz="914400" rtl="0" eaLnBrk="1" latinLnBrk="0" hangingPunct="1">
                        <a:lnSpc>
                          <a:spcPts val="2100"/>
                        </a:lnSpc>
                        <a:spcAft>
                          <a:spcPts val="0"/>
                        </a:spcAft>
                      </a:pPr>
                      <a:r>
                        <a:rPr lang="zh-CN" sz="1400" kern="100" baseline="0" dirty="0">
                          <a:solidFill>
                            <a:schemeClr val="tx1"/>
                          </a:solidFill>
                          <a:latin typeface="华文中宋" pitchFamily="2" charset="-122"/>
                          <a:ea typeface="华文中宋" pitchFamily="2" charset="-122"/>
                          <a:cs typeface="+mn-cs"/>
                        </a:rPr>
                        <a:t>／</a:t>
                      </a: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r>
                        <a:rPr lang="zh-CN" sz="1400" kern="100" baseline="0" dirty="0">
                          <a:solidFill>
                            <a:schemeClr val="tx1"/>
                          </a:solidFill>
                          <a:latin typeface="华文中宋" pitchFamily="2" charset="-122"/>
                          <a:ea typeface="华文中宋" pitchFamily="2" charset="-122"/>
                          <a:cs typeface="+mn-cs"/>
                        </a:rPr>
                        <a:t>／</a:t>
                      </a: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r>
                        <a:rPr lang="en-US" sz="1400" kern="100" baseline="0" dirty="0">
                          <a:solidFill>
                            <a:schemeClr val="tx1"/>
                          </a:solidFill>
                          <a:latin typeface="华文中宋" pitchFamily="2" charset="-122"/>
                          <a:ea typeface="华文中宋" pitchFamily="2" charset="-122"/>
                          <a:cs typeface="+mn-cs"/>
                        </a:rPr>
                        <a:t>/</a:t>
                      </a:r>
                      <a:endParaRPr lang="zh-CN"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r>
                        <a:rPr lang="zh-CN" sz="1400" kern="100" baseline="0" dirty="0">
                          <a:solidFill>
                            <a:schemeClr val="tx1"/>
                          </a:solidFill>
                          <a:latin typeface="华文中宋" pitchFamily="2" charset="-122"/>
                          <a:ea typeface="华文中宋" pitchFamily="2" charset="-122"/>
                          <a:cs typeface="+mn-cs"/>
                        </a:rPr>
                        <a:t>／</a:t>
                      </a: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r>
                        <a:rPr lang="zh-CN" sz="1400" kern="100" baseline="0" dirty="0">
                          <a:solidFill>
                            <a:schemeClr val="tx1"/>
                          </a:solidFill>
                          <a:latin typeface="华文中宋" pitchFamily="2" charset="-122"/>
                          <a:ea typeface="华文中宋" pitchFamily="2" charset="-122"/>
                          <a:cs typeface="+mn-cs"/>
                        </a:rPr>
                        <a:t>／</a:t>
                      </a: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r>
                        <a:rPr lang="zh-CN" sz="1400" kern="100" baseline="0" dirty="0">
                          <a:solidFill>
                            <a:schemeClr val="tx1"/>
                          </a:solidFill>
                          <a:latin typeface="华文中宋" pitchFamily="2" charset="-122"/>
                          <a:ea typeface="华文中宋" pitchFamily="2" charset="-122"/>
                          <a:cs typeface="+mn-cs"/>
                        </a:rPr>
                        <a:t>／</a:t>
                      </a:r>
                    </a:p>
                  </a:txBody>
                  <a:tcPr marL="12660" marR="126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540">
                <a:tc gridSpan="2">
                  <a:txBody>
                    <a:bodyPr/>
                    <a:lstStyle/>
                    <a:p>
                      <a:pPr marL="0" algn="ctr" defTabSz="914400" rtl="0" eaLnBrk="1" latinLnBrk="0" hangingPunct="1">
                        <a:lnSpc>
                          <a:spcPts val="2100"/>
                        </a:lnSpc>
                        <a:spcAft>
                          <a:spcPts val="0"/>
                        </a:spcAft>
                      </a:pPr>
                      <a:r>
                        <a:rPr lang="zh-CN" sz="1400" kern="100" baseline="0" dirty="0">
                          <a:solidFill>
                            <a:schemeClr val="tx1"/>
                          </a:solidFill>
                          <a:latin typeface="华文中宋" pitchFamily="2" charset="-122"/>
                          <a:ea typeface="华文中宋" pitchFamily="2" charset="-122"/>
                          <a:cs typeface="+mn-cs"/>
                        </a:rPr>
                        <a:t>单价</a:t>
                      </a:r>
                      <a:r>
                        <a:rPr lang="en-US" sz="1400" kern="100" baseline="0" dirty="0">
                          <a:solidFill>
                            <a:schemeClr val="tx1"/>
                          </a:solidFill>
                          <a:latin typeface="华文中宋" pitchFamily="2" charset="-122"/>
                          <a:ea typeface="华文中宋" pitchFamily="2" charset="-122"/>
                          <a:cs typeface="+mn-cs"/>
                        </a:rPr>
                        <a:t>5</a:t>
                      </a:r>
                      <a:r>
                        <a:rPr lang="zh-CN" sz="1400" kern="100" baseline="0" dirty="0">
                          <a:solidFill>
                            <a:schemeClr val="tx1"/>
                          </a:solidFill>
                          <a:latin typeface="华文中宋" pitchFamily="2" charset="-122"/>
                          <a:ea typeface="华文中宋" pitchFamily="2" charset="-122"/>
                          <a:cs typeface="+mn-cs"/>
                        </a:rPr>
                        <a:t>万元以下购置设备合计</a:t>
                      </a: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marL="0" algn="ctr" defTabSz="914400" rtl="0" eaLnBrk="1" latinLnBrk="0" hangingPunct="1">
                        <a:lnSpc>
                          <a:spcPts val="2100"/>
                        </a:lnSpc>
                        <a:spcAft>
                          <a:spcPts val="0"/>
                        </a:spcAft>
                      </a:pPr>
                      <a:r>
                        <a:rPr lang="zh-CN" sz="1400" kern="100" baseline="0" dirty="0">
                          <a:solidFill>
                            <a:schemeClr val="tx1"/>
                          </a:solidFill>
                          <a:latin typeface="华文中宋" pitchFamily="2" charset="-122"/>
                          <a:ea typeface="华文中宋" pitchFamily="2" charset="-122"/>
                          <a:cs typeface="+mn-cs"/>
                        </a:rPr>
                        <a:t>／</a:t>
                      </a: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r>
                        <a:rPr lang="zh-CN" sz="1400" kern="100" baseline="0" dirty="0">
                          <a:solidFill>
                            <a:schemeClr val="tx1"/>
                          </a:solidFill>
                          <a:latin typeface="华文中宋" pitchFamily="2" charset="-122"/>
                          <a:ea typeface="华文中宋" pitchFamily="2" charset="-122"/>
                          <a:cs typeface="+mn-cs"/>
                        </a:rPr>
                        <a:t>／</a:t>
                      </a: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r>
                        <a:rPr lang="en-US" sz="1400" kern="100" baseline="0" dirty="0">
                          <a:solidFill>
                            <a:schemeClr val="tx1"/>
                          </a:solidFill>
                          <a:latin typeface="华文中宋" pitchFamily="2" charset="-122"/>
                          <a:ea typeface="华文中宋" pitchFamily="2" charset="-122"/>
                          <a:cs typeface="+mn-cs"/>
                        </a:rPr>
                        <a:t>/</a:t>
                      </a:r>
                      <a:endParaRPr lang="zh-CN"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r>
                        <a:rPr lang="zh-CN" sz="1400" kern="100" baseline="0" dirty="0">
                          <a:solidFill>
                            <a:schemeClr val="tx1"/>
                          </a:solidFill>
                          <a:latin typeface="华文中宋" pitchFamily="2" charset="-122"/>
                          <a:ea typeface="华文中宋" pitchFamily="2" charset="-122"/>
                          <a:cs typeface="+mn-cs"/>
                        </a:rPr>
                        <a:t>／</a:t>
                      </a: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r>
                        <a:rPr lang="zh-CN" sz="1400" kern="100" baseline="0" dirty="0">
                          <a:solidFill>
                            <a:schemeClr val="tx1"/>
                          </a:solidFill>
                          <a:latin typeface="华文中宋" pitchFamily="2" charset="-122"/>
                          <a:ea typeface="华文中宋" pitchFamily="2" charset="-122"/>
                          <a:cs typeface="+mn-cs"/>
                        </a:rPr>
                        <a:t>／</a:t>
                      </a: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r>
                        <a:rPr lang="zh-CN" sz="1400" kern="100" baseline="0" dirty="0">
                          <a:solidFill>
                            <a:schemeClr val="tx1"/>
                          </a:solidFill>
                          <a:latin typeface="华文中宋" pitchFamily="2" charset="-122"/>
                          <a:ea typeface="华文中宋" pitchFamily="2" charset="-122"/>
                          <a:cs typeface="+mn-cs"/>
                        </a:rPr>
                        <a:t>／</a:t>
                      </a:r>
                    </a:p>
                  </a:txBody>
                  <a:tcPr marL="12660" marR="126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540">
                <a:tc gridSpan="2">
                  <a:txBody>
                    <a:bodyPr/>
                    <a:lstStyle/>
                    <a:p>
                      <a:pPr marL="0" algn="ctr" defTabSz="914400" rtl="0" eaLnBrk="1" latinLnBrk="0" hangingPunct="1">
                        <a:lnSpc>
                          <a:spcPts val="2100"/>
                        </a:lnSpc>
                        <a:spcAft>
                          <a:spcPts val="0"/>
                        </a:spcAft>
                      </a:pPr>
                      <a:r>
                        <a:rPr lang="zh-CN" sz="1400" kern="100" baseline="0" dirty="0">
                          <a:solidFill>
                            <a:schemeClr val="tx1"/>
                          </a:solidFill>
                          <a:latin typeface="华文中宋" pitchFamily="2" charset="-122"/>
                          <a:ea typeface="华文中宋" pitchFamily="2" charset="-122"/>
                          <a:cs typeface="+mn-cs"/>
                        </a:rPr>
                        <a:t>单价</a:t>
                      </a:r>
                      <a:r>
                        <a:rPr lang="en-US" sz="1400" kern="100" baseline="0" dirty="0">
                          <a:solidFill>
                            <a:schemeClr val="tx1"/>
                          </a:solidFill>
                          <a:latin typeface="华文中宋" pitchFamily="2" charset="-122"/>
                          <a:ea typeface="华文中宋" pitchFamily="2" charset="-122"/>
                          <a:cs typeface="+mn-cs"/>
                        </a:rPr>
                        <a:t>5</a:t>
                      </a:r>
                      <a:r>
                        <a:rPr lang="zh-CN" sz="1400" kern="100" baseline="0" dirty="0">
                          <a:solidFill>
                            <a:schemeClr val="tx1"/>
                          </a:solidFill>
                          <a:latin typeface="华文中宋" pitchFamily="2" charset="-122"/>
                          <a:ea typeface="华文中宋" pitchFamily="2" charset="-122"/>
                          <a:cs typeface="+mn-cs"/>
                        </a:rPr>
                        <a:t>万元以上试制设备合计</a:t>
                      </a: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marL="0" algn="ctr" defTabSz="914400" rtl="0" eaLnBrk="1" latinLnBrk="0" hangingPunct="1">
                        <a:lnSpc>
                          <a:spcPts val="2100"/>
                        </a:lnSpc>
                        <a:spcAft>
                          <a:spcPts val="0"/>
                        </a:spcAft>
                      </a:pPr>
                      <a:r>
                        <a:rPr lang="zh-CN" sz="1400" kern="100" baseline="0" dirty="0">
                          <a:solidFill>
                            <a:schemeClr val="tx1"/>
                          </a:solidFill>
                          <a:latin typeface="华文中宋" pitchFamily="2" charset="-122"/>
                          <a:ea typeface="华文中宋" pitchFamily="2" charset="-122"/>
                          <a:cs typeface="+mn-cs"/>
                        </a:rPr>
                        <a:t>／</a:t>
                      </a: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r>
                        <a:rPr lang="zh-CN" sz="1400" kern="100" baseline="0" dirty="0">
                          <a:solidFill>
                            <a:schemeClr val="tx1"/>
                          </a:solidFill>
                          <a:latin typeface="华文中宋" pitchFamily="2" charset="-122"/>
                          <a:ea typeface="华文中宋" pitchFamily="2" charset="-122"/>
                          <a:cs typeface="+mn-cs"/>
                        </a:rPr>
                        <a:t>／</a:t>
                      </a: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r>
                        <a:rPr lang="en-US" sz="1400" kern="100" baseline="0" dirty="0">
                          <a:solidFill>
                            <a:schemeClr val="tx1"/>
                          </a:solidFill>
                          <a:latin typeface="华文中宋" pitchFamily="2" charset="-122"/>
                          <a:ea typeface="华文中宋" pitchFamily="2" charset="-122"/>
                          <a:cs typeface="+mn-cs"/>
                        </a:rPr>
                        <a:t>/</a:t>
                      </a:r>
                      <a:endParaRPr lang="zh-CN"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r>
                        <a:rPr lang="zh-CN" sz="1400" kern="100" baseline="0" dirty="0">
                          <a:solidFill>
                            <a:schemeClr val="tx1"/>
                          </a:solidFill>
                          <a:latin typeface="华文中宋" pitchFamily="2" charset="-122"/>
                          <a:ea typeface="华文中宋" pitchFamily="2" charset="-122"/>
                          <a:cs typeface="+mn-cs"/>
                        </a:rPr>
                        <a:t>／</a:t>
                      </a: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r>
                        <a:rPr lang="zh-CN" sz="1400" kern="100" baseline="0" dirty="0">
                          <a:solidFill>
                            <a:schemeClr val="tx1"/>
                          </a:solidFill>
                          <a:latin typeface="华文中宋" pitchFamily="2" charset="-122"/>
                          <a:ea typeface="华文中宋" pitchFamily="2" charset="-122"/>
                          <a:cs typeface="+mn-cs"/>
                        </a:rPr>
                        <a:t>／</a:t>
                      </a: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r>
                        <a:rPr lang="zh-CN" sz="1400" kern="100" baseline="0" dirty="0">
                          <a:solidFill>
                            <a:schemeClr val="tx1"/>
                          </a:solidFill>
                          <a:latin typeface="华文中宋" pitchFamily="2" charset="-122"/>
                          <a:ea typeface="华文中宋" pitchFamily="2" charset="-122"/>
                          <a:cs typeface="+mn-cs"/>
                        </a:rPr>
                        <a:t>／</a:t>
                      </a:r>
                    </a:p>
                  </a:txBody>
                  <a:tcPr marL="12660" marR="126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540">
                <a:tc gridSpan="2">
                  <a:txBody>
                    <a:bodyPr/>
                    <a:lstStyle/>
                    <a:p>
                      <a:pPr marL="0" algn="ctr" defTabSz="914400" rtl="0" eaLnBrk="1" latinLnBrk="0" hangingPunct="1">
                        <a:lnSpc>
                          <a:spcPts val="2100"/>
                        </a:lnSpc>
                        <a:spcAft>
                          <a:spcPts val="0"/>
                        </a:spcAft>
                      </a:pPr>
                      <a:r>
                        <a:rPr lang="zh-CN" sz="1400" kern="100" baseline="0" dirty="0">
                          <a:solidFill>
                            <a:schemeClr val="tx1"/>
                          </a:solidFill>
                          <a:latin typeface="华文中宋" pitchFamily="2" charset="-122"/>
                          <a:ea typeface="华文中宋" pitchFamily="2" charset="-122"/>
                          <a:cs typeface="+mn-cs"/>
                        </a:rPr>
                        <a:t>单价</a:t>
                      </a:r>
                      <a:r>
                        <a:rPr lang="en-US" sz="1400" kern="100" baseline="0" dirty="0">
                          <a:solidFill>
                            <a:schemeClr val="tx1"/>
                          </a:solidFill>
                          <a:latin typeface="华文中宋" pitchFamily="2" charset="-122"/>
                          <a:ea typeface="华文中宋" pitchFamily="2" charset="-122"/>
                          <a:cs typeface="+mn-cs"/>
                        </a:rPr>
                        <a:t>5</a:t>
                      </a:r>
                      <a:r>
                        <a:rPr lang="zh-CN" sz="1400" kern="100" baseline="0" dirty="0">
                          <a:solidFill>
                            <a:schemeClr val="tx1"/>
                          </a:solidFill>
                          <a:latin typeface="华文中宋" pitchFamily="2" charset="-122"/>
                          <a:ea typeface="华文中宋" pitchFamily="2" charset="-122"/>
                          <a:cs typeface="+mn-cs"/>
                        </a:rPr>
                        <a:t>万元以下试制设备合计</a:t>
                      </a: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marL="0" algn="ctr" defTabSz="914400" rtl="0" eaLnBrk="1" latinLnBrk="0" hangingPunct="1">
                        <a:lnSpc>
                          <a:spcPts val="2100"/>
                        </a:lnSpc>
                        <a:spcAft>
                          <a:spcPts val="0"/>
                        </a:spcAft>
                      </a:pPr>
                      <a:r>
                        <a:rPr lang="zh-CN" sz="1400" kern="100" baseline="0" dirty="0">
                          <a:solidFill>
                            <a:schemeClr val="tx1"/>
                          </a:solidFill>
                          <a:latin typeface="华文中宋" pitchFamily="2" charset="-122"/>
                          <a:ea typeface="华文中宋" pitchFamily="2" charset="-122"/>
                          <a:cs typeface="+mn-cs"/>
                        </a:rPr>
                        <a:t>／</a:t>
                      </a: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r>
                        <a:rPr lang="zh-CN" sz="1400" kern="100" baseline="0" dirty="0">
                          <a:solidFill>
                            <a:schemeClr val="tx1"/>
                          </a:solidFill>
                          <a:latin typeface="华文中宋" pitchFamily="2" charset="-122"/>
                          <a:ea typeface="华文中宋" pitchFamily="2" charset="-122"/>
                          <a:cs typeface="+mn-cs"/>
                        </a:rPr>
                        <a:t>／</a:t>
                      </a: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r>
                        <a:rPr lang="en-US" sz="1400" kern="100" baseline="0" dirty="0">
                          <a:solidFill>
                            <a:schemeClr val="tx1"/>
                          </a:solidFill>
                          <a:latin typeface="华文中宋" pitchFamily="2" charset="-122"/>
                          <a:ea typeface="华文中宋" pitchFamily="2" charset="-122"/>
                          <a:cs typeface="+mn-cs"/>
                        </a:rPr>
                        <a:t>/</a:t>
                      </a:r>
                      <a:endParaRPr lang="zh-CN"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r>
                        <a:rPr lang="zh-CN" sz="1400" kern="100" baseline="0" dirty="0">
                          <a:solidFill>
                            <a:schemeClr val="tx1"/>
                          </a:solidFill>
                          <a:latin typeface="华文中宋" pitchFamily="2" charset="-122"/>
                          <a:ea typeface="华文中宋" pitchFamily="2" charset="-122"/>
                          <a:cs typeface="+mn-cs"/>
                        </a:rPr>
                        <a:t>／</a:t>
                      </a: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r>
                        <a:rPr lang="zh-CN" sz="1400" kern="100" baseline="0" dirty="0">
                          <a:solidFill>
                            <a:schemeClr val="tx1"/>
                          </a:solidFill>
                          <a:latin typeface="华文中宋" pitchFamily="2" charset="-122"/>
                          <a:ea typeface="华文中宋" pitchFamily="2" charset="-122"/>
                          <a:cs typeface="+mn-cs"/>
                        </a:rPr>
                        <a:t>／</a:t>
                      </a: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r>
                        <a:rPr lang="zh-CN" sz="1400" kern="100" baseline="0" dirty="0">
                          <a:solidFill>
                            <a:schemeClr val="tx1"/>
                          </a:solidFill>
                          <a:latin typeface="华文中宋" pitchFamily="2" charset="-122"/>
                          <a:ea typeface="华文中宋" pitchFamily="2" charset="-122"/>
                          <a:cs typeface="+mn-cs"/>
                        </a:rPr>
                        <a:t>／</a:t>
                      </a:r>
                    </a:p>
                  </a:txBody>
                  <a:tcPr marL="12660" marR="126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584">
                <a:tc gridSpan="2">
                  <a:txBody>
                    <a:bodyPr/>
                    <a:lstStyle/>
                    <a:p>
                      <a:pPr marL="0" algn="ctr" defTabSz="914400" rtl="0" eaLnBrk="1" latinLnBrk="0" hangingPunct="1">
                        <a:lnSpc>
                          <a:spcPts val="2100"/>
                        </a:lnSpc>
                        <a:spcAft>
                          <a:spcPts val="0"/>
                        </a:spcAft>
                      </a:pPr>
                      <a:r>
                        <a:rPr lang="zh-CN" sz="1400" kern="100" baseline="0" dirty="0">
                          <a:solidFill>
                            <a:schemeClr val="tx1"/>
                          </a:solidFill>
                          <a:latin typeface="华文中宋" pitchFamily="2" charset="-122"/>
                          <a:ea typeface="华文中宋" pitchFamily="2" charset="-122"/>
                          <a:cs typeface="+mn-cs"/>
                        </a:rPr>
                        <a:t>累计</a:t>
                      </a: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marL="0" algn="ctr" defTabSz="914400" rtl="0" eaLnBrk="1" latinLnBrk="0" hangingPunct="1">
                        <a:lnSpc>
                          <a:spcPts val="2100"/>
                        </a:lnSpc>
                        <a:spcAft>
                          <a:spcPts val="0"/>
                        </a:spcAft>
                      </a:pPr>
                      <a:r>
                        <a:rPr lang="zh-CN" sz="1400" kern="100" baseline="0" dirty="0">
                          <a:solidFill>
                            <a:schemeClr val="tx1"/>
                          </a:solidFill>
                          <a:latin typeface="华文中宋" pitchFamily="2" charset="-122"/>
                          <a:ea typeface="华文中宋" pitchFamily="2" charset="-122"/>
                          <a:cs typeface="+mn-cs"/>
                        </a:rPr>
                        <a:t>／</a:t>
                      </a: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r>
                        <a:rPr lang="zh-CN" sz="1400" kern="100" baseline="0" dirty="0">
                          <a:solidFill>
                            <a:schemeClr val="tx1"/>
                          </a:solidFill>
                          <a:latin typeface="华文中宋" pitchFamily="2" charset="-122"/>
                          <a:ea typeface="华文中宋" pitchFamily="2" charset="-122"/>
                          <a:cs typeface="+mn-cs"/>
                        </a:rPr>
                        <a:t>／</a:t>
                      </a: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endParaRPr lang="en-US" sz="1400" kern="100" baseline="0" dirty="0">
                        <a:solidFill>
                          <a:schemeClr val="tx1"/>
                        </a:solidFill>
                        <a:latin typeface="华文中宋" pitchFamily="2" charset="-122"/>
                        <a:ea typeface="华文中宋" pitchFamily="2" charset="-122"/>
                        <a:cs typeface="+mn-cs"/>
                      </a:endParaRP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r>
                        <a:rPr lang="en-US" sz="1400" kern="100" baseline="0" dirty="0">
                          <a:solidFill>
                            <a:schemeClr val="tx1"/>
                          </a:solidFill>
                          <a:latin typeface="华文中宋" pitchFamily="2" charset="-122"/>
                          <a:ea typeface="华文中宋" pitchFamily="2" charset="-122"/>
                          <a:cs typeface="+mn-cs"/>
                        </a:rPr>
                        <a:t>/</a:t>
                      </a:r>
                      <a:endParaRPr lang="zh-CN" sz="1400" kern="100" baseline="0" dirty="0">
                        <a:solidFill>
                          <a:schemeClr val="tx1"/>
                        </a:solidFill>
                        <a:latin typeface="华文中宋" pitchFamily="2" charset="-122"/>
                        <a:ea typeface="华文中宋" pitchFamily="2" charset="-122"/>
                        <a:cs typeface="+mn-cs"/>
                      </a:endParaRPr>
                    </a:p>
                  </a:txBody>
                  <a:tcPr marL="12660" marR="126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r>
                        <a:rPr lang="zh-CN" sz="1400" kern="100" baseline="0" dirty="0">
                          <a:solidFill>
                            <a:schemeClr val="tx1"/>
                          </a:solidFill>
                          <a:latin typeface="华文中宋" pitchFamily="2" charset="-122"/>
                          <a:ea typeface="华文中宋" pitchFamily="2" charset="-122"/>
                          <a:cs typeface="+mn-cs"/>
                        </a:rPr>
                        <a:t>／</a:t>
                      </a: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r>
                        <a:rPr lang="zh-CN" sz="1400" kern="100" baseline="0" dirty="0">
                          <a:solidFill>
                            <a:schemeClr val="tx1"/>
                          </a:solidFill>
                          <a:latin typeface="华文中宋" pitchFamily="2" charset="-122"/>
                          <a:ea typeface="华文中宋" pitchFamily="2" charset="-122"/>
                          <a:cs typeface="+mn-cs"/>
                        </a:rPr>
                        <a:t>／</a:t>
                      </a:r>
                    </a:p>
                  </a:txBody>
                  <a:tcPr marL="12660" marR="1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100"/>
                        </a:lnSpc>
                        <a:spcAft>
                          <a:spcPts val="0"/>
                        </a:spcAft>
                      </a:pPr>
                      <a:r>
                        <a:rPr lang="zh-CN" sz="1400" kern="100" baseline="0" dirty="0">
                          <a:solidFill>
                            <a:schemeClr val="tx1"/>
                          </a:solidFill>
                          <a:latin typeface="华文中宋" pitchFamily="2" charset="-122"/>
                          <a:ea typeface="华文中宋" pitchFamily="2" charset="-122"/>
                          <a:cs typeface="+mn-cs"/>
                        </a:rPr>
                        <a:t>／</a:t>
                      </a:r>
                    </a:p>
                  </a:txBody>
                  <a:tcPr marL="12660" marR="126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1125" name="Rectangle 1"/>
          <p:cNvSpPr>
            <a:spLocks noChangeArrowheads="1"/>
          </p:cNvSpPr>
          <p:nvPr/>
        </p:nvSpPr>
        <p:spPr bwMode="auto">
          <a:xfrm>
            <a:off x="357188" y="142875"/>
            <a:ext cx="7964487" cy="1004888"/>
          </a:xfrm>
          <a:prstGeom prst="rect">
            <a:avLst/>
          </a:prstGeom>
          <a:noFill/>
          <a:ln w="9525">
            <a:noFill/>
            <a:miter lim="800000"/>
            <a:headEnd/>
            <a:tailEnd/>
          </a:ln>
          <a:effectLst>
            <a:prstShdw prst="shdw12">
              <a:schemeClr val="bg2">
                <a:alpha val="50000"/>
              </a:schemeClr>
            </a:prstShdw>
          </a:effectLst>
        </p:spPr>
        <p:txBody>
          <a:bodyPr wrap="none" anchor="ctr">
            <a:spAutoFit/>
          </a:bodyPr>
          <a:lstStyle/>
          <a:p>
            <a:pPr indent="698500"/>
            <a:r>
              <a:rPr lang="zh-CN" altLang="en-US" sz="2000" b="1">
                <a:latin typeface="华文中宋" pitchFamily="2" charset="-122"/>
                <a:ea typeface="华文中宋" pitchFamily="2" charset="-122"/>
              </a:rPr>
              <a:t>设备费</a:t>
            </a:r>
            <a:r>
              <a:rPr lang="en-US" altLang="zh-CN" sz="2000" b="1">
                <a:latin typeface="华文中宋" pitchFamily="2" charset="-122"/>
                <a:ea typeface="华文中宋" pitchFamily="2" charset="-122"/>
              </a:rPr>
              <a:t>——</a:t>
            </a:r>
            <a:r>
              <a:rPr lang="zh-CN" altLang="en-US" sz="2000" b="1">
                <a:latin typeface="华文中宋" pitchFamily="2" charset="-122"/>
                <a:ea typeface="华文中宋" pitchFamily="2" charset="-122"/>
              </a:rPr>
              <a:t>购置</a:t>
            </a:r>
            <a:r>
              <a:rPr lang="en-US" altLang="zh-CN" sz="2000" b="1">
                <a:latin typeface="华文中宋" pitchFamily="2" charset="-122"/>
                <a:ea typeface="华文中宋" pitchFamily="2" charset="-122"/>
              </a:rPr>
              <a:t>/</a:t>
            </a:r>
            <a:r>
              <a:rPr lang="zh-CN" altLang="en-US" sz="2000" b="1">
                <a:latin typeface="华文中宋" pitchFamily="2" charset="-122"/>
                <a:ea typeface="华文中宋" pitchFamily="2" charset="-122"/>
              </a:rPr>
              <a:t>试制设备预算明细表（成本补偿）</a:t>
            </a:r>
            <a:r>
              <a:rPr lang="zh-CN" altLang="en-US" sz="1600" b="1">
                <a:latin typeface="华文中宋" pitchFamily="2" charset="-122"/>
                <a:ea typeface="华文中宋" pitchFamily="2" charset="-122"/>
              </a:rPr>
              <a:t>预表</a:t>
            </a:r>
            <a:r>
              <a:rPr lang="en-US" altLang="zh-CN" sz="1600" b="1">
                <a:latin typeface="华文中宋" pitchFamily="2" charset="-122"/>
                <a:ea typeface="华文中宋" pitchFamily="2" charset="-122"/>
              </a:rPr>
              <a:t>3</a:t>
            </a:r>
          </a:p>
          <a:p>
            <a:pPr indent="698500">
              <a:spcBef>
                <a:spcPts val="1000"/>
              </a:spcBef>
            </a:pPr>
            <a:r>
              <a:rPr lang="zh-CN" altLang="en-US" sz="1300">
                <a:latin typeface="华文中宋" pitchFamily="2" charset="-122"/>
                <a:ea typeface="华文中宋" pitchFamily="2" charset="-122"/>
              </a:rPr>
              <a:t>项目名称：                                             项目负责人：                                金额单位：万元</a:t>
            </a:r>
          </a:p>
          <a:p>
            <a:pPr indent="698500"/>
            <a:endParaRPr lang="zh-CN" altLang="en-US">
              <a:ea typeface="宋体" pitchFamily="2" charset="-122"/>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nvGraphicFramePr>
        <p:xfrm>
          <a:off x="214313" y="755650"/>
          <a:ext cx="8644001" cy="5791200"/>
        </p:xfrm>
        <a:graphic>
          <a:graphicData uri="http://schemas.openxmlformats.org/drawingml/2006/table">
            <a:tbl>
              <a:tblPr/>
              <a:tblGrid>
                <a:gridCol w="785819"/>
                <a:gridCol w="2143140"/>
                <a:gridCol w="1714512"/>
                <a:gridCol w="1071570"/>
                <a:gridCol w="1498636"/>
                <a:gridCol w="715162"/>
                <a:gridCol w="715162"/>
              </a:tblGrid>
              <a:tr h="1170596">
                <a:tc gridSpan="7">
                  <a:txBody>
                    <a:bodyPr/>
                    <a:lstStyle/>
                    <a:p>
                      <a:pPr marL="0" indent="-622300" algn="l" defTabSz="914400" rtl="0" eaLnBrk="1" latinLnBrk="0" hangingPunct="1">
                        <a:lnSpc>
                          <a:spcPts val="2400"/>
                        </a:lnSpc>
                        <a:spcAft>
                          <a:spcPts val="0"/>
                        </a:spcAft>
                      </a:pPr>
                      <a:r>
                        <a:rPr lang="zh-CN" sz="1400" b="1" kern="100" baseline="0" dirty="0">
                          <a:solidFill>
                            <a:schemeClr val="tx1"/>
                          </a:solidFill>
                          <a:latin typeface="华文中宋" pitchFamily="2" charset="-122"/>
                          <a:ea typeface="华文中宋" pitchFamily="2" charset="-122"/>
                          <a:cs typeface="+mn-cs"/>
                        </a:rPr>
                        <a:t>填表说明：</a:t>
                      </a:r>
                      <a:r>
                        <a:rPr lang="en-US" sz="1400" b="1" kern="100" baseline="0" dirty="0">
                          <a:solidFill>
                            <a:schemeClr val="tx1"/>
                          </a:solidFill>
                          <a:latin typeface="华文中宋" pitchFamily="2" charset="-122"/>
                          <a:ea typeface="华文中宋" pitchFamily="2" charset="-122"/>
                          <a:cs typeface="+mn-cs"/>
                        </a:rPr>
                        <a:t>1</a:t>
                      </a:r>
                      <a:r>
                        <a:rPr lang="zh-CN" sz="1400" b="1" kern="100" baseline="0" dirty="0">
                          <a:solidFill>
                            <a:schemeClr val="tx1"/>
                          </a:solidFill>
                          <a:latin typeface="华文中宋" pitchFamily="2" charset="-122"/>
                          <a:ea typeface="华文中宋" pitchFamily="2" charset="-122"/>
                          <a:cs typeface="+mn-cs"/>
                        </a:rPr>
                        <a:t>、量大及价高测试化验，是指项目研究过程中需测试化验加工的数量过多或单位价格较高、总</a:t>
                      </a:r>
                      <a:r>
                        <a:rPr lang="zh-CN" sz="1400" b="1" kern="100" baseline="0" dirty="0" smtClean="0">
                          <a:solidFill>
                            <a:schemeClr val="tx1"/>
                          </a:solidFill>
                          <a:latin typeface="华文中宋" pitchFamily="2" charset="-122"/>
                          <a:ea typeface="华文中宋" pitchFamily="2" charset="-122"/>
                          <a:cs typeface="+mn-cs"/>
                        </a:rPr>
                        <a:t>费</a:t>
                      </a:r>
                      <a:r>
                        <a:rPr lang="en-US" altLang="zh-CN" sz="1400" b="1" kern="100" baseline="0" dirty="0" smtClean="0">
                          <a:solidFill>
                            <a:schemeClr val="tx1"/>
                          </a:solidFill>
                          <a:latin typeface="华文中宋" pitchFamily="2" charset="-122"/>
                          <a:ea typeface="华文中宋" pitchFamily="2" charset="-122"/>
                          <a:cs typeface="+mn-cs"/>
                        </a:rPr>
                        <a:t>  </a:t>
                      </a:r>
                    </a:p>
                    <a:p>
                      <a:pPr marL="0" indent="-622300" algn="l" defTabSz="914400" rtl="0" eaLnBrk="1" latinLnBrk="0" hangingPunct="1">
                        <a:lnSpc>
                          <a:spcPts val="2400"/>
                        </a:lnSpc>
                        <a:spcAft>
                          <a:spcPts val="0"/>
                        </a:spcAft>
                      </a:pPr>
                      <a:r>
                        <a:rPr lang="en-US" altLang="zh-CN" sz="1400" b="1" kern="100" baseline="0" dirty="0" smtClean="0">
                          <a:solidFill>
                            <a:schemeClr val="tx1"/>
                          </a:solidFill>
                          <a:latin typeface="华文中宋" pitchFamily="2" charset="-122"/>
                          <a:ea typeface="华文中宋" pitchFamily="2" charset="-122"/>
                          <a:cs typeface="+mn-cs"/>
                        </a:rPr>
                        <a:t>                </a:t>
                      </a:r>
                      <a:r>
                        <a:rPr lang="zh-CN" sz="1400" b="1" kern="100" baseline="0" dirty="0" smtClean="0">
                          <a:solidFill>
                            <a:schemeClr val="tx1"/>
                          </a:solidFill>
                          <a:latin typeface="华文中宋" pitchFamily="2" charset="-122"/>
                          <a:ea typeface="华文中宋" pitchFamily="2" charset="-122"/>
                          <a:cs typeface="+mn-cs"/>
                        </a:rPr>
                        <a:t>用</a:t>
                      </a:r>
                      <a:r>
                        <a:rPr lang="zh-CN" sz="1400" b="1" kern="100" baseline="0" dirty="0">
                          <a:solidFill>
                            <a:schemeClr val="tx1"/>
                          </a:solidFill>
                          <a:latin typeface="华文中宋" pitchFamily="2" charset="-122"/>
                          <a:ea typeface="华文中宋" pitchFamily="2" charset="-122"/>
                          <a:cs typeface="+mn-cs"/>
                        </a:rPr>
                        <a:t>在</a:t>
                      </a:r>
                      <a:r>
                        <a:rPr lang="en-US" sz="1400" b="1" kern="100" baseline="0" dirty="0">
                          <a:solidFill>
                            <a:schemeClr val="tx1"/>
                          </a:solidFill>
                          <a:latin typeface="华文中宋" pitchFamily="2" charset="-122"/>
                          <a:ea typeface="华文中宋" pitchFamily="2" charset="-122"/>
                          <a:cs typeface="+mn-cs"/>
                        </a:rPr>
                        <a:t>5</a:t>
                      </a:r>
                      <a:r>
                        <a:rPr lang="zh-CN" sz="1400" b="1" kern="100" baseline="0" dirty="0">
                          <a:solidFill>
                            <a:schemeClr val="tx1"/>
                          </a:solidFill>
                          <a:latin typeface="华文中宋" pitchFamily="2" charset="-122"/>
                          <a:ea typeface="华文中宋" pitchFamily="2" charset="-122"/>
                          <a:cs typeface="+mn-cs"/>
                        </a:rPr>
                        <a:t>万元及以上的测试化验加工，需填写明细。</a:t>
                      </a:r>
                    </a:p>
                    <a:p>
                      <a:pPr marL="0" indent="-622300" algn="l" defTabSz="914400" rtl="0" eaLnBrk="1" latinLnBrk="0" hangingPunct="1">
                        <a:lnSpc>
                          <a:spcPts val="2400"/>
                        </a:lnSpc>
                        <a:spcAft>
                          <a:spcPts val="0"/>
                        </a:spcAft>
                      </a:pPr>
                      <a:r>
                        <a:rPr lang="en-US" sz="1400" b="1" kern="100" baseline="0" dirty="0">
                          <a:solidFill>
                            <a:schemeClr val="tx1"/>
                          </a:solidFill>
                          <a:latin typeface="华文中宋" pitchFamily="2" charset="-122"/>
                          <a:ea typeface="华文中宋" pitchFamily="2" charset="-122"/>
                          <a:cs typeface="+mn-cs"/>
                        </a:rPr>
                        <a:t>          </a:t>
                      </a:r>
                      <a:r>
                        <a:rPr lang="en-US" sz="1400" b="1" kern="100" baseline="0" dirty="0" smtClean="0">
                          <a:solidFill>
                            <a:schemeClr val="tx1"/>
                          </a:solidFill>
                          <a:latin typeface="华文中宋" pitchFamily="2" charset="-122"/>
                          <a:ea typeface="华文中宋" pitchFamily="2" charset="-122"/>
                          <a:cs typeface="+mn-cs"/>
                        </a:rPr>
                        <a:t>      2</a:t>
                      </a:r>
                      <a:r>
                        <a:rPr lang="zh-CN" sz="1400" b="1" kern="100" baseline="0" dirty="0">
                          <a:solidFill>
                            <a:schemeClr val="tx1"/>
                          </a:solidFill>
                          <a:latin typeface="华文中宋" pitchFamily="2" charset="-122"/>
                          <a:ea typeface="华文中宋" pitchFamily="2" charset="-122"/>
                          <a:cs typeface="+mn-cs"/>
                        </a:rPr>
                        <a:t>、本表仅填报基金资助资金。</a:t>
                      </a:r>
                    </a:p>
                    <a:p>
                      <a:pPr marL="0" indent="-622300" algn="l" defTabSz="914400" rtl="0" eaLnBrk="1" latinLnBrk="0" hangingPunct="1">
                        <a:lnSpc>
                          <a:spcPts val="2400"/>
                        </a:lnSpc>
                        <a:spcAft>
                          <a:spcPts val="0"/>
                        </a:spcAft>
                      </a:pPr>
                      <a:r>
                        <a:rPr lang="en-US" sz="1400" b="1" kern="100" baseline="0" dirty="0">
                          <a:solidFill>
                            <a:schemeClr val="tx1"/>
                          </a:solidFill>
                          <a:latin typeface="华文中宋" pitchFamily="2" charset="-122"/>
                          <a:ea typeface="华文中宋" pitchFamily="2" charset="-122"/>
                          <a:cs typeface="+mn-cs"/>
                        </a:rPr>
                        <a:t>          </a:t>
                      </a:r>
                      <a:r>
                        <a:rPr lang="en-US" sz="1400" b="1" kern="100" baseline="0" dirty="0" smtClean="0">
                          <a:solidFill>
                            <a:schemeClr val="tx1"/>
                          </a:solidFill>
                          <a:latin typeface="华文中宋" pitchFamily="2" charset="-122"/>
                          <a:ea typeface="华文中宋" pitchFamily="2" charset="-122"/>
                          <a:cs typeface="+mn-cs"/>
                        </a:rPr>
                        <a:t>      3</a:t>
                      </a:r>
                      <a:r>
                        <a:rPr lang="zh-CN" sz="1400" b="1" kern="100" baseline="0" dirty="0">
                          <a:solidFill>
                            <a:schemeClr val="tx1"/>
                          </a:solidFill>
                          <a:latin typeface="华文中宋" pitchFamily="2" charset="-122"/>
                          <a:ea typeface="华文中宋" pitchFamily="2" charset="-122"/>
                          <a:cs typeface="+mn-cs"/>
                        </a:rPr>
                        <a:t>、本表填报的单价以“元”为单位，精确到个位，金额以“万元”为单位，精确到小数点后两位。</a:t>
                      </a:r>
                    </a:p>
                  </a:txBody>
                  <a:tcPr marL="9724" marR="9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602074">
                <a:tc rowSpan="2">
                  <a:txBody>
                    <a:bodyPr/>
                    <a:lstStyle/>
                    <a:p>
                      <a:pPr marL="0" algn="ctr" defTabSz="914400" rtl="0" eaLnBrk="1" latinLnBrk="0" hangingPunct="1">
                        <a:lnSpc>
                          <a:spcPts val="2400"/>
                        </a:lnSpc>
                        <a:spcAft>
                          <a:spcPts val="0"/>
                        </a:spcAft>
                      </a:pPr>
                      <a:r>
                        <a:rPr lang="zh-CN" sz="1400" b="1" kern="100" baseline="0" dirty="0">
                          <a:solidFill>
                            <a:schemeClr val="tx1"/>
                          </a:solidFill>
                          <a:latin typeface="华文中宋" pitchFamily="2" charset="-122"/>
                          <a:ea typeface="华文中宋" pitchFamily="2" charset="-122"/>
                          <a:cs typeface="+mn-cs"/>
                        </a:rPr>
                        <a:t>序号</a:t>
                      </a:r>
                    </a:p>
                  </a:txBody>
                  <a:tcPr marL="9724" marR="9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r>
                        <a:rPr lang="zh-CN" sz="1400" b="1" kern="100" baseline="0" dirty="0">
                          <a:solidFill>
                            <a:schemeClr val="tx1"/>
                          </a:solidFill>
                          <a:latin typeface="华文中宋" pitchFamily="2" charset="-122"/>
                          <a:ea typeface="华文中宋" pitchFamily="2" charset="-122"/>
                          <a:cs typeface="+mn-cs"/>
                        </a:rPr>
                        <a:t>测试化验加工的内容</a:t>
                      </a:r>
                    </a:p>
                  </a:txBody>
                  <a:tcPr marL="9724" marR="9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r>
                        <a:rPr lang="zh-CN" sz="1400" b="1" kern="100" baseline="0" dirty="0">
                          <a:solidFill>
                            <a:schemeClr val="tx1"/>
                          </a:solidFill>
                          <a:latin typeface="华文中宋" pitchFamily="2" charset="-122"/>
                          <a:ea typeface="华文中宋" pitchFamily="2" charset="-122"/>
                          <a:cs typeface="+mn-cs"/>
                        </a:rPr>
                        <a:t>测试化验加工单位</a:t>
                      </a:r>
                    </a:p>
                  </a:txBody>
                  <a:tcPr marL="9724" marR="9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r>
                        <a:rPr lang="zh-CN" sz="1400" b="1" kern="100" baseline="0" dirty="0">
                          <a:solidFill>
                            <a:schemeClr val="tx1"/>
                          </a:solidFill>
                          <a:latin typeface="华文中宋" pitchFamily="2" charset="-122"/>
                          <a:ea typeface="华文中宋" pitchFamily="2" charset="-122"/>
                          <a:cs typeface="+mn-cs"/>
                        </a:rPr>
                        <a:t>计量单位</a:t>
                      </a:r>
                    </a:p>
                  </a:txBody>
                  <a:tcPr marL="9724" marR="9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r>
                        <a:rPr lang="zh-CN" sz="1400" b="1" kern="100" baseline="0" dirty="0">
                          <a:solidFill>
                            <a:schemeClr val="tx1"/>
                          </a:solidFill>
                          <a:latin typeface="华文中宋" pitchFamily="2" charset="-122"/>
                          <a:ea typeface="华文中宋" pitchFamily="2" charset="-122"/>
                          <a:cs typeface="+mn-cs"/>
                        </a:rPr>
                        <a:t>单价</a:t>
                      </a:r>
                    </a:p>
                    <a:p>
                      <a:pPr marL="0" algn="ctr" defTabSz="914400" rtl="0" eaLnBrk="1" latinLnBrk="0" hangingPunct="1">
                        <a:lnSpc>
                          <a:spcPts val="2400"/>
                        </a:lnSpc>
                        <a:spcAft>
                          <a:spcPts val="0"/>
                        </a:spcAft>
                      </a:pPr>
                      <a:r>
                        <a:rPr lang="zh-CN" sz="1400" b="1" kern="100" baseline="0" dirty="0">
                          <a:solidFill>
                            <a:schemeClr val="tx1"/>
                          </a:solidFill>
                          <a:latin typeface="华文中宋" pitchFamily="2" charset="-122"/>
                          <a:ea typeface="华文中宋" pitchFamily="2" charset="-122"/>
                          <a:cs typeface="+mn-cs"/>
                        </a:rPr>
                        <a:t>（元</a:t>
                      </a:r>
                      <a:r>
                        <a:rPr lang="en-US" sz="1400" b="1" kern="100" baseline="0" dirty="0">
                          <a:solidFill>
                            <a:schemeClr val="tx1"/>
                          </a:solidFill>
                          <a:latin typeface="华文中宋" pitchFamily="2" charset="-122"/>
                          <a:ea typeface="华文中宋" pitchFamily="2" charset="-122"/>
                          <a:cs typeface="+mn-cs"/>
                        </a:rPr>
                        <a:t>/</a:t>
                      </a:r>
                      <a:r>
                        <a:rPr lang="zh-CN" sz="1400" b="1" kern="100" baseline="0" dirty="0">
                          <a:solidFill>
                            <a:schemeClr val="tx1"/>
                          </a:solidFill>
                          <a:latin typeface="华文中宋" pitchFamily="2" charset="-122"/>
                          <a:ea typeface="华文中宋" pitchFamily="2" charset="-122"/>
                          <a:cs typeface="+mn-cs"/>
                        </a:rPr>
                        <a:t>单位数量）</a:t>
                      </a:r>
                    </a:p>
                  </a:txBody>
                  <a:tcPr marL="9724" marR="9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r>
                        <a:rPr lang="zh-CN" sz="1400" b="1" kern="100" baseline="0" dirty="0">
                          <a:solidFill>
                            <a:schemeClr val="tx1"/>
                          </a:solidFill>
                          <a:latin typeface="华文中宋" pitchFamily="2" charset="-122"/>
                          <a:ea typeface="华文中宋" pitchFamily="2" charset="-122"/>
                          <a:cs typeface="+mn-cs"/>
                        </a:rPr>
                        <a:t>数量</a:t>
                      </a:r>
                    </a:p>
                  </a:txBody>
                  <a:tcPr marL="9724" marR="9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r>
                        <a:rPr lang="zh-CN" sz="1400" b="1" kern="100" baseline="0" dirty="0">
                          <a:solidFill>
                            <a:schemeClr val="tx1"/>
                          </a:solidFill>
                          <a:latin typeface="华文中宋" pitchFamily="2" charset="-122"/>
                          <a:ea typeface="华文中宋" pitchFamily="2" charset="-122"/>
                          <a:cs typeface="+mn-cs"/>
                        </a:rPr>
                        <a:t>金额</a:t>
                      </a:r>
                    </a:p>
                  </a:txBody>
                  <a:tcPr marL="9724" marR="9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037">
                <a:tc vMerge="1">
                  <a:txBody>
                    <a:bodyPr/>
                    <a:lstStyle/>
                    <a:p>
                      <a:endParaRPr lang="zh-CN" altLang="en-US"/>
                    </a:p>
                  </a:txBody>
                  <a:tcPr/>
                </a:tc>
                <a:tc>
                  <a:txBody>
                    <a:bodyPr/>
                    <a:lstStyle/>
                    <a:p>
                      <a:pPr marL="0" algn="ctr" defTabSz="914400" rtl="0" eaLnBrk="1" latinLnBrk="0" hangingPunct="1">
                        <a:lnSpc>
                          <a:spcPts val="2400"/>
                        </a:lnSpc>
                        <a:spcAft>
                          <a:spcPts val="0"/>
                        </a:spcAft>
                      </a:pPr>
                      <a:r>
                        <a:rPr lang="en-US" sz="1400" b="1" kern="100" baseline="0" dirty="0">
                          <a:solidFill>
                            <a:schemeClr val="tx1"/>
                          </a:solidFill>
                          <a:latin typeface="华文中宋" pitchFamily="2" charset="-122"/>
                          <a:ea typeface="华文中宋" pitchFamily="2" charset="-122"/>
                          <a:cs typeface="+mn-cs"/>
                        </a:rPr>
                        <a:t>(1)</a:t>
                      </a:r>
                      <a:endParaRPr lang="zh-CN" sz="1400" b="1" kern="100" baseline="0" dirty="0">
                        <a:solidFill>
                          <a:schemeClr val="tx1"/>
                        </a:solidFill>
                        <a:latin typeface="华文中宋" pitchFamily="2" charset="-122"/>
                        <a:ea typeface="华文中宋" pitchFamily="2" charset="-122"/>
                        <a:cs typeface="+mn-cs"/>
                      </a:endParaRPr>
                    </a:p>
                  </a:txBody>
                  <a:tcPr marL="9724" marR="9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r>
                        <a:rPr lang="en-US" sz="1400" b="1" kern="100" baseline="0" dirty="0">
                          <a:solidFill>
                            <a:schemeClr val="tx1"/>
                          </a:solidFill>
                          <a:latin typeface="华文中宋" pitchFamily="2" charset="-122"/>
                          <a:ea typeface="华文中宋" pitchFamily="2" charset="-122"/>
                          <a:cs typeface="+mn-cs"/>
                        </a:rPr>
                        <a:t>(2)</a:t>
                      </a:r>
                      <a:endParaRPr lang="zh-CN" sz="1400" b="1" kern="100" baseline="0" dirty="0">
                        <a:solidFill>
                          <a:schemeClr val="tx1"/>
                        </a:solidFill>
                        <a:latin typeface="华文中宋" pitchFamily="2" charset="-122"/>
                        <a:ea typeface="华文中宋" pitchFamily="2" charset="-122"/>
                        <a:cs typeface="+mn-cs"/>
                      </a:endParaRPr>
                    </a:p>
                  </a:txBody>
                  <a:tcPr marL="9724" marR="9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r>
                        <a:rPr lang="en-US" sz="1400" b="1" kern="100" baseline="0" dirty="0">
                          <a:solidFill>
                            <a:schemeClr val="tx1"/>
                          </a:solidFill>
                          <a:latin typeface="华文中宋" pitchFamily="2" charset="-122"/>
                          <a:ea typeface="华文中宋" pitchFamily="2" charset="-122"/>
                          <a:cs typeface="+mn-cs"/>
                        </a:rPr>
                        <a:t>(3)</a:t>
                      </a:r>
                      <a:endParaRPr lang="zh-CN" sz="1400" b="1" kern="100" baseline="0" dirty="0">
                        <a:solidFill>
                          <a:schemeClr val="tx1"/>
                        </a:solidFill>
                        <a:latin typeface="华文中宋" pitchFamily="2" charset="-122"/>
                        <a:ea typeface="华文中宋" pitchFamily="2" charset="-122"/>
                        <a:cs typeface="+mn-cs"/>
                      </a:endParaRPr>
                    </a:p>
                  </a:txBody>
                  <a:tcPr marL="9724" marR="9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r>
                        <a:rPr lang="en-US" sz="1400" b="1" kern="100" baseline="0" dirty="0">
                          <a:solidFill>
                            <a:schemeClr val="tx1"/>
                          </a:solidFill>
                          <a:latin typeface="华文中宋" pitchFamily="2" charset="-122"/>
                          <a:ea typeface="华文中宋" pitchFamily="2" charset="-122"/>
                          <a:cs typeface="+mn-cs"/>
                        </a:rPr>
                        <a:t>(4)</a:t>
                      </a:r>
                      <a:endParaRPr lang="zh-CN" sz="1400" b="1" kern="100" baseline="0" dirty="0">
                        <a:solidFill>
                          <a:schemeClr val="tx1"/>
                        </a:solidFill>
                        <a:latin typeface="华文中宋" pitchFamily="2" charset="-122"/>
                        <a:ea typeface="华文中宋" pitchFamily="2" charset="-122"/>
                        <a:cs typeface="+mn-cs"/>
                      </a:endParaRPr>
                    </a:p>
                  </a:txBody>
                  <a:tcPr marL="9724" marR="9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r>
                        <a:rPr lang="en-US" sz="1400" b="1" kern="100" baseline="0" dirty="0">
                          <a:solidFill>
                            <a:schemeClr val="tx1"/>
                          </a:solidFill>
                          <a:latin typeface="华文中宋" pitchFamily="2" charset="-122"/>
                          <a:ea typeface="华文中宋" pitchFamily="2" charset="-122"/>
                          <a:cs typeface="+mn-cs"/>
                        </a:rPr>
                        <a:t>(5)</a:t>
                      </a:r>
                      <a:endParaRPr lang="zh-CN" sz="1400" b="1" kern="100" baseline="0" dirty="0">
                        <a:solidFill>
                          <a:schemeClr val="tx1"/>
                        </a:solidFill>
                        <a:latin typeface="华文中宋" pitchFamily="2" charset="-122"/>
                        <a:ea typeface="华文中宋" pitchFamily="2" charset="-122"/>
                        <a:cs typeface="+mn-cs"/>
                      </a:endParaRPr>
                    </a:p>
                  </a:txBody>
                  <a:tcPr marL="9724" marR="9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r>
                        <a:rPr lang="en-US" sz="1400" b="1" kern="100" baseline="0" dirty="0">
                          <a:solidFill>
                            <a:schemeClr val="tx1"/>
                          </a:solidFill>
                          <a:latin typeface="华文中宋" pitchFamily="2" charset="-122"/>
                          <a:ea typeface="华文中宋" pitchFamily="2" charset="-122"/>
                          <a:cs typeface="+mn-cs"/>
                        </a:rPr>
                        <a:t>(6)</a:t>
                      </a:r>
                      <a:endParaRPr lang="zh-CN" sz="1400" b="1" kern="100" baseline="0" dirty="0">
                        <a:solidFill>
                          <a:schemeClr val="tx1"/>
                        </a:solidFill>
                        <a:latin typeface="华文中宋" pitchFamily="2" charset="-122"/>
                        <a:ea typeface="华文中宋" pitchFamily="2" charset="-122"/>
                        <a:cs typeface="+mn-cs"/>
                      </a:endParaRPr>
                    </a:p>
                  </a:txBody>
                  <a:tcPr marL="9724" marR="9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037">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037">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037">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037">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037">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037">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037">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037">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037">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037">
                <a:tc gridSpan="2">
                  <a:txBody>
                    <a:bodyPr/>
                    <a:lstStyle/>
                    <a:p>
                      <a:pPr marL="0" algn="ctr" defTabSz="914400" rtl="0" eaLnBrk="1" latinLnBrk="0" hangingPunct="1">
                        <a:lnSpc>
                          <a:spcPts val="2400"/>
                        </a:lnSpc>
                        <a:spcAft>
                          <a:spcPts val="0"/>
                        </a:spcAft>
                      </a:pPr>
                      <a:r>
                        <a:rPr lang="zh-CN" sz="1400" b="1" kern="100" baseline="0" dirty="0">
                          <a:solidFill>
                            <a:schemeClr val="tx1"/>
                          </a:solidFill>
                          <a:latin typeface="华文中宋" pitchFamily="2" charset="-122"/>
                          <a:ea typeface="华文中宋" pitchFamily="2" charset="-122"/>
                          <a:cs typeface="+mn-cs"/>
                        </a:rPr>
                        <a:t>量大及价高测试化验费合计</a:t>
                      </a: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marL="0" algn="ctr" defTabSz="914400" rtl="0" eaLnBrk="1" latinLnBrk="0" hangingPunct="1">
                        <a:lnSpc>
                          <a:spcPts val="2400"/>
                        </a:lnSpc>
                        <a:spcAft>
                          <a:spcPts val="0"/>
                        </a:spcAft>
                      </a:pPr>
                      <a:r>
                        <a:rPr lang="en-US" sz="1400" b="1" kern="100" baseline="0" dirty="0">
                          <a:solidFill>
                            <a:schemeClr val="tx1"/>
                          </a:solidFill>
                          <a:latin typeface="华文中宋" pitchFamily="2" charset="-122"/>
                          <a:ea typeface="华文中宋" pitchFamily="2" charset="-122"/>
                          <a:cs typeface="+mn-cs"/>
                        </a:rPr>
                        <a:t>/</a:t>
                      </a:r>
                      <a:endParaRPr lang="zh-CN" sz="1400" b="1" kern="100" baseline="0" dirty="0">
                        <a:solidFill>
                          <a:schemeClr val="tx1"/>
                        </a:solidFill>
                        <a:latin typeface="华文中宋" pitchFamily="2" charset="-122"/>
                        <a:ea typeface="华文中宋" pitchFamily="2" charset="-122"/>
                        <a:cs typeface="+mn-cs"/>
                      </a:endParaRPr>
                    </a:p>
                  </a:txBody>
                  <a:tcPr marL="9724" marR="9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r>
                        <a:rPr lang="en-US" sz="1400" b="1" kern="100" baseline="0" dirty="0">
                          <a:solidFill>
                            <a:schemeClr val="tx1"/>
                          </a:solidFill>
                          <a:latin typeface="华文中宋" pitchFamily="2" charset="-122"/>
                          <a:ea typeface="华文中宋" pitchFamily="2" charset="-122"/>
                          <a:cs typeface="+mn-cs"/>
                        </a:rPr>
                        <a:t>/</a:t>
                      </a:r>
                      <a:endParaRPr lang="zh-CN" sz="1400" b="1" kern="100" baseline="0" dirty="0">
                        <a:solidFill>
                          <a:schemeClr val="tx1"/>
                        </a:solidFill>
                        <a:latin typeface="华文中宋" pitchFamily="2" charset="-122"/>
                        <a:ea typeface="华文中宋" pitchFamily="2" charset="-122"/>
                        <a:cs typeface="+mn-cs"/>
                      </a:endParaRPr>
                    </a:p>
                  </a:txBody>
                  <a:tcPr marL="9724" marR="9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r>
                        <a:rPr lang="en-US" sz="1400" b="1" kern="100" baseline="0" dirty="0">
                          <a:solidFill>
                            <a:schemeClr val="tx1"/>
                          </a:solidFill>
                          <a:latin typeface="华文中宋" pitchFamily="2" charset="-122"/>
                          <a:ea typeface="华文中宋" pitchFamily="2" charset="-122"/>
                          <a:cs typeface="+mn-cs"/>
                        </a:rPr>
                        <a:t>/</a:t>
                      </a:r>
                      <a:endParaRPr lang="zh-CN" sz="1400" b="1" kern="100" baseline="0" dirty="0">
                        <a:solidFill>
                          <a:schemeClr val="tx1"/>
                        </a:solidFill>
                        <a:latin typeface="华文中宋" pitchFamily="2" charset="-122"/>
                        <a:ea typeface="华文中宋" pitchFamily="2" charset="-122"/>
                        <a:cs typeface="+mn-cs"/>
                      </a:endParaRPr>
                    </a:p>
                  </a:txBody>
                  <a:tcPr marL="9724" marR="9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r>
                        <a:rPr lang="en-US" sz="1400" b="1" kern="100" baseline="0" dirty="0">
                          <a:solidFill>
                            <a:schemeClr val="tx1"/>
                          </a:solidFill>
                          <a:latin typeface="华文中宋" pitchFamily="2" charset="-122"/>
                          <a:ea typeface="华文中宋" pitchFamily="2" charset="-122"/>
                          <a:cs typeface="+mn-cs"/>
                        </a:rPr>
                        <a:t>/</a:t>
                      </a:r>
                      <a:endParaRPr lang="zh-CN" sz="1400" b="1" kern="100" baseline="0" dirty="0">
                        <a:solidFill>
                          <a:schemeClr val="tx1"/>
                        </a:solidFill>
                        <a:latin typeface="华文中宋" pitchFamily="2" charset="-122"/>
                        <a:ea typeface="华文中宋" pitchFamily="2" charset="-122"/>
                        <a:cs typeface="+mn-cs"/>
                      </a:endParaRPr>
                    </a:p>
                  </a:txBody>
                  <a:tcPr marL="9724" marR="9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037">
                <a:tc gridSpan="2">
                  <a:txBody>
                    <a:bodyPr/>
                    <a:lstStyle/>
                    <a:p>
                      <a:pPr marL="0" algn="ctr" defTabSz="914400" rtl="0" eaLnBrk="1" latinLnBrk="0" hangingPunct="1">
                        <a:lnSpc>
                          <a:spcPts val="2400"/>
                        </a:lnSpc>
                        <a:spcAft>
                          <a:spcPts val="0"/>
                        </a:spcAft>
                      </a:pPr>
                      <a:r>
                        <a:rPr lang="zh-CN" sz="1400" b="1" kern="100" baseline="0" dirty="0">
                          <a:solidFill>
                            <a:schemeClr val="tx1"/>
                          </a:solidFill>
                          <a:latin typeface="华文中宋" pitchFamily="2" charset="-122"/>
                          <a:ea typeface="华文中宋" pitchFamily="2" charset="-122"/>
                          <a:cs typeface="+mn-cs"/>
                        </a:rPr>
                        <a:t>其他测试化验费合计</a:t>
                      </a: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marL="0" algn="ctr" defTabSz="914400" rtl="0" eaLnBrk="1" latinLnBrk="0" hangingPunct="1">
                        <a:lnSpc>
                          <a:spcPts val="2400"/>
                        </a:lnSpc>
                        <a:spcAft>
                          <a:spcPts val="0"/>
                        </a:spcAft>
                      </a:pPr>
                      <a:r>
                        <a:rPr lang="en-US" sz="1400" b="1" kern="100" baseline="0" dirty="0">
                          <a:solidFill>
                            <a:schemeClr val="tx1"/>
                          </a:solidFill>
                          <a:latin typeface="华文中宋" pitchFamily="2" charset="-122"/>
                          <a:ea typeface="华文中宋" pitchFamily="2" charset="-122"/>
                          <a:cs typeface="+mn-cs"/>
                        </a:rPr>
                        <a:t>/</a:t>
                      </a:r>
                      <a:endParaRPr lang="zh-CN" sz="1400" b="1" kern="100" baseline="0" dirty="0">
                        <a:solidFill>
                          <a:schemeClr val="tx1"/>
                        </a:solidFill>
                        <a:latin typeface="华文中宋" pitchFamily="2" charset="-122"/>
                        <a:ea typeface="华文中宋" pitchFamily="2" charset="-122"/>
                        <a:cs typeface="+mn-cs"/>
                      </a:endParaRPr>
                    </a:p>
                  </a:txBody>
                  <a:tcPr marL="9724" marR="9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r>
                        <a:rPr lang="en-US" sz="1400" b="1" kern="100" baseline="0" dirty="0">
                          <a:solidFill>
                            <a:schemeClr val="tx1"/>
                          </a:solidFill>
                          <a:latin typeface="华文中宋" pitchFamily="2" charset="-122"/>
                          <a:ea typeface="华文中宋" pitchFamily="2" charset="-122"/>
                          <a:cs typeface="+mn-cs"/>
                        </a:rPr>
                        <a:t>/</a:t>
                      </a:r>
                      <a:endParaRPr lang="zh-CN" sz="1400" b="1" kern="100" baseline="0" dirty="0">
                        <a:solidFill>
                          <a:schemeClr val="tx1"/>
                        </a:solidFill>
                        <a:latin typeface="华文中宋" pitchFamily="2" charset="-122"/>
                        <a:ea typeface="华文中宋" pitchFamily="2" charset="-122"/>
                        <a:cs typeface="+mn-cs"/>
                      </a:endParaRPr>
                    </a:p>
                  </a:txBody>
                  <a:tcPr marL="9724" marR="9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r>
                        <a:rPr lang="en-US" sz="1400" b="1" kern="100" baseline="0" dirty="0">
                          <a:solidFill>
                            <a:schemeClr val="tx1"/>
                          </a:solidFill>
                          <a:latin typeface="华文中宋" pitchFamily="2" charset="-122"/>
                          <a:ea typeface="华文中宋" pitchFamily="2" charset="-122"/>
                          <a:cs typeface="+mn-cs"/>
                        </a:rPr>
                        <a:t>/</a:t>
                      </a:r>
                      <a:endParaRPr lang="zh-CN" sz="1400" b="1" kern="100" baseline="0" dirty="0">
                        <a:solidFill>
                          <a:schemeClr val="tx1"/>
                        </a:solidFill>
                        <a:latin typeface="华文中宋" pitchFamily="2" charset="-122"/>
                        <a:ea typeface="华文中宋" pitchFamily="2" charset="-122"/>
                        <a:cs typeface="+mn-cs"/>
                      </a:endParaRPr>
                    </a:p>
                  </a:txBody>
                  <a:tcPr marL="9724" marR="9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r>
                        <a:rPr lang="en-US" sz="1400" b="1" kern="100" baseline="0" dirty="0">
                          <a:solidFill>
                            <a:schemeClr val="tx1"/>
                          </a:solidFill>
                          <a:latin typeface="华文中宋" pitchFamily="2" charset="-122"/>
                          <a:ea typeface="华文中宋" pitchFamily="2" charset="-122"/>
                          <a:cs typeface="+mn-cs"/>
                        </a:rPr>
                        <a:t>/</a:t>
                      </a:r>
                      <a:endParaRPr lang="zh-CN" sz="1400" b="1" kern="100" baseline="0" dirty="0">
                        <a:solidFill>
                          <a:schemeClr val="tx1"/>
                        </a:solidFill>
                        <a:latin typeface="华文中宋" pitchFamily="2" charset="-122"/>
                        <a:ea typeface="华文中宋" pitchFamily="2" charset="-122"/>
                        <a:cs typeface="+mn-cs"/>
                      </a:endParaRPr>
                    </a:p>
                  </a:txBody>
                  <a:tcPr marL="9724" marR="9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901">
                <a:tc gridSpan="2">
                  <a:txBody>
                    <a:bodyPr/>
                    <a:lstStyle/>
                    <a:p>
                      <a:pPr marL="0" algn="ctr" defTabSz="914400" rtl="0" eaLnBrk="1" latinLnBrk="0" hangingPunct="1">
                        <a:lnSpc>
                          <a:spcPts val="2400"/>
                        </a:lnSpc>
                        <a:spcAft>
                          <a:spcPts val="0"/>
                        </a:spcAft>
                      </a:pPr>
                      <a:r>
                        <a:rPr lang="zh-CN" sz="1400" b="1" kern="100" baseline="0" dirty="0">
                          <a:solidFill>
                            <a:schemeClr val="tx1"/>
                          </a:solidFill>
                          <a:latin typeface="华文中宋" pitchFamily="2" charset="-122"/>
                          <a:ea typeface="华文中宋" pitchFamily="2" charset="-122"/>
                          <a:cs typeface="+mn-cs"/>
                        </a:rPr>
                        <a:t>累计</a:t>
                      </a:r>
                    </a:p>
                  </a:txBody>
                  <a:tcPr marL="9724" marR="9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marL="0" algn="ctr" defTabSz="914400" rtl="0" eaLnBrk="1" latinLnBrk="0" hangingPunct="1">
                        <a:lnSpc>
                          <a:spcPts val="2400"/>
                        </a:lnSpc>
                        <a:spcAft>
                          <a:spcPts val="0"/>
                        </a:spcAft>
                      </a:pPr>
                      <a:r>
                        <a:rPr lang="en-US" sz="1400" b="1" kern="100" baseline="0" dirty="0">
                          <a:solidFill>
                            <a:schemeClr val="tx1"/>
                          </a:solidFill>
                          <a:latin typeface="华文中宋" pitchFamily="2" charset="-122"/>
                          <a:ea typeface="华文中宋" pitchFamily="2" charset="-122"/>
                          <a:cs typeface="+mn-cs"/>
                        </a:rPr>
                        <a:t>/</a:t>
                      </a:r>
                      <a:endParaRPr lang="zh-CN" sz="1400" b="1" kern="100" baseline="0" dirty="0">
                        <a:solidFill>
                          <a:schemeClr val="tx1"/>
                        </a:solidFill>
                        <a:latin typeface="华文中宋" pitchFamily="2" charset="-122"/>
                        <a:ea typeface="华文中宋" pitchFamily="2" charset="-122"/>
                        <a:cs typeface="+mn-cs"/>
                      </a:endParaRPr>
                    </a:p>
                  </a:txBody>
                  <a:tcPr marL="9724" marR="9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r>
                        <a:rPr lang="en-US" sz="1400" b="1" kern="100" baseline="0" dirty="0">
                          <a:solidFill>
                            <a:schemeClr val="tx1"/>
                          </a:solidFill>
                          <a:latin typeface="华文中宋" pitchFamily="2" charset="-122"/>
                          <a:ea typeface="华文中宋" pitchFamily="2" charset="-122"/>
                          <a:cs typeface="+mn-cs"/>
                        </a:rPr>
                        <a:t>/</a:t>
                      </a:r>
                      <a:endParaRPr lang="zh-CN" sz="1400" b="1" kern="100" baseline="0" dirty="0">
                        <a:solidFill>
                          <a:schemeClr val="tx1"/>
                        </a:solidFill>
                        <a:latin typeface="华文中宋" pitchFamily="2" charset="-122"/>
                        <a:ea typeface="华文中宋" pitchFamily="2" charset="-122"/>
                        <a:cs typeface="+mn-cs"/>
                      </a:endParaRPr>
                    </a:p>
                  </a:txBody>
                  <a:tcPr marL="9724" marR="9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r>
                        <a:rPr lang="en-US" sz="1400" b="1" kern="100" baseline="0" dirty="0">
                          <a:solidFill>
                            <a:schemeClr val="tx1"/>
                          </a:solidFill>
                          <a:latin typeface="华文中宋" pitchFamily="2" charset="-122"/>
                          <a:ea typeface="华文中宋" pitchFamily="2" charset="-122"/>
                          <a:cs typeface="+mn-cs"/>
                        </a:rPr>
                        <a:t>/</a:t>
                      </a:r>
                      <a:endParaRPr lang="zh-CN" sz="1400" b="1" kern="100" baseline="0" dirty="0">
                        <a:solidFill>
                          <a:schemeClr val="tx1"/>
                        </a:solidFill>
                        <a:latin typeface="华文中宋" pitchFamily="2" charset="-122"/>
                        <a:ea typeface="华文中宋" pitchFamily="2" charset="-122"/>
                        <a:cs typeface="+mn-cs"/>
                      </a:endParaRPr>
                    </a:p>
                  </a:txBody>
                  <a:tcPr marL="9724" marR="9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r>
                        <a:rPr lang="en-US" sz="1400" b="1" kern="100" baseline="0" dirty="0">
                          <a:solidFill>
                            <a:schemeClr val="tx1"/>
                          </a:solidFill>
                          <a:latin typeface="华文中宋" pitchFamily="2" charset="-122"/>
                          <a:ea typeface="华文中宋" pitchFamily="2" charset="-122"/>
                          <a:cs typeface="+mn-cs"/>
                        </a:rPr>
                        <a:t>/</a:t>
                      </a:r>
                      <a:endParaRPr lang="zh-CN" sz="1400" b="1" kern="100" baseline="0" dirty="0">
                        <a:solidFill>
                          <a:schemeClr val="tx1"/>
                        </a:solidFill>
                        <a:latin typeface="华文中宋" pitchFamily="2" charset="-122"/>
                        <a:ea typeface="华文中宋" pitchFamily="2" charset="-122"/>
                        <a:cs typeface="+mn-cs"/>
                      </a:endParaRPr>
                    </a:p>
                  </a:txBody>
                  <a:tcPr marL="9724" marR="9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9724" marR="9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2106" name="Rectangle 1"/>
          <p:cNvSpPr>
            <a:spLocks noChangeArrowheads="1"/>
          </p:cNvSpPr>
          <p:nvPr/>
        </p:nvSpPr>
        <p:spPr bwMode="auto">
          <a:xfrm>
            <a:off x="-714375" y="-571500"/>
            <a:ext cx="9429750" cy="2297113"/>
          </a:xfrm>
          <a:prstGeom prst="rect">
            <a:avLst/>
          </a:prstGeom>
          <a:noFill/>
          <a:ln w="9525">
            <a:noFill/>
            <a:miter lim="800000"/>
            <a:headEnd/>
            <a:tailEnd/>
          </a:ln>
          <a:effectLst>
            <a:prstShdw prst="shdw12">
              <a:schemeClr val="bg2">
                <a:alpha val="50000"/>
              </a:schemeClr>
            </a:prstShdw>
          </a:effectLst>
        </p:spPr>
        <p:txBody>
          <a:bodyPr lIns="914112" tIns="647496" rIns="790326" bIns="576081" anchor="ctr">
            <a:spAutoFit/>
          </a:bodyPr>
          <a:lstStyle/>
          <a:p>
            <a:r>
              <a:rPr lang="zh-CN" altLang="en-US" sz="2000" b="1">
                <a:latin typeface="华文中宋" pitchFamily="2" charset="-122"/>
                <a:ea typeface="华文中宋" pitchFamily="2" charset="-122"/>
              </a:rPr>
              <a:t>                测试化验加工费预算明细表（成本补偿）</a:t>
            </a:r>
            <a:r>
              <a:rPr lang="zh-CN" altLang="en-US" sz="1600" b="1">
                <a:latin typeface="华文中宋" pitchFamily="2" charset="-122"/>
                <a:ea typeface="华文中宋" pitchFamily="2" charset="-122"/>
              </a:rPr>
              <a:t>预表</a:t>
            </a:r>
            <a:r>
              <a:rPr lang="en-US" altLang="zh-CN" sz="1600" b="1">
                <a:latin typeface="华文中宋" pitchFamily="2" charset="-122"/>
                <a:ea typeface="华文中宋" pitchFamily="2" charset="-122"/>
              </a:rPr>
              <a:t>4</a:t>
            </a:r>
          </a:p>
          <a:p>
            <a:endParaRPr lang="en-US" altLang="zh-CN" sz="800" b="1">
              <a:latin typeface="华文中宋" pitchFamily="2" charset="-122"/>
              <a:ea typeface="华文中宋" pitchFamily="2" charset="-122"/>
            </a:endParaRPr>
          </a:p>
          <a:p>
            <a:r>
              <a:rPr lang="zh-CN" altLang="en-US" sz="1300">
                <a:latin typeface="华文中宋" pitchFamily="2" charset="-122"/>
                <a:ea typeface="华文中宋" pitchFamily="2" charset="-122"/>
              </a:rPr>
              <a:t>项目名称：                                                        项目负责人：                                 金额单位：万元</a:t>
            </a:r>
          </a:p>
          <a:p>
            <a:r>
              <a:rPr lang="zh-CN" altLang="en-US" sz="1000">
                <a:ea typeface="宋体" pitchFamily="2" charset="-122"/>
              </a:rPr>
              <a:t/>
            </a:r>
            <a:br>
              <a:rPr lang="zh-CN" altLang="en-US" sz="1000">
                <a:ea typeface="宋体" pitchFamily="2" charset="-122"/>
              </a:rPr>
            </a:br>
            <a:endParaRPr lang="zh-CN" altLang="en-US">
              <a:ea typeface="宋体" pitchFamily="2" charset="-122"/>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nvGraphicFramePr>
        <p:xfrm>
          <a:off x="285750" y="857250"/>
          <a:ext cx="8572561" cy="5643600"/>
        </p:xfrm>
        <a:graphic>
          <a:graphicData uri="http://schemas.openxmlformats.org/drawingml/2006/table">
            <a:tbl>
              <a:tblPr/>
              <a:tblGrid>
                <a:gridCol w="928694"/>
                <a:gridCol w="1071570"/>
                <a:gridCol w="1071570"/>
                <a:gridCol w="1785950"/>
                <a:gridCol w="1532017"/>
                <a:gridCol w="1220729"/>
                <a:gridCol w="962031"/>
              </a:tblGrid>
              <a:tr h="1620983">
                <a:tc gridSpan="7">
                  <a:txBody>
                    <a:bodyPr/>
                    <a:lstStyle/>
                    <a:p>
                      <a:pPr marL="0" indent="-622300" algn="l" defTabSz="914400" rtl="0" eaLnBrk="1" latinLnBrk="0" hangingPunct="1">
                        <a:lnSpc>
                          <a:spcPts val="2400"/>
                        </a:lnSpc>
                        <a:spcAft>
                          <a:spcPts val="0"/>
                        </a:spcAft>
                      </a:pPr>
                      <a:r>
                        <a:rPr lang="zh-CN" sz="1400" b="1" kern="100" baseline="0" dirty="0">
                          <a:solidFill>
                            <a:schemeClr val="tx1"/>
                          </a:solidFill>
                          <a:latin typeface="华文中宋" pitchFamily="2" charset="-122"/>
                          <a:ea typeface="华文中宋" pitchFamily="2" charset="-122"/>
                          <a:cs typeface="+mn-cs"/>
                        </a:rPr>
                        <a:t>填表说明：</a:t>
                      </a:r>
                      <a:r>
                        <a:rPr lang="en-US" sz="1400" b="1" kern="100" baseline="0" dirty="0">
                          <a:solidFill>
                            <a:schemeClr val="tx1"/>
                          </a:solidFill>
                          <a:latin typeface="华文中宋" pitchFamily="2" charset="-122"/>
                          <a:ea typeface="华文中宋" pitchFamily="2" charset="-122"/>
                          <a:cs typeface="+mn-cs"/>
                        </a:rPr>
                        <a:t>1</a:t>
                      </a:r>
                      <a:r>
                        <a:rPr lang="zh-CN" sz="1400" b="1" kern="100" baseline="0" dirty="0">
                          <a:solidFill>
                            <a:schemeClr val="tx1"/>
                          </a:solidFill>
                          <a:latin typeface="华文中宋" pitchFamily="2" charset="-122"/>
                          <a:ea typeface="华文中宋" pitchFamily="2" charset="-122"/>
                          <a:cs typeface="+mn-cs"/>
                        </a:rPr>
                        <a:t>、人员分类代码：</a:t>
                      </a:r>
                      <a:r>
                        <a:rPr lang="en-US" sz="1400" b="1" kern="100" baseline="0" dirty="0">
                          <a:solidFill>
                            <a:schemeClr val="tx1"/>
                          </a:solidFill>
                          <a:latin typeface="华文中宋" pitchFamily="2" charset="-122"/>
                          <a:ea typeface="华文中宋" pitchFamily="2" charset="-122"/>
                          <a:cs typeface="+mn-cs"/>
                        </a:rPr>
                        <a:t>A</a:t>
                      </a:r>
                      <a:r>
                        <a:rPr lang="zh-CN" sz="1400" b="1" kern="100" baseline="0" dirty="0">
                          <a:solidFill>
                            <a:schemeClr val="tx1"/>
                          </a:solidFill>
                          <a:latin typeface="华文中宋" pitchFamily="2" charset="-122"/>
                          <a:ea typeface="华文中宋" pitchFamily="2" charset="-122"/>
                          <a:cs typeface="+mn-cs"/>
                        </a:rPr>
                        <a:t>、在校研究生</a:t>
                      </a:r>
                      <a:r>
                        <a:rPr lang="en-US" sz="1400" b="1" kern="100" baseline="0" dirty="0">
                          <a:solidFill>
                            <a:schemeClr val="tx1"/>
                          </a:solidFill>
                          <a:latin typeface="华文中宋" pitchFamily="2" charset="-122"/>
                          <a:ea typeface="华文中宋" pitchFamily="2" charset="-122"/>
                          <a:cs typeface="+mn-cs"/>
                        </a:rPr>
                        <a:t>  B</a:t>
                      </a:r>
                      <a:r>
                        <a:rPr lang="zh-CN" sz="1400" b="1" kern="100" baseline="0" dirty="0">
                          <a:solidFill>
                            <a:schemeClr val="tx1"/>
                          </a:solidFill>
                          <a:latin typeface="华文中宋" pitchFamily="2" charset="-122"/>
                          <a:ea typeface="华文中宋" pitchFamily="2" charset="-122"/>
                          <a:cs typeface="+mn-cs"/>
                        </a:rPr>
                        <a:t>、博士后</a:t>
                      </a:r>
                      <a:r>
                        <a:rPr lang="en-US" sz="1400" b="1" kern="100" baseline="0" dirty="0">
                          <a:solidFill>
                            <a:schemeClr val="tx1"/>
                          </a:solidFill>
                          <a:latin typeface="华文中宋" pitchFamily="2" charset="-122"/>
                          <a:ea typeface="华文中宋" pitchFamily="2" charset="-122"/>
                          <a:cs typeface="+mn-cs"/>
                        </a:rPr>
                        <a:t>  C</a:t>
                      </a:r>
                      <a:r>
                        <a:rPr lang="zh-CN" sz="1400" b="1" kern="100" baseline="0" dirty="0">
                          <a:solidFill>
                            <a:schemeClr val="tx1"/>
                          </a:solidFill>
                          <a:latin typeface="华文中宋" pitchFamily="2" charset="-122"/>
                          <a:ea typeface="华文中宋" pitchFamily="2" charset="-122"/>
                          <a:cs typeface="+mn-cs"/>
                        </a:rPr>
                        <a:t>、临时聘用人员。</a:t>
                      </a:r>
                    </a:p>
                    <a:p>
                      <a:pPr marL="0" indent="-622300" algn="l" defTabSz="914400" rtl="0" eaLnBrk="1" latinLnBrk="0" hangingPunct="1">
                        <a:lnSpc>
                          <a:spcPts val="2400"/>
                        </a:lnSpc>
                        <a:spcAft>
                          <a:spcPts val="0"/>
                        </a:spcAft>
                      </a:pPr>
                      <a:r>
                        <a:rPr lang="en-US" sz="1400" b="1" kern="100" baseline="0" dirty="0">
                          <a:solidFill>
                            <a:schemeClr val="tx1"/>
                          </a:solidFill>
                          <a:latin typeface="华文中宋" pitchFamily="2" charset="-122"/>
                          <a:ea typeface="华文中宋" pitchFamily="2" charset="-122"/>
                          <a:cs typeface="+mn-cs"/>
                        </a:rPr>
                        <a:t>          </a:t>
                      </a:r>
                      <a:r>
                        <a:rPr lang="en-US" sz="1400" b="1" kern="100" baseline="0" dirty="0" smtClean="0">
                          <a:solidFill>
                            <a:schemeClr val="tx1"/>
                          </a:solidFill>
                          <a:latin typeface="华文中宋" pitchFamily="2" charset="-122"/>
                          <a:ea typeface="华文中宋" pitchFamily="2" charset="-122"/>
                          <a:cs typeface="+mn-cs"/>
                        </a:rPr>
                        <a:t>      2</a:t>
                      </a:r>
                      <a:r>
                        <a:rPr lang="zh-CN" sz="1400" b="1" kern="100" baseline="0" dirty="0">
                          <a:solidFill>
                            <a:schemeClr val="tx1"/>
                          </a:solidFill>
                          <a:latin typeface="华文中宋" pitchFamily="2" charset="-122"/>
                          <a:ea typeface="华文中宋" pitchFamily="2" charset="-122"/>
                          <a:cs typeface="+mn-cs"/>
                        </a:rPr>
                        <a:t>、请在备注中说明劳务费支出标准依据。</a:t>
                      </a:r>
                    </a:p>
                    <a:p>
                      <a:pPr marL="0" indent="-622300" algn="l" defTabSz="914400" rtl="0" eaLnBrk="1" latinLnBrk="0" hangingPunct="1">
                        <a:lnSpc>
                          <a:spcPts val="2400"/>
                        </a:lnSpc>
                        <a:spcAft>
                          <a:spcPts val="0"/>
                        </a:spcAft>
                      </a:pPr>
                      <a:r>
                        <a:rPr lang="en-US" sz="1400" b="1" kern="100" baseline="0" dirty="0">
                          <a:solidFill>
                            <a:schemeClr val="tx1"/>
                          </a:solidFill>
                          <a:latin typeface="华文中宋" pitchFamily="2" charset="-122"/>
                          <a:ea typeface="华文中宋" pitchFamily="2" charset="-122"/>
                          <a:cs typeface="+mn-cs"/>
                        </a:rPr>
                        <a:t>          </a:t>
                      </a:r>
                      <a:r>
                        <a:rPr lang="en-US" sz="1400" b="1" kern="100" baseline="0" dirty="0" smtClean="0">
                          <a:solidFill>
                            <a:schemeClr val="tx1"/>
                          </a:solidFill>
                          <a:latin typeface="华文中宋" pitchFamily="2" charset="-122"/>
                          <a:ea typeface="华文中宋" pitchFamily="2" charset="-122"/>
                          <a:cs typeface="+mn-cs"/>
                        </a:rPr>
                        <a:t>      3</a:t>
                      </a:r>
                      <a:r>
                        <a:rPr lang="zh-CN" sz="1400" b="1" kern="100" baseline="0" dirty="0">
                          <a:solidFill>
                            <a:schemeClr val="tx1"/>
                          </a:solidFill>
                          <a:latin typeface="华文中宋" pitchFamily="2" charset="-122"/>
                          <a:ea typeface="华文中宋" pitchFamily="2" charset="-122"/>
                          <a:cs typeface="+mn-cs"/>
                        </a:rPr>
                        <a:t>、本表仅填报基金资助资金。</a:t>
                      </a:r>
                    </a:p>
                    <a:p>
                      <a:pPr marL="0" indent="-622300" algn="l" defTabSz="914400" rtl="0" eaLnBrk="1" latinLnBrk="0" hangingPunct="1">
                        <a:lnSpc>
                          <a:spcPts val="2400"/>
                        </a:lnSpc>
                        <a:spcAft>
                          <a:spcPts val="0"/>
                        </a:spcAft>
                      </a:pPr>
                      <a:r>
                        <a:rPr lang="en-US" sz="1400" b="1" kern="100" baseline="0" dirty="0">
                          <a:solidFill>
                            <a:schemeClr val="tx1"/>
                          </a:solidFill>
                          <a:latin typeface="华文中宋" pitchFamily="2" charset="-122"/>
                          <a:ea typeface="华文中宋" pitchFamily="2" charset="-122"/>
                          <a:cs typeface="+mn-cs"/>
                        </a:rPr>
                        <a:t>          </a:t>
                      </a:r>
                      <a:r>
                        <a:rPr lang="en-US" sz="1400" b="1" kern="100" baseline="0" dirty="0" smtClean="0">
                          <a:solidFill>
                            <a:schemeClr val="tx1"/>
                          </a:solidFill>
                          <a:latin typeface="华文中宋" pitchFamily="2" charset="-122"/>
                          <a:ea typeface="华文中宋" pitchFamily="2" charset="-122"/>
                          <a:cs typeface="+mn-cs"/>
                        </a:rPr>
                        <a:t>      4</a:t>
                      </a:r>
                      <a:r>
                        <a:rPr lang="zh-CN" sz="1400" b="1" kern="100" baseline="0" dirty="0">
                          <a:solidFill>
                            <a:schemeClr val="tx1"/>
                          </a:solidFill>
                          <a:latin typeface="华文中宋" pitchFamily="2" charset="-122"/>
                          <a:ea typeface="华文中宋" pitchFamily="2" charset="-122"/>
                          <a:cs typeface="+mn-cs"/>
                        </a:rPr>
                        <a:t>、本表填报的支出标准以“元”为单位，精确到个位，金额合计以“万元”为单位，精确到</a:t>
                      </a:r>
                      <a:r>
                        <a:rPr lang="zh-CN" sz="1400" b="1" kern="100" baseline="0" dirty="0" smtClean="0">
                          <a:solidFill>
                            <a:schemeClr val="tx1"/>
                          </a:solidFill>
                          <a:latin typeface="华文中宋" pitchFamily="2" charset="-122"/>
                          <a:ea typeface="华文中宋" pitchFamily="2" charset="-122"/>
                          <a:cs typeface="+mn-cs"/>
                        </a:rPr>
                        <a:t>小数</a:t>
                      </a:r>
                      <a:endParaRPr lang="en-US" altLang="zh-CN" sz="1400" b="1" kern="100" baseline="0" dirty="0" smtClean="0">
                        <a:solidFill>
                          <a:schemeClr val="tx1"/>
                        </a:solidFill>
                        <a:latin typeface="华文中宋" pitchFamily="2" charset="-122"/>
                        <a:ea typeface="华文中宋" pitchFamily="2" charset="-122"/>
                        <a:cs typeface="+mn-cs"/>
                      </a:endParaRPr>
                    </a:p>
                    <a:p>
                      <a:pPr marL="0" indent="-622300" algn="l" defTabSz="914400" rtl="0" eaLnBrk="1" latinLnBrk="0" hangingPunct="1">
                        <a:lnSpc>
                          <a:spcPts val="2400"/>
                        </a:lnSpc>
                        <a:spcAft>
                          <a:spcPts val="0"/>
                        </a:spcAft>
                      </a:pPr>
                      <a:r>
                        <a:rPr lang="en-US" altLang="zh-CN" sz="1400" b="1" kern="100" baseline="0" dirty="0" smtClean="0">
                          <a:solidFill>
                            <a:schemeClr val="tx1"/>
                          </a:solidFill>
                          <a:latin typeface="华文中宋" pitchFamily="2" charset="-122"/>
                          <a:ea typeface="华文中宋" pitchFamily="2" charset="-122"/>
                          <a:cs typeface="+mn-cs"/>
                        </a:rPr>
                        <a:t>                </a:t>
                      </a:r>
                      <a:r>
                        <a:rPr lang="zh-CN" sz="1400" b="1" kern="100" baseline="0" dirty="0" smtClean="0">
                          <a:solidFill>
                            <a:schemeClr val="tx1"/>
                          </a:solidFill>
                          <a:latin typeface="华文中宋" pitchFamily="2" charset="-122"/>
                          <a:ea typeface="华文中宋" pitchFamily="2" charset="-122"/>
                          <a:cs typeface="+mn-cs"/>
                        </a:rPr>
                        <a:t>点</a:t>
                      </a:r>
                      <a:r>
                        <a:rPr lang="zh-CN" sz="1400" b="1" kern="100" baseline="0" dirty="0">
                          <a:solidFill>
                            <a:schemeClr val="tx1"/>
                          </a:solidFill>
                          <a:latin typeface="华文中宋" pitchFamily="2" charset="-122"/>
                          <a:ea typeface="华文中宋" pitchFamily="2" charset="-122"/>
                          <a:cs typeface="+mn-cs"/>
                        </a:rPr>
                        <a:t>后两位。</a:t>
                      </a:r>
                    </a:p>
                  </a:txBody>
                  <a:tcPr marL="11543" marR="1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663177">
                <a:tc rowSpan="2">
                  <a:txBody>
                    <a:bodyPr/>
                    <a:lstStyle/>
                    <a:p>
                      <a:pPr marL="0" algn="ctr" defTabSz="914400" rtl="0" eaLnBrk="1" latinLnBrk="0" hangingPunct="1">
                        <a:lnSpc>
                          <a:spcPts val="2400"/>
                        </a:lnSpc>
                        <a:spcAft>
                          <a:spcPts val="0"/>
                        </a:spcAft>
                      </a:pPr>
                      <a:r>
                        <a:rPr lang="zh-CN" sz="1400" b="1" kern="100" baseline="0" dirty="0">
                          <a:solidFill>
                            <a:schemeClr val="tx1"/>
                          </a:solidFill>
                          <a:latin typeface="华文中宋" pitchFamily="2" charset="-122"/>
                          <a:ea typeface="华文中宋" pitchFamily="2" charset="-122"/>
                          <a:cs typeface="+mn-cs"/>
                        </a:rPr>
                        <a:t>序号</a:t>
                      </a:r>
                    </a:p>
                  </a:txBody>
                  <a:tcPr marL="11543" marR="1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r>
                        <a:rPr lang="zh-CN" sz="1400" b="1" kern="100" baseline="0" dirty="0">
                          <a:solidFill>
                            <a:schemeClr val="tx1"/>
                          </a:solidFill>
                          <a:latin typeface="华文中宋" pitchFamily="2" charset="-122"/>
                          <a:ea typeface="华文中宋" pitchFamily="2" charset="-122"/>
                          <a:cs typeface="+mn-cs"/>
                        </a:rPr>
                        <a:t>人员分类</a:t>
                      </a:r>
                    </a:p>
                  </a:txBody>
                  <a:tcPr marL="11543" marR="1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r>
                        <a:rPr lang="zh-CN" sz="1400" b="1" kern="100" baseline="0" dirty="0">
                          <a:solidFill>
                            <a:schemeClr val="tx1"/>
                          </a:solidFill>
                          <a:latin typeface="华文中宋" pitchFamily="2" charset="-122"/>
                          <a:ea typeface="华文中宋" pitchFamily="2" charset="-122"/>
                          <a:cs typeface="+mn-cs"/>
                        </a:rPr>
                        <a:t>所需人数</a:t>
                      </a:r>
                    </a:p>
                  </a:txBody>
                  <a:tcPr marL="11543" marR="1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r>
                        <a:rPr lang="zh-CN" sz="1400" b="1" kern="100" baseline="0" dirty="0">
                          <a:solidFill>
                            <a:schemeClr val="tx1"/>
                          </a:solidFill>
                          <a:latin typeface="华文中宋" pitchFamily="2" charset="-122"/>
                          <a:ea typeface="华文中宋" pitchFamily="2" charset="-122"/>
                          <a:cs typeface="+mn-cs"/>
                        </a:rPr>
                        <a:t>投入本项目的全时工作时间（月）</a:t>
                      </a:r>
                    </a:p>
                  </a:txBody>
                  <a:tcPr marL="11543" marR="1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r>
                        <a:rPr lang="zh-CN" sz="1400" b="1" kern="100" baseline="0" dirty="0">
                          <a:solidFill>
                            <a:schemeClr val="tx1"/>
                          </a:solidFill>
                          <a:latin typeface="华文中宋" pitchFamily="2" charset="-122"/>
                          <a:ea typeface="华文中宋" pitchFamily="2" charset="-122"/>
                          <a:cs typeface="+mn-cs"/>
                        </a:rPr>
                        <a:t>支出标准（元</a:t>
                      </a:r>
                      <a:r>
                        <a:rPr lang="en-US" sz="1400" b="1" kern="100" baseline="0" dirty="0">
                          <a:solidFill>
                            <a:schemeClr val="tx1"/>
                          </a:solidFill>
                          <a:latin typeface="华文中宋" pitchFamily="2" charset="-122"/>
                          <a:ea typeface="华文中宋" pitchFamily="2" charset="-122"/>
                          <a:cs typeface="+mn-cs"/>
                        </a:rPr>
                        <a:t>/</a:t>
                      </a:r>
                      <a:r>
                        <a:rPr lang="zh-CN" sz="1400" b="1" kern="100" baseline="0" dirty="0">
                          <a:solidFill>
                            <a:schemeClr val="tx1"/>
                          </a:solidFill>
                          <a:latin typeface="华文中宋" pitchFamily="2" charset="-122"/>
                          <a:ea typeface="华文中宋" pitchFamily="2" charset="-122"/>
                          <a:cs typeface="+mn-cs"/>
                        </a:rPr>
                        <a:t>月）</a:t>
                      </a:r>
                    </a:p>
                  </a:txBody>
                  <a:tcPr marL="11543" marR="1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r>
                        <a:rPr lang="zh-CN" sz="1400" b="1" kern="100" baseline="0" dirty="0">
                          <a:solidFill>
                            <a:schemeClr val="tx1"/>
                          </a:solidFill>
                          <a:latin typeface="华文中宋" pitchFamily="2" charset="-122"/>
                          <a:ea typeface="华文中宋" pitchFamily="2" charset="-122"/>
                          <a:cs typeface="+mn-cs"/>
                        </a:rPr>
                        <a:t>金额合计</a:t>
                      </a:r>
                    </a:p>
                  </a:txBody>
                  <a:tcPr marL="11543" marR="1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r>
                        <a:rPr lang="zh-CN" sz="1400" b="1" kern="100" baseline="0" dirty="0">
                          <a:solidFill>
                            <a:schemeClr val="tx1"/>
                          </a:solidFill>
                          <a:latin typeface="华文中宋" pitchFamily="2" charset="-122"/>
                          <a:ea typeface="华文中宋" pitchFamily="2" charset="-122"/>
                          <a:cs typeface="+mn-cs"/>
                        </a:rPr>
                        <a:t>是否有工资性收入</a:t>
                      </a:r>
                    </a:p>
                  </a:txBody>
                  <a:tcPr marL="11543" marR="1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588">
                <a:tc vMerge="1">
                  <a:txBody>
                    <a:bodyPr/>
                    <a:lstStyle/>
                    <a:p>
                      <a:endParaRPr lang="zh-CN" altLang="en-US"/>
                    </a:p>
                  </a:txBody>
                  <a:tcPr/>
                </a:tc>
                <a:tc>
                  <a:txBody>
                    <a:bodyPr/>
                    <a:lstStyle/>
                    <a:p>
                      <a:pPr marL="0" algn="ctr" defTabSz="914400" rtl="0" eaLnBrk="1" latinLnBrk="0" hangingPunct="1">
                        <a:lnSpc>
                          <a:spcPts val="2400"/>
                        </a:lnSpc>
                        <a:spcAft>
                          <a:spcPts val="0"/>
                        </a:spcAft>
                      </a:pPr>
                      <a:r>
                        <a:rPr lang="en-US" sz="1400" b="1" kern="100" baseline="0" dirty="0">
                          <a:solidFill>
                            <a:schemeClr val="tx1"/>
                          </a:solidFill>
                          <a:latin typeface="华文中宋" pitchFamily="2" charset="-122"/>
                          <a:ea typeface="华文中宋" pitchFamily="2" charset="-122"/>
                          <a:cs typeface="+mn-cs"/>
                        </a:rPr>
                        <a:t>(1)</a:t>
                      </a:r>
                      <a:endParaRPr lang="zh-CN" sz="1400" b="1" kern="100" baseline="0" dirty="0">
                        <a:solidFill>
                          <a:schemeClr val="tx1"/>
                        </a:solidFill>
                        <a:latin typeface="华文中宋" pitchFamily="2" charset="-122"/>
                        <a:ea typeface="华文中宋" pitchFamily="2" charset="-122"/>
                        <a:cs typeface="+mn-cs"/>
                      </a:endParaRPr>
                    </a:p>
                  </a:txBody>
                  <a:tcPr marL="11543" marR="1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r>
                        <a:rPr lang="en-US" sz="1400" b="1" kern="100" baseline="0" dirty="0">
                          <a:solidFill>
                            <a:schemeClr val="tx1"/>
                          </a:solidFill>
                          <a:latin typeface="华文中宋" pitchFamily="2" charset="-122"/>
                          <a:ea typeface="华文中宋" pitchFamily="2" charset="-122"/>
                          <a:cs typeface="+mn-cs"/>
                        </a:rPr>
                        <a:t>(2)</a:t>
                      </a:r>
                      <a:endParaRPr lang="zh-CN" sz="1400" b="1" kern="100" baseline="0" dirty="0">
                        <a:solidFill>
                          <a:schemeClr val="tx1"/>
                        </a:solidFill>
                        <a:latin typeface="华文中宋" pitchFamily="2" charset="-122"/>
                        <a:ea typeface="华文中宋" pitchFamily="2" charset="-122"/>
                        <a:cs typeface="+mn-cs"/>
                      </a:endParaRPr>
                    </a:p>
                  </a:txBody>
                  <a:tcPr marL="11543" marR="1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r>
                        <a:rPr lang="en-US" sz="1400" b="1" kern="100" baseline="0" dirty="0">
                          <a:solidFill>
                            <a:schemeClr val="tx1"/>
                          </a:solidFill>
                          <a:latin typeface="华文中宋" pitchFamily="2" charset="-122"/>
                          <a:ea typeface="华文中宋" pitchFamily="2" charset="-122"/>
                          <a:cs typeface="+mn-cs"/>
                        </a:rPr>
                        <a:t>(3)</a:t>
                      </a:r>
                      <a:endParaRPr lang="zh-CN" sz="1400" b="1" kern="100" baseline="0" dirty="0">
                        <a:solidFill>
                          <a:schemeClr val="tx1"/>
                        </a:solidFill>
                        <a:latin typeface="华文中宋" pitchFamily="2" charset="-122"/>
                        <a:ea typeface="华文中宋" pitchFamily="2" charset="-122"/>
                        <a:cs typeface="+mn-cs"/>
                      </a:endParaRPr>
                    </a:p>
                  </a:txBody>
                  <a:tcPr marL="11543" marR="1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r>
                        <a:rPr lang="en-US" sz="1400" b="1" kern="100" baseline="0" dirty="0">
                          <a:solidFill>
                            <a:schemeClr val="tx1"/>
                          </a:solidFill>
                          <a:latin typeface="华文中宋" pitchFamily="2" charset="-122"/>
                          <a:ea typeface="华文中宋" pitchFamily="2" charset="-122"/>
                          <a:cs typeface="+mn-cs"/>
                        </a:rPr>
                        <a:t>(4)</a:t>
                      </a:r>
                      <a:endParaRPr lang="zh-CN" sz="1400" b="1" kern="100" baseline="0" dirty="0">
                        <a:solidFill>
                          <a:schemeClr val="tx1"/>
                        </a:solidFill>
                        <a:latin typeface="华文中宋" pitchFamily="2" charset="-122"/>
                        <a:ea typeface="华文中宋" pitchFamily="2" charset="-122"/>
                        <a:cs typeface="+mn-cs"/>
                      </a:endParaRPr>
                    </a:p>
                  </a:txBody>
                  <a:tcPr marL="11543" marR="1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r>
                        <a:rPr lang="en-US" sz="1400" b="1" kern="100" baseline="0" dirty="0">
                          <a:solidFill>
                            <a:schemeClr val="tx1"/>
                          </a:solidFill>
                          <a:latin typeface="华文中宋" pitchFamily="2" charset="-122"/>
                          <a:ea typeface="华文中宋" pitchFamily="2" charset="-122"/>
                          <a:cs typeface="+mn-cs"/>
                        </a:rPr>
                        <a:t>(5)</a:t>
                      </a:r>
                      <a:endParaRPr lang="zh-CN" sz="1400" b="1" kern="100" baseline="0" dirty="0">
                        <a:solidFill>
                          <a:schemeClr val="tx1"/>
                        </a:solidFill>
                        <a:latin typeface="华文中宋" pitchFamily="2" charset="-122"/>
                        <a:ea typeface="华文中宋" pitchFamily="2" charset="-122"/>
                        <a:cs typeface="+mn-cs"/>
                      </a:endParaRPr>
                    </a:p>
                  </a:txBody>
                  <a:tcPr marL="11543" marR="1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r>
                        <a:rPr lang="en-US" sz="1400" b="1" kern="100" baseline="0" dirty="0">
                          <a:solidFill>
                            <a:schemeClr val="tx1"/>
                          </a:solidFill>
                          <a:latin typeface="华文中宋" pitchFamily="2" charset="-122"/>
                          <a:ea typeface="华文中宋" pitchFamily="2" charset="-122"/>
                          <a:cs typeface="+mn-cs"/>
                        </a:rPr>
                        <a:t>(6)</a:t>
                      </a:r>
                      <a:endParaRPr lang="zh-CN" sz="1400" b="1" kern="100" baseline="0" dirty="0">
                        <a:solidFill>
                          <a:schemeClr val="tx1"/>
                        </a:solidFill>
                        <a:latin typeface="华文中宋" pitchFamily="2" charset="-122"/>
                        <a:ea typeface="华文中宋" pitchFamily="2" charset="-122"/>
                        <a:cs typeface="+mn-cs"/>
                      </a:endParaRPr>
                    </a:p>
                  </a:txBody>
                  <a:tcPr marL="11543" marR="1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588">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588">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588">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588">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588">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588">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588">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588">
                <a:tc gridSpan="2">
                  <a:txBody>
                    <a:bodyPr/>
                    <a:lstStyle/>
                    <a:p>
                      <a:pPr marL="0" algn="ctr" defTabSz="914400" rtl="0" eaLnBrk="1" latinLnBrk="0" hangingPunct="1">
                        <a:lnSpc>
                          <a:spcPts val="2400"/>
                        </a:lnSpc>
                        <a:spcAft>
                          <a:spcPts val="0"/>
                        </a:spcAft>
                      </a:pPr>
                      <a:r>
                        <a:rPr lang="zh-CN" sz="1400" b="0" kern="100" baseline="0" dirty="0">
                          <a:solidFill>
                            <a:schemeClr val="tx1"/>
                          </a:solidFill>
                          <a:latin typeface="华文中宋" pitchFamily="2" charset="-122"/>
                          <a:ea typeface="华文中宋" pitchFamily="2" charset="-122"/>
                          <a:cs typeface="+mn-cs"/>
                        </a:rPr>
                        <a:t>累计</a:t>
                      </a:r>
                    </a:p>
                  </a:txBody>
                  <a:tcPr marL="11543" marR="1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r>
                        <a:rPr lang="en-US" sz="1400" b="1" kern="100" baseline="0" dirty="0">
                          <a:solidFill>
                            <a:schemeClr val="tx1"/>
                          </a:solidFill>
                          <a:latin typeface="华文中宋" pitchFamily="2" charset="-122"/>
                          <a:ea typeface="华文中宋" pitchFamily="2" charset="-122"/>
                          <a:cs typeface="+mn-cs"/>
                        </a:rPr>
                        <a:t>/</a:t>
                      </a:r>
                      <a:endParaRPr lang="zh-CN" sz="1400" b="1" kern="100" baseline="0" dirty="0">
                        <a:solidFill>
                          <a:schemeClr val="tx1"/>
                        </a:solidFill>
                        <a:latin typeface="华文中宋" pitchFamily="2" charset="-122"/>
                        <a:ea typeface="华文中宋" pitchFamily="2" charset="-122"/>
                        <a:cs typeface="+mn-cs"/>
                      </a:endParaRPr>
                    </a:p>
                  </a:txBody>
                  <a:tcPr marL="11543" marR="1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endParaRPr lang="en-US" sz="1400" b="1" kern="100" baseline="0" dirty="0">
                        <a:solidFill>
                          <a:schemeClr val="tx1"/>
                        </a:solidFill>
                        <a:latin typeface="华文中宋" pitchFamily="2" charset="-122"/>
                        <a:ea typeface="华文中宋" pitchFamily="2" charset="-122"/>
                        <a:cs typeface="+mn-cs"/>
                      </a:endParaRPr>
                    </a:p>
                  </a:txBody>
                  <a:tcPr marL="11543" marR="1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400"/>
                        </a:lnSpc>
                        <a:spcAft>
                          <a:spcPts val="0"/>
                        </a:spcAft>
                      </a:pPr>
                      <a:r>
                        <a:rPr lang="en-US" sz="1400" b="1" kern="100" baseline="0" dirty="0">
                          <a:solidFill>
                            <a:schemeClr val="tx1"/>
                          </a:solidFill>
                          <a:latin typeface="华文中宋" pitchFamily="2" charset="-122"/>
                          <a:ea typeface="华文中宋" pitchFamily="2" charset="-122"/>
                          <a:cs typeface="+mn-cs"/>
                        </a:rPr>
                        <a:t>/</a:t>
                      </a:r>
                      <a:endParaRPr lang="zh-CN" sz="1400" b="1" kern="100" baseline="0" dirty="0">
                        <a:solidFill>
                          <a:schemeClr val="tx1"/>
                        </a:solidFill>
                        <a:latin typeface="华文中宋" pitchFamily="2" charset="-122"/>
                        <a:ea typeface="华文中宋" pitchFamily="2" charset="-122"/>
                        <a:cs typeface="+mn-cs"/>
                      </a:endParaRPr>
                    </a:p>
                  </a:txBody>
                  <a:tcPr marL="11543" marR="11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148">
                <a:tc gridSpan="7">
                  <a:txBody>
                    <a:bodyPr/>
                    <a:lstStyle/>
                    <a:p>
                      <a:pPr marL="0" algn="l" defTabSz="914400" rtl="0" eaLnBrk="1" latinLnBrk="0" hangingPunct="1">
                        <a:lnSpc>
                          <a:spcPts val="2400"/>
                        </a:lnSpc>
                        <a:spcAft>
                          <a:spcPts val="0"/>
                        </a:spcAft>
                      </a:pPr>
                      <a:r>
                        <a:rPr lang="zh-CN" sz="1400" b="0" kern="100" baseline="0" dirty="0">
                          <a:solidFill>
                            <a:schemeClr val="tx1"/>
                          </a:solidFill>
                          <a:latin typeface="华文中宋" pitchFamily="2" charset="-122"/>
                          <a:ea typeface="华文中宋" pitchFamily="2" charset="-122"/>
                          <a:cs typeface="+mn-cs"/>
                        </a:rPr>
                        <a:t>备注：</a:t>
                      </a:r>
                    </a:p>
                  </a:txBody>
                  <a:tcPr marL="11543" marR="1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
        <p:nvSpPr>
          <p:cNvPr id="44126" name="Rectangle 1"/>
          <p:cNvSpPr>
            <a:spLocks noChangeArrowheads="1"/>
          </p:cNvSpPr>
          <p:nvPr/>
        </p:nvSpPr>
        <p:spPr bwMode="auto">
          <a:xfrm>
            <a:off x="-571500" y="-428625"/>
            <a:ext cx="10294938" cy="2297113"/>
          </a:xfrm>
          <a:prstGeom prst="rect">
            <a:avLst/>
          </a:prstGeom>
          <a:noFill/>
          <a:ln w="9525">
            <a:noFill/>
            <a:miter lim="800000"/>
            <a:headEnd/>
            <a:tailEnd/>
          </a:ln>
          <a:effectLst>
            <a:prstShdw prst="shdw12">
              <a:schemeClr val="bg2">
                <a:alpha val="50000"/>
              </a:schemeClr>
            </a:prstShdw>
          </a:effectLst>
        </p:spPr>
        <p:txBody>
          <a:bodyPr lIns="914112" tIns="647496" rIns="914112" bIns="576081" anchor="ctr">
            <a:spAutoFit/>
          </a:bodyPr>
          <a:lstStyle/>
          <a:p>
            <a:pPr algn="ctr"/>
            <a:r>
              <a:rPr lang="zh-CN" altLang="en-US" sz="2000" b="1" dirty="0">
                <a:latin typeface="华文中宋" pitchFamily="2" charset="-122"/>
                <a:ea typeface="华文中宋" pitchFamily="2" charset="-122"/>
              </a:rPr>
              <a:t>劳务费预算明细表（成本补偿）</a:t>
            </a:r>
            <a:r>
              <a:rPr lang="zh-CN" altLang="en-US" sz="1600" b="1" dirty="0">
                <a:latin typeface="华文中宋" pitchFamily="2" charset="-122"/>
                <a:ea typeface="华文中宋" pitchFamily="2" charset="-122"/>
              </a:rPr>
              <a:t>预</a:t>
            </a:r>
            <a:r>
              <a:rPr lang="zh-CN" altLang="en-US" sz="1600" b="1" dirty="0" smtClean="0">
                <a:latin typeface="华文中宋" pitchFamily="2" charset="-122"/>
                <a:ea typeface="华文中宋" pitchFamily="2" charset="-122"/>
              </a:rPr>
              <a:t>表</a:t>
            </a:r>
            <a:r>
              <a:rPr lang="en-US" altLang="zh-CN" sz="1600" b="1" dirty="0" smtClean="0">
                <a:latin typeface="华文中宋" pitchFamily="2" charset="-122"/>
                <a:ea typeface="华文中宋" pitchFamily="2" charset="-122"/>
              </a:rPr>
              <a:t>5</a:t>
            </a:r>
            <a:endParaRPr lang="en-US" altLang="zh-CN" sz="1600" b="1" dirty="0">
              <a:latin typeface="华文中宋" pitchFamily="2" charset="-122"/>
              <a:ea typeface="华文中宋" pitchFamily="2" charset="-122"/>
            </a:endParaRPr>
          </a:p>
          <a:p>
            <a:pPr algn="ctr"/>
            <a:endParaRPr lang="en-US" altLang="zh-CN" sz="800" b="1" dirty="0">
              <a:latin typeface="华文中宋" pitchFamily="2" charset="-122"/>
              <a:ea typeface="华文中宋" pitchFamily="2" charset="-122"/>
            </a:endParaRPr>
          </a:p>
          <a:p>
            <a:r>
              <a:rPr lang="zh-CN" altLang="en-US" sz="1300" dirty="0">
                <a:latin typeface="华文中宋" pitchFamily="2" charset="-122"/>
                <a:ea typeface="华文中宋" pitchFamily="2" charset="-122"/>
              </a:rPr>
              <a:t>项目名称：                                                         项目负责人：                                    金额单位：万元</a:t>
            </a:r>
          </a:p>
          <a:p>
            <a:r>
              <a:rPr lang="zh-CN" altLang="en-US" sz="1000" dirty="0">
                <a:ea typeface="宋体" pitchFamily="2" charset="-122"/>
              </a:rPr>
              <a:t/>
            </a:r>
            <a:br>
              <a:rPr lang="zh-CN" altLang="en-US" sz="1000" dirty="0">
                <a:ea typeface="宋体" pitchFamily="2" charset="-122"/>
              </a:rPr>
            </a:br>
            <a:endParaRPr lang="zh-CN" altLang="en-US" dirty="0">
              <a:ea typeface="宋体" pitchFamily="2" charset="-122"/>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标题 1"/>
          <p:cNvSpPr>
            <a:spLocks noGrp="1"/>
          </p:cNvSpPr>
          <p:nvPr>
            <p:ph type="title"/>
          </p:nvPr>
        </p:nvSpPr>
        <p:spPr/>
        <p:txBody>
          <a:bodyPr/>
          <a:lstStyle/>
          <a:p>
            <a:r>
              <a:rPr lang="en-US" altLang="zh-CN" sz="4000" dirty="0" smtClean="0">
                <a:latin typeface="黑体" pitchFamily="49" charset="-122"/>
                <a:ea typeface="黑体" pitchFamily="49" charset="-122"/>
              </a:rPr>
              <a:t>1.3 </a:t>
            </a:r>
            <a:r>
              <a:rPr lang="zh-CN" altLang="en-US" sz="4000" dirty="0" smtClean="0">
                <a:latin typeface="黑体" pitchFamily="49" charset="-122"/>
                <a:ea typeface="黑体" pitchFamily="49" charset="-122"/>
              </a:rPr>
              <a:t>预算编制</a:t>
            </a:r>
            <a:r>
              <a:rPr lang="en-US" altLang="zh-CN" sz="4000" dirty="0" smtClean="0">
                <a:latin typeface="黑体" pitchFamily="49" charset="-122"/>
                <a:ea typeface="黑体" pitchFamily="49" charset="-122"/>
              </a:rPr>
              <a:t>——</a:t>
            </a:r>
            <a:r>
              <a:rPr lang="zh-CN" altLang="en-US" sz="4000" dirty="0" smtClean="0">
                <a:latin typeface="黑体" pitchFamily="49" charset="-122"/>
                <a:ea typeface="黑体" pitchFamily="49" charset="-122"/>
              </a:rPr>
              <a:t>填报内容</a:t>
            </a:r>
          </a:p>
        </p:txBody>
      </p:sp>
      <p:sp>
        <p:nvSpPr>
          <p:cNvPr id="48131" name="TextBox 5"/>
          <p:cNvSpPr txBox="1">
            <a:spLocks noChangeArrowheads="1"/>
          </p:cNvSpPr>
          <p:nvPr/>
        </p:nvSpPr>
        <p:spPr bwMode="auto">
          <a:xfrm>
            <a:off x="214313" y="857250"/>
            <a:ext cx="5000625" cy="830263"/>
          </a:xfrm>
          <a:prstGeom prst="rect">
            <a:avLst/>
          </a:prstGeom>
          <a:noFill/>
          <a:ln w="9525">
            <a:noFill/>
            <a:miter lim="800000"/>
            <a:headEnd/>
            <a:tailEnd/>
          </a:ln>
        </p:spPr>
        <p:txBody>
          <a:bodyPr>
            <a:spAutoFit/>
          </a:bodyPr>
          <a:lstStyle/>
          <a:p>
            <a:r>
              <a:rPr lang="zh-CN" altLang="en-US" sz="3000" b="1" dirty="0" smtClean="0">
                <a:latin typeface="华文中宋" pitchFamily="2" charset="-122"/>
                <a:ea typeface="华文中宋" pitchFamily="2" charset="-122"/>
              </a:rPr>
              <a:t>（三）</a:t>
            </a:r>
            <a:r>
              <a:rPr lang="zh-CN" altLang="en-US" sz="3000" b="1" dirty="0">
                <a:latin typeface="华文中宋" pitchFamily="2" charset="-122"/>
                <a:ea typeface="华文中宋" pitchFamily="2" charset="-122"/>
              </a:rPr>
              <a:t>编制的规范性要求</a:t>
            </a:r>
            <a:endParaRPr lang="en-US" altLang="zh-CN" sz="3000" b="1" dirty="0">
              <a:latin typeface="华文中宋" pitchFamily="2" charset="-122"/>
              <a:ea typeface="华文中宋" pitchFamily="2" charset="-122"/>
            </a:endParaRPr>
          </a:p>
          <a:p>
            <a:endParaRPr lang="zh-CN" altLang="en-US" dirty="0">
              <a:latin typeface="华文中宋" pitchFamily="2" charset="-122"/>
              <a:ea typeface="华文中宋" pitchFamily="2" charset="-122"/>
            </a:endParaRPr>
          </a:p>
        </p:txBody>
      </p:sp>
      <p:sp>
        <p:nvSpPr>
          <p:cNvPr id="7" name="内容占位符 2"/>
          <p:cNvSpPr>
            <a:spLocks noGrp="1"/>
          </p:cNvSpPr>
          <p:nvPr>
            <p:ph idx="1"/>
          </p:nvPr>
        </p:nvSpPr>
        <p:spPr>
          <a:xfrm>
            <a:off x="457200" y="1500174"/>
            <a:ext cx="8229600" cy="4786346"/>
          </a:xfrm>
        </p:spPr>
        <p:txBody>
          <a:bodyPr>
            <a:normAutofit fontScale="85000" lnSpcReduction="10000"/>
          </a:bodyPr>
          <a:lstStyle/>
          <a:p>
            <a:pPr>
              <a:lnSpc>
                <a:spcPts val="3400"/>
              </a:lnSpc>
              <a:buFont typeface="Wingdings" pitchFamily="2" charset="2"/>
              <a:buChar char="Ø"/>
              <a:defRPr/>
            </a:pPr>
            <a:r>
              <a:rPr lang="zh-CN" altLang="zh-CN" sz="2400" dirty="0" smtClean="0">
                <a:solidFill>
                  <a:schemeClr val="tx1"/>
                </a:solidFill>
                <a:latin typeface="华文中宋" pitchFamily="2" charset="-122"/>
                <a:ea typeface="华文中宋" pitchFamily="2" charset="-122"/>
              </a:rPr>
              <a:t>编制预算必须以确定的研究任务为依据，预算期间应当与项目执行周期</a:t>
            </a:r>
            <a:r>
              <a:rPr lang="zh-CN" altLang="en-US" sz="2400" dirty="0" smtClean="0">
                <a:solidFill>
                  <a:schemeClr val="tx1"/>
                </a:solidFill>
                <a:latin typeface="华文中宋" pitchFamily="2" charset="-122"/>
                <a:ea typeface="华文中宋" pitchFamily="2" charset="-122"/>
              </a:rPr>
              <a:t>相符</a:t>
            </a:r>
            <a:r>
              <a:rPr lang="zh-CN" altLang="zh-CN" sz="2400" dirty="0" smtClean="0">
                <a:solidFill>
                  <a:schemeClr val="tx1"/>
                </a:solidFill>
                <a:latin typeface="华文中宋" pitchFamily="2" charset="-122"/>
                <a:ea typeface="华文中宋" pitchFamily="2" charset="-122"/>
              </a:rPr>
              <a:t>。项目资金支出预算不得编报不可预见费，也不得列入项目实施前发生的各项经费支出。</a:t>
            </a:r>
          </a:p>
          <a:p>
            <a:pPr>
              <a:lnSpc>
                <a:spcPts val="3400"/>
              </a:lnSpc>
              <a:buFont typeface="Wingdings" pitchFamily="2" charset="2"/>
              <a:buChar char="Ø"/>
              <a:defRPr/>
            </a:pPr>
            <a:r>
              <a:rPr lang="zh-CN" altLang="zh-CN" sz="2400" dirty="0" smtClean="0">
                <a:solidFill>
                  <a:schemeClr val="tx1"/>
                </a:solidFill>
                <a:latin typeface="华文中宋" pitchFamily="2" charset="-122"/>
                <a:ea typeface="华文中宋" pitchFamily="2" charset="-122"/>
              </a:rPr>
              <a:t>预算说明书是课题经费预算的一部分，必须按照规定内容详细编写。</a:t>
            </a:r>
          </a:p>
          <a:p>
            <a:pPr>
              <a:lnSpc>
                <a:spcPts val="3400"/>
              </a:lnSpc>
              <a:buFont typeface="Wingdings" pitchFamily="2" charset="2"/>
              <a:buChar char="Ø"/>
              <a:defRPr/>
            </a:pPr>
            <a:r>
              <a:rPr lang="zh-CN" altLang="zh-CN" sz="2400" dirty="0" smtClean="0">
                <a:solidFill>
                  <a:schemeClr val="tx1"/>
                </a:solidFill>
                <a:latin typeface="华文中宋" pitchFamily="2" charset="-122"/>
                <a:ea typeface="华文中宋" pitchFamily="2" charset="-122"/>
              </a:rPr>
              <a:t>预算数据以“万元”为单位，精确到小数点后面两位。各类标准或单价以“元”为单位，精确到个位。外币需按人民银行公布的即期汇率折合成人民币。</a:t>
            </a:r>
          </a:p>
          <a:p>
            <a:pPr>
              <a:lnSpc>
                <a:spcPts val="3400"/>
              </a:lnSpc>
              <a:buFont typeface="Wingdings" pitchFamily="2" charset="2"/>
              <a:buChar char="Ø"/>
              <a:defRPr/>
            </a:pPr>
            <a:r>
              <a:rPr lang="zh-CN" altLang="en-US" sz="2400" dirty="0" smtClean="0">
                <a:solidFill>
                  <a:schemeClr val="tx1"/>
                </a:solidFill>
                <a:latin typeface="华文中宋" pitchFamily="2" charset="-122"/>
                <a:ea typeface="华文中宋" pitchFamily="2" charset="-122"/>
              </a:rPr>
              <a:t>成本补偿式资助项目，申请书、计划书中的预算表须经项目负责人签字并加盖科研管理部门和财务部门公章。定额补助式资助项目，申请书中的预算表无须签字和盖章，计划书中的预算表须签字和盖章。</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1"/>
          <p:cNvSpPr>
            <a:spLocks noGrp="1"/>
          </p:cNvSpPr>
          <p:nvPr>
            <p:ph type="title"/>
          </p:nvPr>
        </p:nvSpPr>
        <p:spPr/>
        <p:txBody>
          <a:bodyPr/>
          <a:lstStyle/>
          <a:p>
            <a:pPr eaLnBrk="1" hangingPunct="1"/>
            <a:r>
              <a:rPr lang="en-US" altLang="zh-CN" sz="4000" dirty="0" smtClean="0">
                <a:latin typeface="黑体" pitchFamily="49" charset="-122"/>
                <a:ea typeface="黑体" pitchFamily="49" charset="-122"/>
              </a:rPr>
              <a:t>1.1 </a:t>
            </a:r>
            <a:r>
              <a:rPr lang="zh-CN" altLang="en-US" sz="4000" dirty="0" smtClean="0">
                <a:latin typeface="黑体" pitchFamily="49" charset="-122"/>
                <a:ea typeface="黑体" pitchFamily="49" charset="-122"/>
              </a:rPr>
              <a:t>预算编制</a:t>
            </a:r>
            <a:r>
              <a:rPr lang="en-US" altLang="zh-CN" sz="4000" dirty="0" smtClean="0">
                <a:latin typeface="黑体" pitchFamily="49" charset="-122"/>
                <a:ea typeface="黑体" pitchFamily="49" charset="-122"/>
              </a:rPr>
              <a:t>——</a:t>
            </a:r>
            <a:r>
              <a:rPr lang="zh-CN" altLang="en-US" sz="4000" dirty="0" smtClean="0">
                <a:latin typeface="黑体" pitchFamily="49" charset="-122"/>
                <a:ea typeface="黑体" pitchFamily="49" charset="-122"/>
              </a:rPr>
              <a:t>设计思路</a:t>
            </a:r>
          </a:p>
        </p:txBody>
      </p:sp>
      <p:grpSp>
        <p:nvGrpSpPr>
          <p:cNvPr id="18435" name="组合 42"/>
          <p:cNvGrpSpPr>
            <a:grpSpLocks/>
          </p:cNvGrpSpPr>
          <p:nvPr/>
        </p:nvGrpSpPr>
        <p:grpSpPr bwMode="auto">
          <a:xfrm>
            <a:off x="714375" y="1571625"/>
            <a:ext cx="7486650" cy="3765550"/>
            <a:chOff x="818026" y="1909973"/>
            <a:chExt cx="7487387" cy="3765464"/>
          </a:xfrm>
        </p:grpSpPr>
        <p:sp>
          <p:nvSpPr>
            <p:cNvPr id="7" name="Freeform 23"/>
            <p:cNvSpPr>
              <a:spLocks/>
            </p:cNvSpPr>
            <p:nvPr/>
          </p:nvSpPr>
          <p:spPr bwMode="auto">
            <a:xfrm rot="7615784">
              <a:off x="5329438" y="3748995"/>
              <a:ext cx="1438242" cy="919252"/>
            </a:xfrm>
            <a:custGeom>
              <a:avLst/>
              <a:gdLst>
                <a:gd name="T0" fmla="*/ 315 w 618"/>
                <a:gd name="T1" fmla="*/ 5 h 606"/>
                <a:gd name="T2" fmla="*/ 616 w 618"/>
                <a:gd name="T3" fmla="*/ 332 h 606"/>
                <a:gd name="T4" fmla="*/ 521 w 618"/>
                <a:gd name="T5" fmla="*/ 567 h 606"/>
                <a:gd name="T6" fmla="*/ 517 w 618"/>
                <a:gd name="T7" fmla="*/ 571 h 606"/>
                <a:gd name="T8" fmla="*/ 480 w 618"/>
                <a:gd name="T9" fmla="*/ 599 h 606"/>
                <a:gd name="T10" fmla="*/ 487 w 618"/>
                <a:gd name="T11" fmla="*/ 566 h 606"/>
                <a:gd name="T12" fmla="*/ 517 w 618"/>
                <a:gd name="T13" fmla="*/ 378 h 606"/>
                <a:gd name="T14" fmla="*/ 345 w 618"/>
                <a:gd name="T15" fmla="*/ 211 h 606"/>
                <a:gd name="T16" fmla="*/ 262 w 618"/>
                <a:gd name="T17" fmla="*/ 226 h 606"/>
                <a:gd name="T18" fmla="*/ 210 w 618"/>
                <a:gd name="T19" fmla="*/ 269 h 606"/>
                <a:gd name="T20" fmla="*/ 196 w 618"/>
                <a:gd name="T21" fmla="*/ 338 h 606"/>
                <a:gd name="T22" fmla="*/ 190 w 618"/>
                <a:gd name="T23" fmla="*/ 374 h 606"/>
                <a:gd name="T24" fmla="*/ 166 w 618"/>
                <a:gd name="T25" fmla="*/ 391 h 606"/>
                <a:gd name="T26" fmla="*/ 121 w 618"/>
                <a:gd name="T27" fmla="*/ 396 h 606"/>
                <a:gd name="T28" fmla="*/ 11 w 618"/>
                <a:gd name="T29" fmla="*/ 277 h 606"/>
                <a:gd name="T30" fmla="*/ 43 w 618"/>
                <a:gd name="T31" fmla="*/ 134 h 606"/>
                <a:gd name="T32" fmla="*/ 159 w 618"/>
                <a:gd name="T33" fmla="*/ 35 h 606"/>
                <a:gd name="T34" fmla="*/ 315 w 618"/>
                <a:gd name="T35" fmla="*/ 5 h 606"/>
                <a:gd name="connsiteX0" fmla="*/ 4982 w 9853"/>
                <a:gd name="connsiteY0" fmla="*/ 20 h 10111"/>
                <a:gd name="connsiteX1" fmla="*/ 9853 w 9853"/>
                <a:gd name="connsiteY1" fmla="*/ 5416 h 10111"/>
                <a:gd name="connsiteX2" fmla="*/ 8315 w 9853"/>
                <a:gd name="connsiteY2" fmla="*/ 9293 h 10111"/>
                <a:gd name="connsiteX3" fmla="*/ 8251 w 9853"/>
                <a:gd name="connsiteY3" fmla="*/ 9359 h 10111"/>
                <a:gd name="connsiteX4" fmla="*/ 7684 w 9853"/>
                <a:gd name="connsiteY4" fmla="*/ 10094 h 10111"/>
                <a:gd name="connsiteX5" fmla="*/ 7765 w 9853"/>
                <a:gd name="connsiteY5" fmla="*/ 9277 h 10111"/>
                <a:gd name="connsiteX6" fmla="*/ 8251 w 9853"/>
                <a:gd name="connsiteY6" fmla="*/ 6175 h 10111"/>
                <a:gd name="connsiteX7" fmla="*/ 5468 w 9853"/>
                <a:gd name="connsiteY7" fmla="*/ 3419 h 10111"/>
                <a:gd name="connsiteX8" fmla="*/ 4124 w 9853"/>
                <a:gd name="connsiteY8" fmla="*/ 3666 h 10111"/>
                <a:gd name="connsiteX9" fmla="*/ 3283 w 9853"/>
                <a:gd name="connsiteY9" fmla="*/ 4376 h 10111"/>
                <a:gd name="connsiteX10" fmla="*/ 3057 w 9853"/>
                <a:gd name="connsiteY10" fmla="*/ 5515 h 10111"/>
                <a:gd name="connsiteX11" fmla="*/ 2959 w 9853"/>
                <a:gd name="connsiteY11" fmla="*/ 6109 h 10111"/>
                <a:gd name="connsiteX12" fmla="*/ 2571 w 9853"/>
                <a:gd name="connsiteY12" fmla="*/ 6389 h 10111"/>
                <a:gd name="connsiteX13" fmla="*/ 1843 w 9853"/>
                <a:gd name="connsiteY13" fmla="*/ 6472 h 10111"/>
                <a:gd name="connsiteX14" fmla="*/ 63 w 9853"/>
                <a:gd name="connsiteY14" fmla="*/ 4508 h 10111"/>
                <a:gd name="connsiteX15" fmla="*/ 581 w 9853"/>
                <a:gd name="connsiteY15" fmla="*/ 2148 h 10111"/>
                <a:gd name="connsiteX16" fmla="*/ 2458 w 9853"/>
                <a:gd name="connsiteY16" fmla="*/ 515 h 10111"/>
                <a:gd name="connsiteX17" fmla="*/ 4982 w 9853"/>
                <a:gd name="connsiteY17" fmla="*/ 20 h 10111"/>
                <a:gd name="connsiteX0" fmla="*/ 5056 w 10000"/>
                <a:gd name="connsiteY0" fmla="*/ 20 h 10000"/>
                <a:gd name="connsiteX1" fmla="*/ 10000 w 10000"/>
                <a:gd name="connsiteY1" fmla="*/ 5357 h 10000"/>
                <a:gd name="connsiteX2" fmla="*/ 8439 w 10000"/>
                <a:gd name="connsiteY2" fmla="*/ 9191 h 10000"/>
                <a:gd name="connsiteX3" fmla="*/ 8374 w 10000"/>
                <a:gd name="connsiteY3" fmla="*/ 9256 h 10000"/>
                <a:gd name="connsiteX4" fmla="*/ 7799 w 10000"/>
                <a:gd name="connsiteY4" fmla="*/ 9983 h 10000"/>
                <a:gd name="connsiteX5" fmla="*/ 7881 w 10000"/>
                <a:gd name="connsiteY5" fmla="*/ 9175 h 10000"/>
                <a:gd name="connsiteX6" fmla="*/ 7180 w 10000"/>
                <a:gd name="connsiteY6" fmla="*/ 2256 h 10000"/>
                <a:gd name="connsiteX7" fmla="*/ 5550 w 10000"/>
                <a:gd name="connsiteY7" fmla="*/ 3381 h 10000"/>
                <a:gd name="connsiteX8" fmla="*/ 4186 w 10000"/>
                <a:gd name="connsiteY8" fmla="*/ 3626 h 10000"/>
                <a:gd name="connsiteX9" fmla="*/ 3332 w 10000"/>
                <a:gd name="connsiteY9" fmla="*/ 4328 h 10000"/>
                <a:gd name="connsiteX10" fmla="*/ 3103 w 10000"/>
                <a:gd name="connsiteY10" fmla="*/ 5454 h 10000"/>
                <a:gd name="connsiteX11" fmla="*/ 3003 w 10000"/>
                <a:gd name="connsiteY11" fmla="*/ 6042 h 10000"/>
                <a:gd name="connsiteX12" fmla="*/ 2609 w 10000"/>
                <a:gd name="connsiteY12" fmla="*/ 6319 h 10000"/>
                <a:gd name="connsiteX13" fmla="*/ 1870 w 10000"/>
                <a:gd name="connsiteY13" fmla="*/ 6401 h 10000"/>
                <a:gd name="connsiteX14" fmla="*/ 64 w 10000"/>
                <a:gd name="connsiteY14" fmla="*/ 4459 h 10000"/>
                <a:gd name="connsiteX15" fmla="*/ 590 w 10000"/>
                <a:gd name="connsiteY15" fmla="*/ 2124 h 10000"/>
                <a:gd name="connsiteX16" fmla="*/ 2495 w 10000"/>
                <a:gd name="connsiteY16" fmla="*/ 509 h 10000"/>
                <a:gd name="connsiteX17" fmla="*/ 5056 w 10000"/>
                <a:gd name="connsiteY17" fmla="*/ 20 h 10000"/>
                <a:gd name="connsiteX0" fmla="*/ 5056 w 8590"/>
                <a:gd name="connsiteY0" fmla="*/ 599 h 10579"/>
                <a:gd name="connsiteX1" fmla="*/ 7728 w 8590"/>
                <a:gd name="connsiteY1" fmla="*/ 931 h 10579"/>
                <a:gd name="connsiteX2" fmla="*/ 8439 w 8590"/>
                <a:gd name="connsiteY2" fmla="*/ 9770 h 10579"/>
                <a:gd name="connsiteX3" fmla="*/ 8374 w 8590"/>
                <a:gd name="connsiteY3" fmla="*/ 9835 h 10579"/>
                <a:gd name="connsiteX4" fmla="*/ 7799 w 8590"/>
                <a:gd name="connsiteY4" fmla="*/ 10562 h 10579"/>
                <a:gd name="connsiteX5" fmla="*/ 7881 w 8590"/>
                <a:gd name="connsiteY5" fmla="*/ 9754 h 10579"/>
                <a:gd name="connsiteX6" fmla="*/ 7180 w 8590"/>
                <a:gd name="connsiteY6" fmla="*/ 2835 h 10579"/>
                <a:gd name="connsiteX7" fmla="*/ 5550 w 8590"/>
                <a:gd name="connsiteY7" fmla="*/ 3960 h 10579"/>
                <a:gd name="connsiteX8" fmla="*/ 4186 w 8590"/>
                <a:gd name="connsiteY8" fmla="*/ 4205 h 10579"/>
                <a:gd name="connsiteX9" fmla="*/ 3332 w 8590"/>
                <a:gd name="connsiteY9" fmla="*/ 4907 h 10579"/>
                <a:gd name="connsiteX10" fmla="*/ 3103 w 8590"/>
                <a:gd name="connsiteY10" fmla="*/ 6033 h 10579"/>
                <a:gd name="connsiteX11" fmla="*/ 3003 w 8590"/>
                <a:gd name="connsiteY11" fmla="*/ 6621 h 10579"/>
                <a:gd name="connsiteX12" fmla="*/ 2609 w 8590"/>
                <a:gd name="connsiteY12" fmla="*/ 6898 h 10579"/>
                <a:gd name="connsiteX13" fmla="*/ 1870 w 8590"/>
                <a:gd name="connsiteY13" fmla="*/ 6980 h 10579"/>
                <a:gd name="connsiteX14" fmla="*/ 64 w 8590"/>
                <a:gd name="connsiteY14" fmla="*/ 5038 h 10579"/>
                <a:gd name="connsiteX15" fmla="*/ 590 w 8590"/>
                <a:gd name="connsiteY15" fmla="*/ 2703 h 10579"/>
                <a:gd name="connsiteX16" fmla="*/ 2495 w 8590"/>
                <a:gd name="connsiteY16" fmla="*/ 1088 h 10579"/>
                <a:gd name="connsiteX17" fmla="*/ 5056 w 8590"/>
                <a:gd name="connsiteY17" fmla="*/ 599 h 10579"/>
                <a:gd name="connsiteX0" fmla="*/ 5886 w 10000"/>
                <a:gd name="connsiteY0" fmla="*/ 566 h 10000"/>
                <a:gd name="connsiteX1" fmla="*/ 8997 w 10000"/>
                <a:gd name="connsiteY1" fmla="*/ 880 h 10000"/>
                <a:gd name="connsiteX2" fmla="*/ 9824 w 10000"/>
                <a:gd name="connsiteY2" fmla="*/ 9235 h 10000"/>
                <a:gd name="connsiteX3" fmla="*/ 8123 w 10000"/>
                <a:gd name="connsiteY3" fmla="*/ 1120 h 10000"/>
                <a:gd name="connsiteX4" fmla="*/ 9079 w 10000"/>
                <a:gd name="connsiteY4" fmla="*/ 9984 h 10000"/>
                <a:gd name="connsiteX5" fmla="*/ 9175 w 10000"/>
                <a:gd name="connsiteY5" fmla="*/ 9220 h 10000"/>
                <a:gd name="connsiteX6" fmla="*/ 8359 w 10000"/>
                <a:gd name="connsiteY6" fmla="*/ 2680 h 10000"/>
                <a:gd name="connsiteX7" fmla="*/ 6461 w 10000"/>
                <a:gd name="connsiteY7" fmla="*/ 3743 h 10000"/>
                <a:gd name="connsiteX8" fmla="*/ 4873 w 10000"/>
                <a:gd name="connsiteY8" fmla="*/ 3975 h 10000"/>
                <a:gd name="connsiteX9" fmla="*/ 3879 w 10000"/>
                <a:gd name="connsiteY9" fmla="*/ 4638 h 10000"/>
                <a:gd name="connsiteX10" fmla="*/ 3612 w 10000"/>
                <a:gd name="connsiteY10" fmla="*/ 5703 h 10000"/>
                <a:gd name="connsiteX11" fmla="*/ 3496 w 10000"/>
                <a:gd name="connsiteY11" fmla="*/ 6259 h 10000"/>
                <a:gd name="connsiteX12" fmla="*/ 3037 w 10000"/>
                <a:gd name="connsiteY12" fmla="*/ 6520 h 10000"/>
                <a:gd name="connsiteX13" fmla="*/ 2177 w 10000"/>
                <a:gd name="connsiteY13" fmla="*/ 6598 h 10000"/>
                <a:gd name="connsiteX14" fmla="*/ 75 w 10000"/>
                <a:gd name="connsiteY14" fmla="*/ 4762 h 10000"/>
                <a:gd name="connsiteX15" fmla="*/ 687 w 10000"/>
                <a:gd name="connsiteY15" fmla="*/ 2555 h 10000"/>
                <a:gd name="connsiteX16" fmla="*/ 2905 w 10000"/>
                <a:gd name="connsiteY16" fmla="*/ 1028 h 10000"/>
                <a:gd name="connsiteX17" fmla="*/ 5886 w 10000"/>
                <a:gd name="connsiteY17" fmla="*/ 566 h 10000"/>
                <a:gd name="connsiteX0" fmla="*/ 5886 w 9231"/>
                <a:gd name="connsiteY0" fmla="*/ 566 h 10000"/>
                <a:gd name="connsiteX1" fmla="*/ 8997 w 9231"/>
                <a:gd name="connsiteY1" fmla="*/ 880 h 10000"/>
                <a:gd name="connsiteX2" fmla="*/ 7590 w 9231"/>
                <a:gd name="connsiteY2" fmla="*/ 590 h 10000"/>
                <a:gd name="connsiteX3" fmla="*/ 8123 w 9231"/>
                <a:gd name="connsiteY3" fmla="*/ 1120 h 10000"/>
                <a:gd name="connsiteX4" fmla="*/ 9079 w 9231"/>
                <a:gd name="connsiteY4" fmla="*/ 9984 h 10000"/>
                <a:gd name="connsiteX5" fmla="*/ 9175 w 9231"/>
                <a:gd name="connsiteY5" fmla="*/ 9220 h 10000"/>
                <a:gd name="connsiteX6" fmla="*/ 8359 w 9231"/>
                <a:gd name="connsiteY6" fmla="*/ 2680 h 10000"/>
                <a:gd name="connsiteX7" fmla="*/ 6461 w 9231"/>
                <a:gd name="connsiteY7" fmla="*/ 3743 h 10000"/>
                <a:gd name="connsiteX8" fmla="*/ 4873 w 9231"/>
                <a:gd name="connsiteY8" fmla="*/ 3975 h 10000"/>
                <a:gd name="connsiteX9" fmla="*/ 3879 w 9231"/>
                <a:gd name="connsiteY9" fmla="*/ 4638 h 10000"/>
                <a:gd name="connsiteX10" fmla="*/ 3612 w 9231"/>
                <a:gd name="connsiteY10" fmla="*/ 5703 h 10000"/>
                <a:gd name="connsiteX11" fmla="*/ 3496 w 9231"/>
                <a:gd name="connsiteY11" fmla="*/ 6259 h 10000"/>
                <a:gd name="connsiteX12" fmla="*/ 3037 w 9231"/>
                <a:gd name="connsiteY12" fmla="*/ 6520 h 10000"/>
                <a:gd name="connsiteX13" fmla="*/ 2177 w 9231"/>
                <a:gd name="connsiteY13" fmla="*/ 6598 h 10000"/>
                <a:gd name="connsiteX14" fmla="*/ 75 w 9231"/>
                <a:gd name="connsiteY14" fmla="*/ 4762 h 10000"/>
                <a:gd name="connsiteX15" fmla="*/ 687 w 9231"/>
                <a:gd name="connsiteY15" fmla="*/ 2555 h 10000"/>
                <a:gd name="connsiteX16" fmla="*/ 2905 w 9231"/>
                <a:gd name="connsiteY16" fmla="*/ 1028 h 10000"/>
                <a:gd name="connsiteX17" fmla="*/ 5886 w 9231"/>
                <a:gd name="connsiteY17" fmla="*/ 566 h 10000"/>
                <a:gd name="connsiteX0" fmla="*/ 6376 w 9850"/>
                <a:gd name="connsiteY0" fmla="*/ 1112 h 10530"/>
                <a:gd name="connsiteX1" fmla="*/ 9747 w 9850"/>
                <a:gd name="connsiteY1" fmla="*/ 1426 h 10530"/>
                <a:gd name="connsiteX2" fmla="*/ 8222 w 9850"/>
                <a:gd name="connsiteY2" fmla="*/ 1136 h 10530"/>
                <a:gd name="connsiteX3" fmla="*/ 8800 w 9850"/>
                <a:gd name="connsiteY3" fmla="*/ 1666 h 10530"/>
                <a:gd name="connsiteX4" fmla="*/ 9835 w 9850"/>
                <a:gd name="connsiteY4" fmla="*/ 10530 h 10530"/>
                <a:gd name="connsiteX5" fmla="*/ 7222 w 9850"/>
                <a:gd name="connsiteY5" fmla="*/ 46 h 10530"/>
                <a:gd name="connsiteX6" fmla="*/ 9055 w 9850"/>
                <a:gd name="connsiteY6" fmla="*/ 3226 h 10530"/>
                <a:gd name="connsiteX7" fmla="*/ 6999 w 9850"/>
                <a:gd name="connsiteY7" fmla="*/ 4289 h 10530"/>
                <a:gd name="connsiteX8" fmla="*/ 5279 w 9850"/>
                <a:gd name="connsiteY8" fmla="*/ 4521 h 10530"/>
                <a:gd name="connsiteX9" fmla="*/ 4202 w 9850"/>
                <a:gd name="connsiteY9" fmla="*/ 5184 h 10530"/>
                <a:gd name="connsiteX10" fmla="*/ 3913 w 9850"/>
                <a:gd name="connsiteY10" fmla="*/ 6249 h 10530"/>
                <a:gd name="connsiteX11" fmla="*/ 3787 w 9850"/>
                <a:gd name="connsiteY11" fmla="*/ 6805 h 10530"/>
                <a:gd name="connsiteX12" fmla="*/ 3290 w 9850"/>
                <a:gd name="connsiteY12" fmla="*/ 7066 h 10530"/>
                <a:gd name="connsiteX13" fmla="*/ 2358 w 9850"/>
                <a:gd name="connsiteY13" fmla="*/ 7144 h 10530"/>
                <a:gd name="connsiteX14" fmla="*/ 81 w 9850"/>
                <a:gd name="connsiteY14" fmla="*/ 5308 h 10530"/>
                <a:gd name="connsiteX15" fmla="*/ 744 w 9850"/>
                <a:gd name="connsiteY15" fmla="*/ 3101 h 10530"/>
                <a:gd name="connsiteX16" fmla="*/ 3147 w 9850"/>
                <a:gd name="connsiteY16" fmla="*/ 1574 h 10530"/>
                <a:gd name="connsiteX17" fmla="*/ 6376 w 9850"/>
                <a:gd name="connsiteY17" fmla="*/ 1112 h 10530"/>
                <a:gd name="connsiteX0" fmla="*/ 6473 w 9896"/>
                <a:gd name="connsiteY0" fmla="*/ 1056 h 6803"/>
                <a:gd name="connsiteX1" fmla="*/ 9895 w 9896"/>
                <a:gd name="connsiteY1" fmla="*/ 1354 h 6803"/>
                <a:gd name="connsiteX2" fmla="*/ 8347 w 9896"/>
                <a:gd name="connsiteY2" fmla="*/ 1079 h 6803"/>
                <a:gd name="connsiteX3" fmla="*/ 8934 w 9896"/>
                <a:gd name="connsiteY3" fmla="*/ 1582 h 6803"/>
                <a:gd name="connsiteX4" fmla="*/ 7671 w 9896"/>
                <a:gd name="connsiteY4" fmla="*/ 1163 h 6803"/>
                <a:gd name="connsiteX5" fmla="*/ 7332 w 9896"/>
                <a:gd name="connsiteY5" fmla="*/ 44 h 6803"/>
                <a:gd name="connsiteX6" fmla="*/ 9193 w 9896"/>
                <a:gd name="connsiteY6" fmla="*/ 3064 h 6803"/>
                <a:gd name="connsiteX7" fmla="*/ 7106 w 9896"/>
                <a:gd name="connsiteY7" fmla="*/ 4073 h 6803"/>
                <a:gd name="connsiteX8" fmla="*/ 5359 w 9896"/>
                <a:gd name="connsiteY8" fmla="*/ 4293 h 6803"/>
                <a:gd name="connsiteX9" fmla="*/ 4266 w 9896"/>
                <a:gd name="connsiteY9" fmla="*/ 4923 h 6803"/>
                <a:gd name="connsiteX10" fmla="*/ 3973 w 9896"/>
                <a:gd name="connsiteY10" fmla="*/ 5934 h 6803"/>
                <a:gd name="connsiteX11" fmla="*/ 3845 w 9896"/>
                <a:gd name="connsiteY11" fmla="*/ 6462 h 6803"/>
                <a:gd name="connsiteX12" fmla="*/ 3340 w 9896"/>
                <a:gd name="connsiteY12" fmla="*/ 6710 h 6803"/>
                <a:gd name="connsiteX13" fmla="*/ 2394 w 9896"/>
                <a:gd name="connsiteY13" fmla="*/ 6784 h 6803"/>
                <a:gd name="connsiteX14" fmla="*/ 82 w 9896"/>
                <a:gd name="connsiteY14" fmla="*/ 5041 h 6803"/>
                <a:gd name="connsiteX15" fmla="*/ 755 w 9896"/>
                <a:gd name="connsiteY15" fmla="*/ 2945 h 6803"/>
                <a:gd name="connsiteX16" fmla="*/ 3195 w 9896"/>
                <a:gd name="connsiteY16" fmla="*/ 1495 h 6803"/>
                <a:gd name="connsiteX17" fmla="*/ 6473 w 9896"/>
                <a:gd name="connsiteY17" fmla="*/ 1056 h 6803"/>
                <a:gd name="connsiteX0" fmla="*/ 6541 w 10000"/>
                <a:gd name="connsiteY0" fmla="*/ 1547 h 9996"/>
                <a:gd name="connsiteX1" fmla="*/ 9999 w 10000"/>
                <a:gd name="connsiteY1" fmla="*/ 1985 h 9996"/>
                <a:gd name="connsiteX2" fmla="*/ 8435 w 10000"/>
                <a:gd name="connsiteY2" fmla="*/ 1581 h 9996"/>
                <a:gd name="connsiteX3" fmla="*/ 9028 w 10000"/>
                <a:gd name="connsiteY3" fmla="*/ 2320 h 9996"/>
                <a:gd name="connsiteX4" fmla="*/ 7752 w 10000"/>
                <a:gd name="connsiteY4" fmla="*/ 1705 h 9996"/>
                <a:gd name="connsiteX5" fmla="*/ 7409 w 10000"/>
                <a:gd name="connsiteY5" fmla="*/ 60 h 9996"/>
                <a:gd name="connsiteX6" fmla="*/ 9290 w 10000"/>
                <a:gd name="connsiteY6" fmla="*/ 4499 h 9996"/>
                <a:gd name="connsiteX7" fmla="*/ 7308 w 10000"/>
                <a:gd name="connsiteY7" fmla="*/ 3569 h 9996"/>
                <a:gd name="connsiteX8" fmla="*/ 5415 w 10000"/>
                <a:gd name="connsiteY8" fmla="*/ 6305 h 9996"/>
                <a:gd name="connsiteX9" fmla="*/ 4311 w 10000"/>
                <a:gd name="connsiteY9" fmla="*/ 7232 h 9996"/>
                <a:gd name="connsiteX10" fmla="*/ 4015 w 10000"/>
                <a:gd name="connsiteY10" fmla="*/ 8718 h 9996"/>
                <a:gd name="connsiteX11" fmla="*/ 3885 w 10000"/>
                <a:gd name="connsiteY11" fmla="*/ 9494 h 9996"/>
                <a:gd name="connsiteX12" fmla="*/ 3375 w 10000"/>
                <a:gd name="connsiteY12" fmla="*/ 9858 h 9996"/>
                <a:gd name="connsiteX13" fmla="*/ 2419 w 10000"/>
                <a:gd name="connsiteY13" fmla="*/ 9967 h 9996"/>
                <a:gd name="connsiteX14" fmla="*/ 83 w 10000"/>
                <a:gd name="connsiteY14" fmla="*/ 7405 h 9996"/>
                <a:gd name="connsiteX15" fmla="*/ 763 w 10000"/>
                <a:gd name="connsiteY15" fmla="*/ 4324 h 9996"/>
                <a:gd name="connsiteX16" fmla="*/ 3229 w 10000"/>
                <a:gd name="connsiteY16" fmla="*/ 2193 h 9996"/>
                <a:gd name="connsiteX17" fmla="*/ 6541 w 10000"/>
                <a:gd name="connsiteY17" fmla="*/ 1547 h 9996"/>
                <a:gd name="connsiteX0" fmla="*/ 6541 w 10000"/>
                <a:gd name="connsiteY0" fmla="*/ 1548 h 10000"/>
                <a:gd name="connsiteX1" fmla="*/ 9999 w 10000"/>
                <a:gd name="connsiteY1" fmla="*/ 1986 h 10000"/>
                <a:gd name="connsiteX2" fmla="*/ 8435 w 10000"/>
                <a:gd name="connsiteY2" fmla="*/ 1582 h 10000"/>
                <a:gd name="connsiteX3" fmla="*/ 9028 w 10000"/>
                <a:gd name="connsiteY3" fmla="*/ 2321 h 10000"/>
                <a:gd name="connsiteX4" fmla="*/ 7752 w 10000"/>
                <a:gd name="connsiteY4" fmla="*/ 1706 h 10000"/>
                <a:gd name="connsiteX5" fmla="*/ 7409 w 10000"/>
                <a:gd name="connsiteY5" fmla="*/ 60 h 10000"/>
                <a:gd name="connsiteX6" fmla="*/ 9290 w 10000"/>
                <a:gd name="connsiteY6" fmla="*/ 4501 h 10000"/>
                <a:gd name="connsiteX7" fmla="*/ 7308 w 10000"/>
                <a:gd name="connsiteY7" fmla="*/ 3570 h 10000"/>
                <a:gd name="connsiteX8" fmla="*/ 5966 w 10000"/>
                <a:gd name="connsiteY8" fmla="*/ 4778 h 10000"/>
                <a:gd name="connsiteX9" fmla="*/ 4311 w 10000"/>
                <a:gd name="connsiteY9" fmla="*/ 7235 h 10000"/>
                <a:gd name="connsiteX10" fmla="*/ 4015 w 10000"/>
                <a:gd name="connsiteY10" fmla="*/ 8721 h 10000"/>
                <a:gd name="connsiteX11" fmla="*/ 3885 w 10000"/>
                <a:gd name="connsiteY11" fmla="*/ 9498 h 10000"/>
                <a:gd name="connsiteX12" fmla="*/ 3375 w 10000"/>
                <a:gd name="connsiteY12" fmla="*/ 9862 h 10000"/>
                <a:gd name="connsiteX13" fmla="*/ 2419 w 10000"/>
                <a:gd name="connsiteY13" fmla="*/ 9971 h 10000"/>
                <a:gd name="connsiteX14" fmla="*/ 83 w 10000"/>
                <a:gd name="connsiteY14" fmla="*/ 7408 h 10000"/>
                <a:gd name="connsiteX15" fmla="*/ 763 w 10000"/>
                <a:gd name="connsiteY15" fmla="*/ 4326 h 10000"/>
                <a:gd name="connsiteX16" fmla="*/ 3229 w 10000"/>
                <a:gd name="connsiteY16" fmla="*/ 2194 h 10000"/>
                <a:gd name="connsiteX17" fmla="*/ 6541 w 10000"/>
                <a:gd name="connsiteY17" fmla="*/ 1548 h 10000"/>
                <a:gd name="connsiteX0" fmla="*/ 6541 w 10000"/>
                <a:gd name="connsiteY0" fmla="*/ 1548 h 10000"/>
                <a:gd name="connsiteX1" fmla="*/ 9999 w 10000"/>
                <a:gd name="connsiteY1" fmla="*/ 1986 h 10000"/>
                <a:gd name="connsiteX2" fmla="*/ 8435 w 10000"/>
                <a:gd name="connsiteY2" fmla="*/ 1582 h 10000"/>
                <a:gd name="connsiteX3" fmla="*/ 9028 w 10000"/>
                <a:gd name="connsiteY3" fmla="*/ 2321 h 10000"/>
                <a:gd name="connsiteX4" fmla="*/ 7752 w 10000"/>
                <a:gd name="connsiteY4" fmla="*/ 1706 h 10000"/>
                <a:gd name="connsiteX5" fmla="*/ 7409 w 10000"/>
                <a:gd name="connsiteY5" fmla="*/ 60 h 10000"/>
                <a:gd name="connsiteX6" fmla="*/ 9290 w 10000"/>
                <a:gd name="connsiteY6" fmla="*/ 4501 h 10000"/>
                <a:gd name="connsiteX7" fmla="*/ 7308 w 10000"/>
                <a:gd name="connsiteY7" fmla="*/ 3570 h 10000"/>
                <a:gd name="connsiteX8" fmla="*/ 5966 w 10000"/>
                <a:gd name="connsiteY8" fmla="*/ 4778 h 10000"/>
                <a:gd name="connsiteX9" fmla="*/ 4542 w 10000"/>
                <a:gd name="connsiteY9" fmla="*/ 6712 h 10000"/>
                <a:gd name="connsiteX10" fmla="*/ 4015 w 10000"/>
                <a:gd name="connsiteY10" fmla="*/ 8721 h 10000"/>
                <a:gd name="connsiteX11" fmla="*/ 3885 w 10000"/>
                <a:gd name="connsiteY11" fmla="*/ 9498 h 10000"/>
                <a:gd name="connsiteX12" fmla="*/ 3375 w 10000"/>
                <a:gd name="connsiteY12" fmla="*/ 9862 h 10000"/>
                <a:gd name="connsiteX13" fmla="*/ 2419 w 10000"/>
                <a:gd name="connsiteY13" fmla="*/ 9971 h 10000"/>
                <a:gd name="connsiteX14" fmla="*/ 83 w 10000"/>
                <a:gd name="connsiteY14" fmla="*/ 7408 h 10000"/>
                <a:gd name="connsiteX15" fmla="*/ 763 w 10000"/>
                <a:gd name="connsiteY15" fmla="*/ 4326 h 10000"/>
                <a:gd name="connsiteX16" fmla="*/ 3229 w 10000"/>
                <a:gd name="connsiteY16" fmla="*/ 2194 h 10000"/>
                <a:gd name="connsiteX17" fmla="*/ 6541 w 10000"/>
                <a:gd name="connsiteY17" fmla="*/ 1548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000" h="10000">
                  <a:moveTo>
                    <a:pt x="6541" y="1548"/>
                  </a:moveTo>
                  <a:cubicBezTo>
                    <a:pt x="10348" y="2000"/>
                    <a:pt x="9956" y="-749"/>
                    <a:pt x="9999" y="1986"/>
                  </a:cubicBezTo>
                  <a:cubicBezTo>
                    <a:pt x="10040" y="4442"/>
                    <a:pt x="9180" y="849"/>
                    <a:pt x="8435" y="1582"/>
                  </a:cubicBezTo>
                  <a:cubicBezTo>
                    <a:pt x="8416" y="1625"/>
                    <a:pt x="9142" y="2301"/>
                    <a:pt x="9028" y="2321"/>
                  </a:cubicBezTo>
                  <a:cubicBezTo>
                    <a:pt x="8914" y="2342"/>
                    <a:pt x="7899" y="1642"/>
                    <a:pt x="7752" y="1706"/>
                  </a:cubicBezTo>
                  <a:cubicBezTo>
                    <a:pt x="7477" y="1858"/>
                    <a:pt x="7112" y="640"/>
                    <a:pt x="7409" y="60"/>
                  </a:cubicBezTo>
                  <a:cubicBezTo>
                    <a:pt x="7706" y="-567"/>
                    <a:pt x="9307" y="3916"/>
                    <a:pt x="9290" y="4501"/>
                  </a:cubicBezTo>
                  <a:cubicBezTo>
                    <a:pt x="9273" y="5086"/>
                    <a:pt x="7862" y="3524"/>
                    <a:pt x="7308" y="3570"/>
                  </a:cubicBezTo>
                  <a:cubicBezTo>
                    <a:pt x="6754" y="3616"/>
                    <a:pt x="6540" y="4498"/>
                    <a:pt x="5966" y="4778"/>
                  </a:cubicBezTo>
                  <a:cubicBezTo>
                    <a:pt x="5520" y="5017"/>
                    <a:pt x="4796" y="6345"/>
                    <a:pt x="4542" y="6712"/>
                  </a:cubicBezTo>
                  <a:cubicBezTo>
                    <a:pt x="4202" y="7144"/>
                    <a:pt x="3822" y="8183"/>
                    <a:pt x="4015" y="8721"/>
                  </a:cubicBezTo>
                  <a:cubicBezTo>
                    <a:pt x="4120" y="9001"/>
                    <a:pt x="4056" y="9260"/>
                    <a:pt x="3885" y="9498"/>
                  </a:cubicBezTo>
                  <a:cubicBezTo>
                    <a:pt x="3759" y="9648"/>
                    <a:pt x="3588" y="9777"/>
                    <a:pt x="3375" y="9862"/>
                  </a:cubicBezTo>
                  <a:cubicBezTo>
                    <a:pt x="3099" y="9993"/>
                    <a:pt x="2760" y="10034"/>
                    <a:pt x="2419" y="9971"/>
                  </a:cubicBezTo>
                  <a:cubicBezTo>
                    <a:pt x="1378" y="9777"/>
                    <a:pt x="358" y="8700"/>
                    <a:pt x="83" y="7408"/>
                  </a:cubicBezTo>
                  <a:cubicBezTo>
                    <a:pt x="-151" y="6373"/>
                    <a:pt x="124" y="5274"/>
                    <a:pt x="763" y="4326"/>
                  </a:cubicBezTo>
                  <a:cubicBezTo>
                    <a:pt x="1337" y="3465"/>
                    <a:pt x="2207" y="2711"/>
                    <a:pt x="3229" y="2194"/>
                  </a:cubicBezTo>
                  <a:cubicBezTo>
                    <a:pt x="4247" y="1678"/>
                    <a:pt x="5393" y="1441"/>
                    <a:pt x="6541" y="1548"/>
                  </a:cubicBezTo>
                  <a:close/>
                </a:path>
              </a:pathLst>
            </a:custGeom>
            <a:solidFill>
              <a:schemeClr val="bg1">
                <a:alpha val="2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a typeface="宋体" pitchFamily="2" charset="-122"/>
              </a:endParaRPr>
            </a:p>
          </p:txBody>
        </p:sp>
        <p:sp>
          <p:nvSpPr>
            <p:cNvPr id="8" name="矩形 7"/>
            <p:cNvSpPr/>
            <p:nvPr/>
          </p:nvSpPr>
          <p:spPr>
            <a:xfrm>
              <a:off x="864069" y="2441774"/>
              <a:ext cx="1840093" cy="2554487"/>
            </a:xfrm>
            <a:prstGeom prst="rect">
              <a:avLst/>
            </a:prstGeom>
            <a:noFill/>
            <a:ln w="19050">
              <a:noFill/>
              <a:prstDash val="sysDot"/>
            </a:ln>
          </p:spPr>
          <p:txBody>
            <a:bodyPr>
              <a:spAutoFit/>
            </a:bodyPr>
            <a:lstStyle/>
            <a:p>
              <a:pPr>
                <a:spcBef>
                  <a:spcPct val="20000"/>
                </a:spcBef>
                <a:defRPr/>
              </a:pPr>
              <a:r>
                <a:rPr lang="zh-CN" altLang="en-US" sz="1600" i="1" kern="0" dirty="0" smtClean="0">
                  <a:solidFill>
                    <a:sysClr val="windowText" lastClr="000000">
                      <a:lumMod val="85000"/>
                      <a:lumOff val="15000"/>
                    </a:sysClr>
                  </a:solidFill>
                  <a:latin typeface="华文中宋" pitchFamily="2" charset="-122"/>
                  <a:ea typeface="华文中宋" pitchFamily="2" charset="-122"/>
                </a:rPr>
                <a:t>尽可能降低科研人员学习成本，表格设计易于理解，便于填报。</a:t>
              </a:r>
              <a:endParaRPr lang="en-US" altLang="zh-CN" sz="1600" i="1" kern="0" dirty="0">
                <a:solidFill>
                  <a:sysClr val="windowText" lastClr="000000">
                    <a:lumMod val="85000"/>
                    <a:lumOff val="15000"/>
                  </a:sysClr>
                </a:solidFill>
                <a:latin typeface="华文中宋" pitchFamily="2" charset="-122"/>
                <a:ea typeface="华文中宋" pitchFamily="2" charset="-122"/>
              </a:endParaRPr>
            </a:p>
            <a:p>
              <a:pPr>
                <a:spcBef>
                  <a:spcPct val="20000"/>
                </a:spcBef>
                <a:defRPr/>
              </a:pPr>
              <a:endParaRPr lang="zh-CN" altLang="en-US" sz="1600" kern="0" dirty="0">
                <a:solidFill>
                  <a:sysClr val="windowText" lastClr="000000">
                    <a:lumMod val="85000"/>
                    <a:lumOff val="15000"/>
                  </a:sysClr>
                </a:solidFill>
                <a:latin typeface="黑体" panose="02010609060101010101" pitchFamily="49" charset="-122"/>
                <a:ea typeface="黑体" panose="02010609060101010101" pitchFamily="49" charset="-122"/>
              </a:endParaRPr>
            </a:p>
            <a:p>
              <a:pPr>
                <a:spcBef>
                  <a:spcPct val="20000"/>
                </a:spcBef>
                <a:defRPr/>
              </a:pPr>
              <a:endParaRPr lang="zh-CN" altLang="en-US" sz="1600" kern="0" dirty="0">
                <a:solidFill>
                  <a:sysClr val="windowText" lastClr="000000">
                    <a:lumMod val="85000"/>
                    <a:lumOff val="15000"/>
                  </a:sysClr>
                </a:solidFill>
                <a:latin typeface="黑体" panose="02010609060101010101" pitchFamily="49" charset="-122"/>
                <a:ea typeface="黑体" panose="02010609060101010101" pitchFamily="49" charset="-122"/>
              </a:endParaRPr>
            </a:p>
            <a:p>
              <a:pPr>
                <a:spcBef>
                  <a:spcPct val="20000"/>
                </a:spcBef>
                <a:defRPr/>
              </a:pPr>
              <a:endParaRPr lang="zh-CN" altLang="en-US" sz="1600" kern="0" dirty="0">
                <a:solidFill>
                  <a:sysClr val="windowText" lastClr="000000">
                    <a:lumMod val="85000"/>
                    <a:lumOff val="15000"/>
                  </a:sysClr>
                </a:solidFill>
                <a:latin typeface="黑体" panose="02010609060101010101" pitchFamily="49" charset="-122"/>
                <a:ea typeface="黑体" panose="02010609060101010101" pitchFamily="49" charset="-122"/>
              </a:endParaRPr>
            </a:p>
            <a:p>
              <a:pPr>
                <a:spcBef>
                  <a:spcPct val="20000"/>
                </a:spcBef>
                <a:defRPr/>
              </a:pPr>
              <a:endParaRPr lang="zh-CN" altLang="en-US" sz="1600" kern="0" dirty="0">
                <a:solidFill>
                  <a:sysClr val="windowText" lastClr="000000">
                    <a:lumMod val="85000"/>
                    <a:lumOff val="15000"/>
                  </a:sysClr>
                </a:solidFill>
                <a:latin typeface="黑体" panose="02010609060101010101" pitchFamily="49" charset="-122"/>
                <a:ea typeface="黑体" panose="02010609060101010101" pitchFamily="49" charset="-122"/>
              </a:endParaRPr>
            </a:p>
            <a:p>
              <a:pPr>
                <a:spcBef>
                  <a:spcPct val="20000"/>
                </a:spcBef>
                <a:defRPr/>
              </a:pPr>
              <a:endParaRPr lang="zh-CN" altLang="en-US" sz="1600" kern="0" dirty="0">
                <a:solidFill>
                  <a:sysClr val="windowText" lastClr="000000">
                    <a:lumMod val="85000"/>
                    <a:lumOff val="15000"/>
                  </a:sysClr>
                </a:solidFill>
                <a:latin typeface="黑体" panose="02010609060101010101" pitchFamily="49" charset="-122"/>
                <a:ea typeface="黑体" panose="02010609060101010101" pitchFamily="49" charset="-122"/>
              </a:endParaRPr>
            </a:p>
          </p:txBody>
        </p:sp>
        <p:sp>
          <p:nvSpPr>
            <p:cNvPr id="9" name="矩形 8"/>
            <p:cNvSpPr/>
            <p:nvPr/>
          </p:nvSpPr>
          <p:spPr>
            <a:xfrm>
              <a:off x="6379586" y="2459235"/>
              <a:ext cx="1832155" cy="338130"/>
            </a:xfrm>
            <a:prstGeom prst="rect">
              <a:avLst/>
            </a:prstGeom>
            <a:noFill/>
            <a:ln w="19050">
              <a:noFill/>
              <a:prstDash val="sysDot"/>
            </a:ln>
          </p:spPr>
          <p:txBody>
            <a:bodyPr>
              <a:spAutoFit/>
            </a:bodyPr>
            <a:lstStyle/>
            <a:p>
              <a:pPr>
                <a:spcBef>
                  <a:spcPct val="20000"/>
                </a:spcBef>
                <a:defRPr/>
              </a:pPr>
              <a:endParaRPr lang="zh-CN" altLang="en-US" sz="1600" kern="0" dirty="0">
                <a:solidFill>
                  <a:sysClr val="windowText" lastClr="000000">
                    <a:lumMod val="85000"/>
                    <a:lumOff val="15000"/>
                  </a:sysClr>
                </a:solidFill>
                <a:latin typeface="黑体" panose="02010609060101010101" pitchFamily="49" charset="-122"/>
                <a:ea typeface="黑体" panose="02010609060101010101" pitchFamily="49" charset="-122"/>
              </a:endParaRPr>
            </a:p>
          </p:txBody>
        </p:sp>
        <p:sp>
          <p:nvSpPr>
            <p:cNvPr id="10" name="矩形 9"/>
            <p:cNvSpPr/>
            <p:nvPr/>
          </p:nvSpPr>
          <p:spPr>
            <a:xfrm>
              <a:off x="6428803" y="4715022"/>
              <a:ext cx="1876610" cy="830243"/>
            </a:xfrm>
            <a:prstGeom prst="rect">
              <a:avLst/>
            </a:prstGeom>
            <a:noFill/>
            <a:ln w="19050">
              <a:noFill/>
              <a:prstDash val="sysDot"/>
            </a:ln>
          </p:spPr>
          <p:txBody>
            <a:bodyPr>
              <a:spAutoFit/>
            </a:bodyPr>
            <a:lstStyle/>
            <a:p>
              <a:pPr>
                <a:spcBef>
                  <a:spcPct val="20000"/>
                </a:spcBef>
                <a:defRPr/>
              </a:pPr>
              <a:r>
                <a:rPr lang="zh-CN" altLang="en-US" sz="1600" i="1" kern="0" dirty="0">
                  <a:solidFill>
                    <a:sysClr val="windowText" lastClr="000000">
                      <a:lumMod val="85000"/>
                      <a:lumOff val="15000"/>
                    </a:sysClr>
                  </a:solidFill>
                  <a:latin typeface="华文中宋" pitchFamily="2" charset="-122"/>
                  <a:ea typeface="华文中宋" pitchFamily="2" charset="-122"/>
                </a:rPr>
                <a:t>符合</a:t>
              </a:r>
              <a:r>
                <a:rPr lang="zh-CN" altLang="en-US" sz="1600" i="1" kern="0" dirty="0" smtClean="0">
                  <a:solidFill>
                    <a:sysClr val="windowText" lastClr="000000">
                      <a:lumMod val="85000"/>
                      <a:lumOff val="15000"/>
                    </a:sysClr>
                  </a:solidFill>
                  <a:latin typeface="华文中宋" pitchFamily="2" charset="-122"/>
                  <a:ea typeface="华文中宋" pitchFamily="2" charset="-122"/>
                </a:rPr>
                <a:t>现行财政、科技</a:t>
              </a:r>
              <a:r>
                <a:rPr lang="zh-CN" altLang="en-US" sz="1600" i="1" kern="0" dirty="0">
                  <a:solidFill>
                    <a:sysClr val="windowText" lastClr="000000">
                      <a:lumMod val="85000"/>
                      <a:lumOff val="15000"/>
                    </a:sysClr>
                  </a:solidFill>
                  <a:latin typeface="华文中宋" pitchFamily="2" charset="-122"/>
                  <a:ea typeface="华文中宋" pitchFamily="2" charset="-122"/>
                </a:rPr>
                <a:t>政策</a:t>
              </a:r>
              <a:r>
                <a:rPr lang="zh-CN" altLang="en-US" sz="1600" i="1" kern="0" dirty="0" smtClean="0">
                  <a:solidFill>
                    <a:sysClr val="windowText" lastClr="000000">
                      <a:lumMod val="85000"/>
                      <a:lumOff val="15000"/>
                    </a:sysClr>
                  </a:solidFill>
                  <a:latin typeface="华文中宋" pitchFamily="2" charset="-122"/>
                  <a:ea typeface="华文中宋" pitchFamily="2" charset="-122"/>
                </a:rPr>
                <a:t>对科研项目预算的</a:t>
              </a:r>
              <a:r>
                <a:rPr lang="zh-CN" altLang="en-US" sz="1600" i="1" kern="0" dirty="0">
                  <a:solidFill>
                    <a:sysClr val="windowText" lastClr="000000">
                      <a:lumMod val="85000"/>
                      <a:lumOff val="15000"/>
                    </a:sysClr>
                  </a:solidFill>
                  <a:latin typeface="华文中宋" pitchFamily="2" charset="-122"/>
                  <a:ea typeface="华文中宋" pitchFamily="2" charset="-122"/>
                </a:rPr>
                <a:t>编报</a:t>
              </a:r>
              <a:r>
                <a:rPr lang="zh-CN" altLang="en-US" sz="1600" i="1" kern="0" dirty="0" smtClean="0">
                  <a:solidFill>
                    <a:sysClr val="windowText" lastClr="000000">
                      <a:lumMod val="85000"/>
                      <a:lumOff val="15000"/>
                    </a:sysClr>
                  </a:solidFill>
                  <a:latin typeface="华文中宋" pitchFamily="2" charset="-122"/>
                  <a:ea typeface="华文中宋" pitchFamily="2" charset="-122"/>
                </a:rPr>
                <a:t>要求</a:t>
              </a:r>
              <a:r>
                <a:rPr lang="zh-CN" altLang="en-US" sz="1600" kern="0" dirty="0" smtClean="0">
                  <a:solidFill>
                    <a:sysClr val="windowText" lastClr="000000">
                      <a:lumMod val="85000"/>
                      <a:lumOff val="15000"/>
                    </a:sysClr>
                  </a:solidFill>
                  <a:latin typeface="华文中宋" pitchFamily="2" charset="-122"/>
                  <a:ea typeface="华文中宋" pitchFamily="2" charset="-122"/>
                </a:rPr>
                <a:t>。</a:t>
              </a:r>
              <a:endParaRPr lang="zh-CN" altLang="en-US" sz="1600" kern="0" dirty="0">
                <a:solidFill>
                  <a:sysClr val="windowText" lastClr="000000">
                    <a:lumMod val="85000"/>
                    <a:lumOff val="15000"/>
                  </a:sysClr>
                </a:solidFill>
                <a:latin typeface="华文中宋" pitchFamily="2" charset="-122"/>
                <a:ea typeface="华文中宋" pitchFamily="2" charset="-122"/>
              </a:endParaRPr>
            </a:p>
          </p:txBody>
        </p:sp>
        <p:sp>
          <p:nvSpPr>
            <p:cNvPr id="11" name="矩形 10"/>
            <p:cNvSpPr/>
            <p:nvPr/>
          </p:nvSpPr>
          <p:spPr>
            <a:xfrm>
              <a:off x="908523" y="4581675"/>
              <a:ext cx="1922651" cy="830243"/>
            </a:xfrm>
            <a:prstGeom prst="rect">
              <a:avLst/>
            </a:prstGeom>
            <a:noFill/>
            <a:ln w="19050">
              <a:noFill/>
              <a:prstDash val="sysDot"/>
            </a:ln>
          </p:spPr>
          <p:txBody>
            <a:bodyPr>
              <a:spAutoFit/>
            </a:bodyPr>
            <a:lstStyle/>
            <a:p>
              <a:pPr>
                <a:spcBef>
                  <a:spcPct val="20000"/>
                </a:spcBef>
                <a:defRPr/>
              </a:pPr>
              <a:r>
                <a:rPr lang="zh-CN" altLang="en-US" sz="1600" i="1" kern="0" dirty="0">
                  <a:solidFill>
                    <a:sysClr val="windowText" lastClr="000000">
                      <a:lumMod val="85000"/>
                      <a:lumOff val="15000"/>
                    </a:sysClr>
                  </a:solidFill>
                  <a:latin typeface="华文中宋" pitchFamily="2" charset="-122"/>
                  <a:ea typeface="华文中宋" pitchFamily="2" charset="-122"/>
                </a:rPr>
                <a:t>结合新的资金管理办法和实际管理需要进行相应</a:t>
              </a:r>
              <a:r>
                <a:rPr lang="zh-CN" altLang="en-US" sz="1600" i="1" kern="0" dirty="0" smtClean="0">
                  <a:solidFill>
                    <a:sysClr val="windowText" lastClr="000000">
                      <a:lumMod val="85000"/>
                      <a:lumOff val="15000"/>
                    </a:sysClr>
                  </a:solidFill>
                  <a:latin typeface="华文中宋" pitchFamily="2" charset="-122"/>
                  <a:ea typeface="华文中宋" pitchFamily="2" charset="-122"/>
                </a:rPr>
                <a:t>调整</a:t>
              </a:r>
              <a:r>
                <a:rPr lang="zh-CN" altLang="en-US" sz="1600" kern="0" dirty="0" smtClean="0">
                  <a:solidFill>
                    <a:sysClr val="windowText" lastClr="000000">
                      <a:lumMod val="85000"/>
                      <a:lumOff val="15000"/>
                    </a:sysClr>
                  </a:solidFill>
                  <a:latin typeface="华文中宋" pitchFamily="2" charset="-122"/>
                  <a:ea typeface="华文中宋" pitchFamily="2" charset="-122"/>
                </a:rPr>
                <a:t>。</a:t>
              </a:r>
              <a:endParaRPr lang="zh-CN" altLang="en-US" sz="1600" kern="0" dirty="0">
                <a:solidFill>
                  <a:sysClr val="windowText" lastClr="000000">
                    <a:lumMod val="85000"/>
                    <a:lumOff val="15000"/>
                  </a:sysClr>
                </a:solidFill>
                <a:latin typeface="华文中宋" pitchFamily="2" charset="-122"/>
                <a:ea typeface="华文中宋" pitchFamily="2" charset="-122"/>
              </a:endParaRPr>
            </a:p>
          </p:txBody>
        </p:sp>
        <p:sp>
          <p:nvSpPr>
            <p:cNvPr id="12" name="文本框 2"/>
            <p:cNvSpPr txBox="1"/>
            <p:nvPr/>
          </p:nvSpPr>
          <p:spPr>
            <a:xfrm>
              <a:off x="864069" y="1909973"/>
              <a:ext cx="1422540" cy="461952"/>
            </a:xfrm>
            <a:prstGeom prst="rect">
              <a:avLst/>
            </a:prstGeom>
            <a:noFill/>
          </p:spPr>
          <p:txBody>
            <a:bodyPr wrap="none">
              <a:spAutoFit/>
            </a:bodyPr>
            <a:lstStyle/>
            <a:p>
              <a:pPr>
                <a:defRPr/>
              </a:pPr>
              <a:r>
                <a:rPr lang="zh-CN" altLang="en-US" sz="2400" b="1" kern="0" dirty="0">
                  <a:solidFill>
                    <a:srgbClr val="E46C0A"/>
                  </a:solidFill>
                  <a:latin typeface="黑体" panose="02010609060101010101" pitchFamily="49" charset="-122"/>
                  <a:ea typeface="黑体" panose="02010609060101010101" pitchFamily="49" charset="-122"/>
                </a:rPr>
                <a:t>简明易懂</a:t>
              </a:r>
            </a:p>
          </p:txBody>
        </p:sp>
        <p:grpSp>
          <p:nvGrpSpPr>
            <p:cNvPr id="18445" name="Group 17"/>
            <p:cNvGrpSpPr>
              <a:grpSpLocks/>
            </p:cNvGrpSpPr>
            <p:nvPr/>
          </p:nvGrpSpPr>
          <p:grpSpPr bwMode="auto">
            <a:xfrm>
              <a:off x="2720373" y="2155950"/>
              <a:ext cx="3519488" cy="3519487"/>
              <a:chOff x="2708" y="1040"/>
              <a:chExt cx="2712" cy="2712"/>
            </a:xfrm>
          </p:grpSpPr>
          <p:sp>
            <p:nvSpPr>
              <p:cNvPr id="18468" name="Oval 18"/>
              <p:cNvSpPr>
                <a:spLocks noChangeArrowheads="1"/>
              </p:cNvSpPr>
              <p:nvPr/>
            </p:nvSpPr>
            <p:spPr bwMode="gray">
              <a:xfrm>
                <a:off x="2708" y="1040"/>
                <a:ext cx="2712" cy="2712"/>
              </a:xfrm>
              <a:prstGeom prst="ellipse">
                <a:avLst/>
              </a:prstGeom>
              <a:solidFill>
                <a:srgbClr val="000000"/>
              </a:solidFill>
              <a:ln w="9525">
                <a:noFill/>
                <a:round/>
                <a:headEnd/>
                <a:tailEnd/>
              </a:ln>
            </p:spPr>
            <p:txBody>
              <a:bodyPr/>
              <a:lstStyle/>
              <a:p>
                <a:endParaRPr lang="zh-CN" altLang="zh-CN">
                  <a:ea typeface="宋体" pitchFamily="2" charset="-122"/>
                </a:endParaRPr>
              </a:p>
            </p:txBody>
          </p:sp>
          <p:sp>
            <p:nvSpPr>
              <p:cNvPr id="18469" name="Oval 19"/>
              <p:cNvSpPr>
                <a:spLocks noChangeArrowheads="1"/>
              </p:cNvSpPr>
              <p:nvPr/>
            </p:nvSpPr>
            <p:spPr bwMode="gray">
              <a:xfrm>
                <a:off x="2744" y="1076"/>
                <a:ext cx="2640" cy="2640"/>
              </a:xfrm>
              <a:prstGeom prst="ellipse">
                <a:avLst/>
              </a:prstGeom>
              <a:gradFill rotWithShape="1">
                <a:gsLst>
                  <a:gs pos="0">
                    <a:srgbClr val="FFFFFF"/>
                  </a:gs>
                  <a:gs pos="100000">
                    <a:srgbClr val="EAEAEA"/>
                  </a:gs>
                </a:gsLst>
                <a:lin ang="2700000" scaled="1"/>
              </a:gradFill>
              <a:ln w="9525">
                <a:noFill/>
                <a:round/>
                <a:headEnd/>
                <a:tailEnd/>
              </a:ln>
            </p:spPr>
            <p:txBody>
              <a:bodyPr/>
              <a:lstStyle/>
              <a:p>
                <a:endParaRPr lang="zh-CN" altLang="zh-CN">
                  <a:ea typeface="宋体" pitchFamily="2" charset="-122"/>
                </a:endParaRPr>
              </a:p>
            </p:txBody>
          </p:sp>
          <p:sp>
            <p:nvSpPr>
              <p:cNvPr id="18470" name="Oval 20"/>
              <p:cNvSpPr>
                <a:spLocks noChangeArrowheads="1"/>
              </p:cNvSpPr>
              <p:nvPr/>
            </p:nvSpPr>
            <p:spPr bwMode="gray">
              <a:xfrm>
                <a:off x="2971" y="1303"/>
                <a:ext cx="2186" cy="2186"/>
              </a:xfrm>
              <a:prstGeom prst="ellipse">
                <a:avLst/>
              </a:prstGeom>
              <a:gradFill rotWithShape="1">
                <a:gsLst>
                  <a:gs pos="0">
                    <a:srgbClr val="4D4D4D"/>
                  </a:gs>
                  <a:gs pos="100000">
                    <a:srgbClr val="242424"/>
                  </a:gs>
                </a:gsLst>
                <a:lin ang="2700000" scaled="1"/>
              </a:gradFill>
              <a:ln w="9525">
                <a:noFill/>
                <a:round/>
                <a:headEnd/>
                <a:tailEnd/>
              </a:ln>
            </p:spPr>
            <p:txBody>
              <a:bodyPr wrap="none" anchor="ctr"/>
              <a:lstStyle/>
              <a:p>
                <a:endParaRPr lang="zh-CN" altLang="zh-CN">
                  <a:ea typeface="宋体" pitchFamily="2" charset="-122"/>
                </a:endParaRPr>
              </a:p>
            </p:txBody>
          </p:sp>
          <p:sp>
            <p:nvSpPr>
              <p:cNvPr id="18471" name="Oval 21"/>
              <p:cNvSpPr>
                <a:spLocks noChangeArrowheads="1"/>
              </p:cNvSpPr>
              <p:nvPr/>
            </p:nvSpPr>
            <p:spPr bwMode="gray">
              <a:xfrm>
                <a:off x="3198" y="1530"/>
                <a:ext cx="1732" cy="1732"/>
              </a:xfrm>
              <a:prstGeom prst="ellipse">
                <a:avLst/>
              </a:prstGeom>
              <a:gradFill rotWithShape="1">
                <a:gsLst>
                  <a:gs pos="0">
                    <a:srgbClr val="FFFFFF"/>
                  </a:gs>
                  <a:gs pos="100000">
                    <a:srgbClr val="EAEAEA"/>
                  </a:gs>
                </a:gsLst>
                <a:lin ang="2700000" scaled="1"/>
              </a:gradFill>
              <a:ln w="9525">
                <a:noFill/>
                <a:round/>
                <a:headEnd/>
                <a:tailEnd/>
              </a:ln>
            </p:spPr>
            <p:txBody>
              <a:bodyPr/>
              <a:lstStyle/>
              <a:p>
                <a:endParaRPr lang="zh-CN" altLang="zh-CN">
                  <a:ea typeface="宋体" pitchFamily="2" charset="-122"/>
                </a:endParaRPr>
              </a:p>
            </p:txBody>
          </p:sp>
          <p:sp>
            <p:nvSpPr>
              <p:cNvPr id="18472" name="Oval 22"/>
              <p:cNvSpPr>
                <a:spLocks noChangeArrowheads="1"/>
              </p:cNvSpPr>
              <p:nvPr/>
            </p:nvSpPr>
            <p:spPr bwMode="gray">
              <a:xfrm>
                <a:off x="3420" y="1752"/>
                <a:ext cx="1286" cy="1288"/>
              </a:xfrm>
              <a:prstGeom prst="ellipse">
                <a:avLst/>
              </a:prstGeom>
              <a:gradFill rotWithShape="1">
                <a:gsLst>
                  <a:gs pos="0">
                    <a:srgbClr val="4D4D4D"/>
                  </a:gs>
                  <a:gs pos="100000">
                    <a:srgbClr val="242424"/>
                  </a:gs>
                </a:gsLst>
                <a:lin ang="2700000" scaled="1"/>
              </a:gradFill>
              <a:ln w="9525">
                <a:noFill/>
                <a:round/>
                <a:headEnd/>
                <a:tailEnd/>
              </a:ln>
            </p:spPr>
            <p:txBody>
              <a:bodyPr/>
              <a:lstStyle/>
              <a:p>
                <a:endParaRPr lang="zh-CN" altLang="zh-CN">
                  <a:ea typeface="宋体" pitchFamily="2" charset="-122"/>
                </a:endParaRPr>
              </a:p>
            </p:txBody>
          </p:sp>
          <p:sp>
            <p:nvSpPr>
              <p:cNvPr id="18473" name="Oval 23"/>
              <p:cNvSpPr>
                <a:spLocks noChangeArrowheads="1"/>
              </p:cNvSpPr>
              <p:nvPr/>
            </p:nvSpPr>
            <p:spPr bwMode="gray">
              <a:xfrm>
                <a:off x="3606" y="1936"/>
                <a:ext cx="920" cy="920"/>
              </a:xfrm>
              <a:prstGeom prst="ellipse">
                <a:avLst/>
              </a:prstGeom>
              <a:gradFill rotWithShape="1">
                <a:gsLst>
                  <a:gs pos="0">
                    <a:srgbClr val="FFFFFF"/>
                  </a:gs>
                  <a:gs pos="100000">
                    <a:srgbClr val="EAEAEA"/>
                  </a:gs>
                </a:gsLst>
                <a:lin ang="2700000" scaled="1"/>
              </a:gradFill>
              <a:ln w="9525">
                <a:noFill/>
                <a:round/>
                <a:headEnd/>
                <a:tailEnd/>
              </a:ln>
            </p:spPr>
            <p:txBody>
              <a:bodyPr/>
              <a:lstStyle/>
              <a:p>
                <a:endParaRPr lang="zh-CN" altLang="zh-CN">
                  <a:ea typeface="宋体" pitchFamily="2" charset="-122"/>
                </a:endParaRPr>
              </a:p>
            </p:txBody>
          </p:sp>
          <p:sp>
            <p:nvSpPr>
              <p:cNvPr id="18474" name="Oval 24"/>
              <p:cNvSpPr>
                <a:spLocks noChangeArrowheads="1"/>
              </p:cNvSpPr>
              <p:nvPr/>
            </p:nvSpPr>
            <p:spPr bwMode="gray">
              <a:xfrm>
                <a:off x="3787" y="2117"/>
                <a:ext cx="558" cy="558"/>
              </a:xfrm>
              <a:prstGeom prst="ellipse">
                <a:avLst/>
              </a:prstGeom>
              <a:gradFill rotWithShape="1">
                <a:gsLst>
                  <a:gs pos="0">
                    <a:srgbClr val="4D4D4D"/>
                  </a:gs>
                  <a:gs pos="100000">
                    <a:srgbClr val="242424"/>
                  </a:gs>
                </a:gsLst>
                <a:lin ang="2700000" scaled="1"/>
              </a:gradFill>
              <a:ln w="9525">
                <a:noFill/>
                <a:round/>
                <a:headEnd/>
                <a:tailEnd/>
              </a:ln>
            </p:spPr>
            <p:txBody>
              <a:bodyPr/>
              <a:lstStyle/>
              <a:p>
                <a:endParaRPr lang="zh-CN" altLang="zh-CN">
                  <a:ea typeface="宋体" pitchFamily="2" charset="-122"/>
                </a:endParaRPr>
              </a:p>
            </p:txBody>
          </p:sp>
        </p:grpSp>
        <p:grpSp>
          <p:nvGrpSpPr>
            <p:cNvPr id="18446" name="Group 56"/>
            <p:cNvGrpSpPr>
              <a:grpSpLocks/>
            </p:cNvGrpSpPr>
            <p:nvPr/>
          </p:nvGrpSpPr>
          <p:grpSpPr bwMode="auto">
            <a:xfrm rot="-1591637">
              <a:off x="4295166" y="2635558"/>
              <a:ext cx="1841500" cy="1308100"/>
              <a:chOff x="3312" y="1366"/>
              <a:chExt cx="1160" cy="824"/>
            </a:xfrm>
          </p:grpSpPr>
          <p:sp>
            <p:nvSpPr>
              <p:cNvPr id="18454" name="Freeform 57"/>
              <p:cNvSpPr>
                <a:spLocks/>
              </p:cNvSpPr>
              <p:nvPr/>
            </p:nvSpPr>
            <p:spPr bwMode="gray">
              <a:xfrm rot="2289800">
                <a:off x="3312" y="1869"/>
                <a:ext cx="82" cy="90"/>
              </a:xfrm>
              <a:custGeom>
                <a:avLst/>
                <a:gdLst>
                  <a:gd name="T0" fmla="*/ 1 w 62"/>
                  <a:gd name="T1" fmla="*/ 1956 h 68"/>
                  <a:gd name="T2" fmla="*/ 1688 w 62"/>
                  <a:gd name="T3" fmla="*/ 465 h 68"/>
                  <a:gd name="T4" fmla="*/ 1772 w 62"/>
                  <a:gd name="T5" fmla="*/ 379 h 68"/>
                  <a:gd name="T6" fmla="*/ 1539 w 62"/>
                  <a:gd name="T7" fmla="*/ 0 h 68"/>
                  <a:gd name="T8" fmla="*/ 1491 w 62"/>
                  <a:gd name="T9" fmla="*/ 86 h 68"/>
                  <a:gd name="T10" fmla="*/ 0 w 62"/>
                  <a:gd name="T11" fmla="*/ 1943 h 68"/>
                  <a:gd name="T12" fmla="*/ 1 w 62"/>
                  <a:gd name="T13" fmla="*/ 1956 h 68"/>
                  <a:gd name="T14" fmla="*/ 0 60000 65536"/>
                  <a:gd name="T15" fmla="*/ 0 60000 65536"/>
                  <a:gd name="T16" fmla="*/ 0 60000 65536"/>
                  <a:gd name="T17" fmla="*/ 0 60000 65536"/>
                  <a:gd name="T18" fmla="*/ 0 60000 65536"/>
                  <a:gd name="T19" fmla="*/ 0 60000 65536"/>
                  <a:gd name="T20" fmla="*/ 0 60000 65536"/>
                  <a:gd name="T21" fmla="*/ 0 w 62"/>
                  <a:gd name="T22" fmla="*/ 0 h 68"/>
                  <a:gd name="T23" fmla="*/ 62 w 62"/>
                  <a:gd name="T24" fmla="*/ 68 h 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2" h="68">
                    <a:moveTo>
                      <a:pt x="1" y="68"/>
                    </a:moveTo>
                    <a:cubicBezTo>
                      <a:pt x="59" y="16"/>
                      <a:pt x="59" y="16"/>
                      <a:pt x="59" y="16"/>
                    </a:cubicBezTo>
                    <a:cubicBezTo>
                      <a:pt x="62" y="13"/>
                      <a:pt x="62" y="13"/>
                      <a:pt x="62" y="13"/>
                    </a:cubicBezTo>
                    <a:cubicBezTo>
                      <a:pt x="62" y="13"/>
                      <a:pt x="58" y="4"/>
                      <a:pt x="54" y="0"/>
                    </a:cubicBezTo>
                    <a:cubicBezTo>
                      <a:pt x="52" y="3"/>
                      <a:pt x="52" y="3"/>
                      <a:pt x="52" y="3"/>
                    </a:cubicBezTo>
                    <a:cubicBezTo>
                      <a:pt x="0" y="67"/>
                      <a:pt x="0" y="67"/>
                      <a:pt x="0" y="67"/>
                    </a:cubicBezTo>
                    <a:lnTo>
                      <a:pt x="1" y="68"/>
                    </a:lnTo>
                    <a:close/>
                  </a:path>
                </a:pathLst>
              </a:custGeom>
              <a:gradFill rotWithShape="1">
                <a:gsLst>
                  <a:gs pos="0">
                    <a:srgbClr val="DBB721"/>
                  </a:gs>
                  <a:gs pos="100000">
                    <a:srgbClr val="65550F"/>
                  </a:gs>
                </a:gsLst>
                <a:lin ang="2700000" scaled="1"/>
              </a:gradFill>
              <a:ln w="9525">
                <a:noFill/>
                <a:miter lim="800000"/>
                <a:headEnd/>
                <a:tailEnd/>
              </a:ln>
            </p:spPr>
            <p:txBody>
              <a:bodyPr/>
              <a:lstStyle/>
              <a:p>
                <a:endParaRPr lang="zh-CN" altLang="en-US">
                  <a:ea typeface="宋体" pitchFamily="2" charset="-122"/>
                </a:endParaRPr>
              </a:p>
            </p:txBody>
          </p:sp>
          <p:sp>
            <p:nvSpPr>
              <p:cNvPr id="18455" name="Freeform 58"/>
              <p:cNvSpPr>
                <a:spLocks/>
              </p:cNvSpPr>
              <p:nvPr/>
            </p:nvSpPr>
            <p:spPr bwMode="gray">
              <a:xfrm rot="2289800">
                <a:off x="3486" y="1530"/>
                <a:ext cx="484" cy="603"/>
              </a:xfrm>
              <a:custGeom>
                <a:avLst/>
                <a:gdLst>
                  <a:gd name="T0" fmla="*/ 1737 w 365"/>
                  <a:gd name="T1" fmla="*/ 9172 h 456"/>
                  <a:gd name="T2" fmla="*/ 4583 w 365"/>
                  <a:gd name="T3" fmla="*/ 6054 h 456"/>
                  <a:gd name="T4" fmla="*/ 10111 w 365"/>
                  <a:gd name="T5" fmla="*/ 1214 h 456"/>
                  <a:gd name="T6" fmla="*/ 10111 w 365"/>
                  <a:gd name="T7" fmla="*/ 2469 h 456"/>
                  <a:gd name="T8" fmla="*/ 6503 w 365"/>
                  <a:gd name="T9" fmla="*/ 7899 h 456"/>
                  <a:gd name="T10" fmla="*/ 3755 w 365"/>
                  <a:gd name="T11" fmla="*/ 10925 h 456"/>
                  <a:gd name="T12" fmla="*/ 1154 w 365"/>
                  <a:gd name="T13" fmla="*/ 12883 h 456"/>
                  <a:gd name="T14" fmla="*/ 0 w 365"/>
                  <a:gd name="T15" fmla="*/ 11778 h 456"/>
                  <a:gd name="T16" fmla="*/ 1737 w 365"/>
                  <a:gd name="T17" fmla="*/ 9172 h 4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65"/>
                  <a:gd name="T28" fmla="*/ 0 h 456"/>
                  <a:gd name="T29" fmla="*/ 365 w 365"/>
                  <a:gd name="T30" fmla="*/ 456 h 4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65" h="456">
                    <a:moveTo>
                      <a:pt x="59" y="321"/>
                    </a:moveTo>
                    <a:cubicBezTo>
                      <a:pt x="155" y="212"/>
                      <a:pt x="155" y="212"/>
                      <a:pt x="155" y="212"/>
                    </a:cubicBezTo>
                    <a:cubicBezTo>
                      <a:pt x="342" y="42"/>
                      <a:pt x="342" y="42"/>
                      <a:pt x="342" y="42"/>
                    </a:cubicBezTo>
                    <a:cubicBezTo>
                      <a:pt x="342" y="42"/>
                      <a:pt x="365" y="0"/>
                      <a:pt x="342" y="86"/>
                    </a:cubicBezTo>
                    <a:cubicBezTo>
                      <a:pt x="220" y="276"/>
                      <a:pt x="220" y="276"/>
                      <a:pt x="220" y="276"/>
                    </a:cubicBezTo>
                    <a:cubicBezTo>
                      <a:pt x="127" y="382"/>
                      <a:pt x="127" y="382"/>
                      <a:pt x="127" y="382"/>
                    </a:cubicBezTo>
                    <a:cubicBezTo>
                      <a:pt x="39" y="451"/>
                      <a:pt x="39" y="451"/>
                      <a:pt x="39" y="451"/>
                    </a:cubicBezTo>
                    <a:cubicBezTo>
                      <a:pt x="39" y="451"/>
                      <a:pt x="0" y="456"/>
                      <a:pt x="0" y="412"/>
                    </a:cubicBezTo>
                    <a:lnTo>
                      <a:pt x="59" y="321"/>
                    </a:lnTo>
                    <a:close/>
                  </a:path>
                </a:pathLst>
              </a:custGeom>
              <a:gradFill rotWithShape="1">
                <a:gsLst>
                  <a:gs pos="0">
                    <a:srgbClr val="002D52"/>
                  </a:gs>
                  <a:gs pos="50000">
                    <a:srgbClr val="0061B2"/>
                  </a:gs>
                  <a:gs pos="100000">
                    <a:srgbClr val="002D52"/>
                  </a:gs>
                </a:gsLst>
                <a:lin ang="2700000" scaled="1"/>
              </a:gradFill>
              <a:ln w="9525">
                <a:solidFill>
                  <a:srgbClr val="DBDBDB"/>
                </a:solidFill>
                <a:round/>
                <a:headEnd/>
                <a:tailEnd/>
              </a:ln>
            </p:spPr>
            <p:txBody>
              <a:bodyPr/>
              <a:lstStyle/>
              <a:p>
                <a:endParaRPr lang="zh-CN" altLang="en-US">
                  <a:ea typeface="宋体" pitchFamily="2" charset="-122"/>
                </a:endParaRPr>
              </a:p>
            </p:txBody>
          </p:sp>
          <p:sp>
            <p:nvSpPr>
              <p:cNvPr id="18456" name="Freeform 59"/>
              <p:cNvSpPr>
                <a:spLocks/>
              </p:cNvSpPr>
              <p:nvPr/>
            </p:nvSpPr>
            <p:spPr bwMode="gray">
              <a:xfrm rot="2289800">
                <a:off x="3377" y="1830"/>
                <a:ext cx="142" cy="149"/>
              </a:xfrm>
              <a:custGeom>
                <a:avLst/>
                <a:gdLst>
                  <a:gd name="T0" fmla="*/ 1549 w 106"/>
                  <a:gd name="T1" fmla="*/ 0 h 113"/>
                  <a:gd name="T2" fmla="*/ 2173 w 106"/>
                  <a:gd name="T3" fmla="*/ 1137 h 113"/>
                  <a:gd name="T4" fmla="*/ 3553 w 106"/>
                  <a:gd name="T5" fmla="*/ 1549 h 113"/>
                  <a:gd name="T6" fmla="*/ 1395 w 106"/>
                  <a:gd name="T7" fmla="*/ 2942 h 113"/>
                  <a:gd name="T8" fmla="*/ 91 w 106"/>
                  <a:gd name="T9" fmla="*/ 1849 h 113"/>
                  <a:gd name="T10" fmla="*/ 1549 w 106"/>
                  <a:gd name="T11" fmla="*/ 0 h 113"/>
                  <a:gd name="T12" fmla="*/ 0 60000 65536"/>
                  <a:gd name="T13" fmla="*/ 0 60000 65536"/>
                  <a:gd name="T14" fmla="*/ 0 60000 65536"/>
                  <a:gd name="T15" fmla="*/ 0 60000 65536"/>
                  <a:gd name="T16" fmla="*/ 0 60000 65536"/>
                  <a:gd name="T17" fmla="*/ 0 60000 65536"/>
                  <a:gd name="T18" fmla="*/ 0 w 106"/>
                  <a:gd name="T19" fmla="*/ 0 h 113"/>
                  <a:gd name="T20" fmla="*/ 106 w 106"/>
                  <a:gd name="T21" fmla="*/ 113 h 113"/>
                </a:gdLst>
                <a:ahLst/>
                <a:cxnLst>
                  <a:cxn ang="T12">
                    <a:pos x="T0" y="T1"/>
                  </a:cxn>
                  <a:cxn ang="T13">
                    <a:pos x="T2" y="T3"/>
                  </a:cxn>
                  <a:cxn ang="T14">
                    <a:pos x="T4" y="T5"/>
                  </a:cxn>
                  <a:cxn ang="T15">
                    <a:pos x="T6" y="T7"/>
                  </a:cxn>
                  <a:cxn ang="T16">
                    <a:pos x="T8" y="T9"/>
                  </a:cxn>
                  <a:cxn ang="T17">
                    <a:pos x="T10" y="T11"/>
                  </a:cxn>
                </a:cxnLst>
                <a:rect l="T18" t="T19" r="T20" b="T21"/>
                <a:pathLst>
                  <a:path w="106" h="113">
                    <a:moveTo>
                      <a:pt x="46" y="0"/>
                    </a:moveTo>
                    <a:cubicBezTo>
                      <a:pt x="46" y="0"/>
                      <a:pt x="44" y="20"/>
                      <a:pt x="65" y="41"/>
                    </a:cubicBezTo>
                    <a:cubicBezTo>
                      <a:pt x="89" y="63"/>
                      <a:pt x="106" y="56"/>
                      <a:pt x="106" y="56"/>
                    </a:cubicBezTo>
                    <a:cubicBezTo>
                      <a:pt x="42" y="106"/>
                      <a:pt x="42" y="106"/>
                      <a:pt x="42" y="106"/>
                    </a:cubicBezTo>
                    <a:cubicBezTo>
                      <a:pt x="42" y="106"/>
                      <a:pt x="0" y="113"/>
                      <a:pt x="3" y="67"/>
                    </a:cubicBezTo>
                    <a:lnTo>
                      <a:pt x="46" y="0"/>
                    </a:lnTo>
                    <a:close/>
                  </a:path>
                </a:pathLst>
              </a:custGeom>
              <a:gradFill rotWithShape="1">
                <a:gsLst>
                  <a:gs pos="0">
                    <a:srgbClr val="F7C800"/>
                  </a:gs>
                  <a:gs pos="100000">
                    <a:srgbClr val="725D00"/>
                  </a:gs>
                </a:gsLst>
                <a:lin ang="2700000" scaled="1"/>
              </a:gradFill>
              <a:ln w="9525">
                <a:noFill/>
                <a:miter lim="800000"/>
                <a:headEnd/>
                <a:tailEnd/>
              </a:ln>
            </p:spPr>
            <p:txBody>
              <a:bodyPr/>
              <a:lstStyle/>
              <a:p>
                <a:endParaRPr lang="zh-CN" altLang="en-US">
                  <a:ea typeface="宋体" pitchFamily="2" charset="-122"/>
                </a:endParaRPr>
              </a:p>
            </p:txBody>
          </p:sp>
          <p:sp>
            <p:nvSpPr>
              <p:cNvPr id="18457" name="Freeform 60"/>
              <p:cNvSpPr>
                <a:spLocks/>
              </p:cNvSpPr>
              <p:nvPr/>
            </p:nvSpPr>
            <p:spPr bwMode="gray">
              <a:xfrm rot="2289800">
                <a:off x="3807" y="1669"/>
                <a:ext cx="665" cy="507"/>
              </a:xfrm>
              <a:custGeom>
                <a:avLst/>
                <a:gdLst>
                  <a:gd name="T0" fmla="*/ 8960 w 501"/>
                  <a:gd name="T1" fmla="*/ 0 h 383"/>
                  <a:gd name="T2" fmla="*/ 14173 w 501"/>
                  <a:gd name="T3" fmla="*/ 1432 h 383"/>
                  <a:gd name="T4" fmla="*/ 2087 w 501"/>
                  <a:gd name="T5" fmla="*/ 11072 h 383"/>
                  <a:gd name="T6" fmla="*/ 0 w 501"/>
                  <a:gd name="T7" fmla="*/ 9179 h 383"/>
                  <a:gd name="T8" fmla="*/ 8960 w 501"/>
                  <a:gd name="T9" fmla="*/ 0 h 383"/>
                  <a:gd name="T10" fmla="*/ 0 60000 65536"/>
                  <a:gd name="T11" fmla="*/ 0 60000 65536"/>
                  <a:gd name="T12" fmla="*/ 0 60000 65536"/>
                  <a:gd name="T13" fmla="*/ 0 60000 65536"/>
                  <a:gd name="T14" fmla="*/ 0 60000 65536"/>
                  <a:gd name="T15" fmla="*/ 0 w 501"/>
                  <a:gd name="T16" fmla="*/ 0 h 383"/>
                  <a:gd name="T17" fmla="*/ 501 w 501"/>
                  <a:gd name="T18" fmla="*/ 383 h 383"/>
                </a:gdLst>
                <a:ahLst/>
                <a:cxnLst>
                  <a:cxn ang="T10">
                    <a:pos x="T0" y="T1"/>
                  </a:cxn>
                  <a:cxn ang="T11">
                    <a:pos x="T2" y="T3"/>
                  </a:cxn>
                  <a:cxn ang="T12">
                    <a:pos x="T4" y="T5"/>
                  </a:cxn>
                  <a:cxn ang="T13">
                    <a:pos x="T6" y="T7"/>
                  </a:cxn>
                  <a:cxn ang="T14">
                    <a:pos x="T8" y="T9"/>
                  </a:cxn>
                </a:cxnLst>
                <a:rect l="T15" t="T16" r="T17" b="T18"/>
                <a:pathLst>
                  <a:path w="501" h="383">
                    <a:moveTo>
                      <a:pt x="300" y="0"/>
                    </a:moveTo>
                    <a:cubicBezTo>
                      <a:pt x="300" y="0"/>
                      <a:pt x="465" y="6"/>
                      <a:pt x="474" y="50"/>
                    </a:cubicBezTo>
                    <a:cubicBezTo>
                      <a:pt x="501" y="179"/>
                      <a:pt x="70" y="383"/>
                      <a:pt x="70" y="383"/>
                    </a:cubicBezTo>
                    <a:cubicBezTo>
                      <a:pt x="0" y="317"/>
                      <a:pt x="0" y="317"/>
                      <a:pt x="0" y="317"/>
                    </a:cubicBezTo>
                    <a:lnTo>
                      <a:pt x="300" y="0"/>
                    </a:lnTo>
                    <a:close/>
                  </a:path>
                </a:pathLst>
              </a:custGeom>
              <a:gradFill rotWithShape="1">
                <a:gsLst>
                  <a:gs pos="0">
                    <a:srgbClr val="003C6E"/>
                  </a:gs>
                  <a:gs pos="100000">
                    <a:srgbClr val="0082EE"/>
                  </a:gs>
                </a:gsLst>
                <a:lin ang="0" scaled="1"/>
              </a:gradFill>
              <a:ln w="9525">
                <a:solidFill>
                  <a:srgbClr val="DBDBDB"/>
                </a:solidFill>
                <a:round/>
                <a:headEnd/>
                <a:tailEnd/>
              </a:ln>
            </p:spPr>
            <p:txBody>
              <a:bodyPr/>
              <a:lstStyle/>
              <a:p>
                <a:endParaRPr lang="zh-CN" altLang="en-US">
                  <a:ea typeface="宋体" pitchFamily="2" charset="-122"/>
                </a:endParaRPr>
              </a:p>
            </p:txBody>
          </p:sp>
          <p:sp>
            <p:nvSpPr>
              <p:cNvPr id="18458" name="Freeform 61"/>
              <p:cNvSpPr>
                <a:spLocks/>
              </p:cNvSpPr>
              <p:nvPr/>
            </p:nvSpPr>
            <p:spPr bwMode="gray">
              <a:xfrm rot="2289800">
                <a:off x="3833" y="1366"/>
                <a:ext cx="507" cy="639"/>
              </a:xfrm>
              <a:custGeom>
                <a:avLst/>
                <a:gdLst>
                  <a:gd name="T0" fmla="*/ 7567 w 383"/>
                  <a:gd name="T1" fmla="*/ 199 h 482"/>
                  <a:gd name="T2" fmla="*/ 11072 w 383"/>
                  <a:gd name="T3" fmla="*/ 4863 h 482"/>
                  <a:gd name="T4" fmla="*/ 2408 w 383"/>
                  <a:gd name="T5" fmla="*/ 14206 h 482"/>
                  <a:gd name="T6" fmla="*/ 0 w 383"/>
                  <a:gd name="T7" fmla="*/ 9951 h 482"/>
                  <a:gd name="T8" fmla="*/ 7567 w 383"/>
                  <a:gd name="T9" fmla="*/ 199 h 482"/>
                  <a:gd name="T10" fmla="*/ 0 60000 65536"/>
                  <a:gd name="T11" fmla="*/ 0 60000 65536"/>
                  <a:gd name="T12" fmla="*/ 0 60000 65536"/>
                  <a:gd name="T13" fmla="*/ 0 60000 65536"/>
                  <a:gd name="T14" fmla="*/ 0 60000 65536"/>
                  <a:gd name="T15" fmla="*/ 0 w 383"/>
                  <a:gd name="T16" fmla="*/ 0 h 482"/>
                  <a:gd name="T17" fmla="*/ 383 w 383"/>
                  <a:gd name="T18" fmla="*/ 482 h 482"/>
                </a:gdLst>
                <a:ahLst/>
                <a:cxnLst>
                  <a:cxn ang="T10">
                    <a:pos x="T0" y="T1"/>
                  </a:cxn>
                  <a:cxn ang="T11">
                    <a:pos x="T2" y="T3"/>
                  </a:cxn>
                  <a:cxn ang="T12">
                    <a:pos x="T4" y="T5"/>
                  </a:cxn>
                  <a:cxn ang="T13">
                    <a:pos x="T6" y="T7"/>
                  </a:cxn>
                  <a:cxn ang="T14">
                    <a:pos x="T8" y="T9"/>
                  </a:cxn>
                </a:cxnLst>
                <a:rect l="T15" t="T16" r="T17" b="T18"/>
                <a:pathLst>
                  <a:path w="383" h="482">
                    <a:moveTo>
                      <a:pt x="261" y="6"/>
                    </a:moveTo>
                    <a:cubicBezTo>
                      <a:pt x="334" y="9"/>
                      <a:pt x="383" y="165"/>
                      <a:pt x="383" y="165"/>
                    </a:cubicBezTo>
                    <a:cubicBezTo>
                      <a:pt x="83" y="482"/>
                      <a:pt x="83" y="482"/>
                      <a:pt x="83" y="482"/>
                    </a:cubicBezTo>
                    <a:cubicBezTo>
                      <a:pt x="0" y="338"/>
                      <a:pt x="0" y="338"/>
                      <a:pt x="0" y="338"/>
                    </a:cubicBezTo>
                    <a:cubicBezTo>
                      <a:pt x="0" y="338"/>
                      <a:pt x="134" y="0"/>
                      <a:pt x="261" y="6"/>
                    </a:cubicBezTo>
                    <a:close/>
                  </a:path>
                </a:pathLst>
              </a:custGeom>
              <a:solidFill>
                <a:srgbClr val="0082EE"/>
              </a:solidFill>
              <a:ln w="9525">
                <a:solidFill>
                  <a:srgbClr val="DBDBDB"/>
                </a:solidFill>
                <a:round/>
                <a:headEnd/>
                <a:tailEnd/>
              </a:ln>
            </p:spPr>
            <p:txBody>
              <a:bodyPr/>
              <a:lstStyle/>
              <a:p>
                <a:endParaRPr lang="zh-CN" altLang="en-US">
                  <a:ea typeface="宋体" pitchFamily="2" charset="-122"/>
                </a:endParaRPr>
              </a:p>
            </p:txBody>
          </p:sp>
          <p:sp>
            <p:nvSpPr>
              <p:cNvPr id="18459" name="Freeform 62"/>
              <p:cNvSpPr>
                <a:spLocks/>
              </p:cNvSpPr>
              <p:nvPr/>
            </p:nvSpPr>
            <p:spPr bwMode="gray">
              <a:xfrm rot="2289800">
                <a:off x="3802" y="1574"/>
                <a:ext cx="398" cy="616"/>
              </a:xfrm>
              <a:custGeom>
                <a:avLst/>
                <a:gdLst>
                  <a:gd name="T0" fmla="*/ 8907 w 300"/>
                  <a:gd name="T1" fmla="*/ 0 h 466"/>
                  <a:gd name="T2" fmla="*/ 7748 w 300"/>
                  <a:gd name="T3" fmla="*/ 7959 h 466"/>
                  <a:gd name="T4" fmla="*/ 917 w 300"/>
                  <a:gd name="T5" fmla="*/ 13259 h 466"/>
                  <a:gd name="T6" fmla="*/ 0 w 300"/>
                  <a:gd name="T7" fmla="*/ 9028 h 466"/>
                  <a:gd name="T8" fmla="*/ 8907 w 300"/>
                  <a:gd name="T9" fmla="*/ 0 h 466"/>
                  <a:gd name="T10" fmla="*/ 0 60000 65536"/>
                  <a:gd name="T11" fmla="*/ 0 60000 65536"/>
                  <a:gd name="T12" fmla="*/ 0 60000 65536"/>
                  <a:gd name="T13" fmla="*/ 0 60000 65536"/>
                  <a:gd name="T14" fmla="*/ 0 60000 65536"/>
                  <a:gd name="T15" fmla="*/ 0 w 300"/>
                  <a:gd name="T16" fmla="*/ 0 h 466"/>
                  <a:gd name="T17" fmla="*/ 300 w 300"/>
                  <a:gd name="T18" fmla="*/ 466 h 466"/>
                </a:gdLst>
                <a:ahLst/>
                <a:cxnLst>
                  <a:cxn ang="T10">
                    <a:pos x="T0" y="T1"/>
                  </a:cxn>
                  <a:cxn ang="T11">
                    <a:pos x="T2" y="T3"/>
                  </a:cxn>
                  <a:cxn ang="T12">
                    <a:pos x="T4" y="T5"/>
                  </a:cxn>
                  <a:cxn ang="T13">
                    <a:pos x="T6" y="T7"/>
                  </a:cxn>
                  <a:cxn ang="T14">
                    <a:pos x="T8" y="T9"/>
                  </a:cxn>
                </a:cxnLst>
                <a:rect l="T15" t="T16" r="T17" b="T18"/>
                <a:pathLst>
                  <a:path w="300" h="466">
                    <a:moveTo>
                      <a:pt x="300" y="0"/>
                    </a:moveTo>
                    <a:cubicBezTo>
                      <a:pt x="300" y="0"/>
                      <a:pt x="295" y="219"/>
                      <a:pt x="260" y="280"/>
                    </a:cubicBezTo>
                    <a:cubicBezTo>
                      <a:pt x="223" y="344"/>
                      <a:pt x="31" y="466"/>
                      <a:pt x="31" y="466"/>
                    </a:cubicBezTo>
                    <a:cubicBezTo>
                      <a:pt x="0" y="317"/>
                      <a:pt x="0" y="317"/>
                      <a:pt x="0" y="317"/>
                    </a:cubicBezTo>
                    <a:lnTo>
                      <a:pt x="300" y="0"/>
                    </a:lnTo>
                    <a:close/>
                  </a:path>
                </a:pathLst>
              </a:custGeom>
              <a:gradFill rotWithShape="1">
                <a:gsLst>
                  <a:gs pos="0">
                    <a:srgbClr val="002D52"/>
                  </a:gs>
                  <a:gs pos="100000">
                    <a:srgbClr val="0061B2"/>
                  </a:gs>
                </a:gsLst>
                <a:lin ang="5400000" scaled="1"/>
              </a:gradFill>
              <a:ln w="9525">
                <a:noFill/>
                <a:miter lim="800000"/>
                <a:headEnd/>
                <a:tailEnd/>
              </a:ln>
            </p:spPr>
            <p:txBody>
              <a:bodyPr/>
              <a:lstStyle/>
              <a:p>
                <a:endParaRPr lang="zh-CN" altLang="en-US">
                  <a:ea typeface="宋体" pitchFamily="2" charset="-122"/>
                </a:endParaRPr>
              </a:p>
            </p:txBody>
          </p:sp>
          <p:sp>
            <p:nvSpPr>
              <p:cNvPr id="18460" name="Freeform 63"/>
              <p:cNvSpPr>
                <a:spLocks/>
              </p:cNvSpPr>
              <p:nvPr/>
            </p:nvSpPr>
            <p:spPr bwMode="gray">
              <a:xfrm rot="2289800">
                <a:off x="3719" y="1496"/>
                <a:ext cx="576" cy="469"/>
              </a:xfrm>
              <a:custGeom>
                <a:avLst/>
                <a:gdLst>
                  <a:gd name="T0" fmla="*/ 12635 w 435"/>
                  <a:gd name="T1" fmla="*/ 1081 h 354"/>
                  <a:gd name="T2" fmla="*/ 4543 w 435"/>
                  <a:gd name="T3" fmla="*/ 1016 h 354"/>
                  <a:gd name="T4" fmla="*/ 0 w 435"/>
                  <a:gd name="T5" fmla="*/ 8760 h 354"/>
                  <a:gd name="T6" fmla="*/ 3934 w 435"/>
                  <a:gd name="T7" fmla="*/ 10343 h 354"/>
                  <a:gd name="T8" fmla="*/ 12635 w 435"/>
                  <a:gd name="T9" fmla="*/ 1081 h 354"/>
                  <a:gd name="T10" fmla="*/ 0 60000 65536"/>
                  <a:gd name="T11" fmla="*/ 0 60000 65536"/>
                  <a:gd name="T12" fmla="*/ 0 60000 65536"/>
                  <a:gd name="T13" fmla="*/ 0 60000 65536"/>
                  <a:gd name="T14" fmla="*/ 0 60000 65536"/>
                  <a:gd name="T15" fmla="*/ 0 w 435"/>
                  <a:gd name="T16" fmla="*/ 0 h 354"/>
                  <a:gd name="T17" fmla="*/ 435 w 435"/>
                  <a:gd name="T18" fmla="*/ 354 h 354"/>
                </a:gdLst>
                <a:ahLst/>
                <a:cxnLst>
                  <a:cxn ang="T10">
                    <a:pos x="T0" y="T1"/>
                  </a:cxn>
                  <a:cxn ang="T11">
                    <a:pos x="T2" y="T3"/>
                  </a:cxn>
                  <a:cxn ang="T12">
                    <a:pos x="T4" y="T5"/>
                  </a:cxn>
                  <a:cxn ang="T13">
                    <a:pos x="T6" y="T7"/>
                  </a:cxn>
                  <a:cxn ang="T14">
                    <a:pos x="T8" y="T9"/>
                  </a:cxn>
                </a:cxnLst>
                <a:rect l="T15" t="T16" r="T17" b="T18"/>
                <a:pathLst>
                  <a:path w="435" h="354">
                    <a:moveTo>
                      <a:pt x="435" y="37"/>
                    </a:moveTo>
                    <a:cubicBezTo>
                      <a:pt x="435" y="37"/>
                      <a:pt x="216" y="0"/>
                      <a:pt x="156" y="35"/>
                    </a:cubicBezTo>
                    <a:cubicBezTo>
                      <a:pt x="89" y="73"/>
                      <a:pt x="0" y="300"/>
                      <a:pt x="0" y="300"/>
                    </a:cubicBezTo>
                    <a:cubicBezTo>
                      <a:pt x="135" y="354"/>
                      <a:pt x="135" y="354"/>
                      <a:pt x="135" y="354"/>
                    </a:cubicBezTo>
                    <a:lnTo>
                      <a:pt x="435" y="37"/>
                    </a:lnTo>
                    <a:close/>
                  </a:path>
                </a:pathLst>
              </a:custGeom>
              <a:gradFill rotWithShape="1">
                <a:gsLst>
                  <a:gs pos="0">
                    <a:srgbClr val="0082EE"/>
                  </a:gs>
                  <a:gs pos="100000">
                    <a:srgbClr val="003C6E"/>
                  </a:gs>
                </a:gsLst>
                <a:lin ang="0" scaled="1"/>
              </a:gradFill>
              <a:ln w="9525">
                <a:solidFill>
                  <a:srgbClr val="DBDBDB"/>
                </a:solidFill>
                <a:round/>
                <a:headEnd/>
                <a:tailEnd/>
              </a:ln>
            </p:spPr>
            <p:txBody>
              <a:bodyPr/>
              <a:lstStyle/>
              <a:p>
                <a:endParaRPr lang="zh-CN" altLang="en-US">
                  <a:ea typeface="宋体" pitchFamily="2" charset="-122"/>
                </a:endParaRPr>
              </a:p>
            </p:txBody>
          </p:sp>
          <p:grpSp>
            <p:nvGrpSpPr>
              <p:cNvPr id="18461" name="Group 64"/>
              <p:cNvGrpSpPr>
                <a:grpSpLocks/>
              </p:cNvGrpSpPr>
              <p:nvPr/>
            </p:nvGrpSpPr>
            <p:grpSpPr bwMode="auto">
              <a:xfrm rot="2289800">
                <a:off x="3348" y="1809"/>
                <a:ext cx="124" cy="126"/>
                <a:chOff x="3039" y="2164"/>
                <a:chExt cx="123" cy="123"/>
              </a:xfrm>
            </p:grpSpPr>
            <p:sp>
              <p:nvSpPr>
                <p:cNvPr id="18462" name="Freeform 65"/>
                <p:cNvSpPr>
                  <a:spLocks/>
                </p:cNvSpPr>
                <p:nvPr/>
              </p:nvSpPr>
              <p:spPr bwMode="gray">
                <a:xfrm>
                  <a:off x="3073" y="2177"/>
                  <a:ext cx="77" cy="71"/>
                </a:xfrm>
                <a:custGeom>
                  <a:avLst/>
                  <a:gdLst>
                    <a:gd name="T0" fmla="*/ 59 w 60"/>
                    <a:gd name="T1" fmla="*/ 0 h 55"/>
                    <a:gd name="T2" fmla="*/ 372 w 60"/>
                    <a:gd name="T3" fmla="*/ 878 h 55"/>
                    <a:gd name="T4" fmla="*/ 1196 w 60"/>
                    <a:gd name="T5" fmla="*/ 1070 h 55"/>
                    <a:gd name="T6" fmla="*/ 343 w 60"/>
                    <a:gd name="T7" fmla="*/ 897 h 55"/>
                    <a:gd name="T8" fmla="*/ 59 w 60"/>
                    <a:gd name="T9" fmla="*/ 0 h 55"/>
                    <a:gd name="T10" fmla="*/ 0 60000 65536"/>
                    <a:gd name="T11" fmla="*/ 0 60000 65536"/>
                    <a:gd name="T12" fmla="*/ 0 60000 65536"/>
                    <a:gd name="T13" fmla="*/ 0 60000 65536"/>
                    <a:gd name="T14" fmla="*/ 0 60000 65536"/>
                    <a:gd name="T15" fmla="*/ 0 w 60"/>
                    <a:gd name="T16" fmla="*/ 0 h 55"/>
                    <a:gd name="T17" fmla="*/ 60 w 60"/>
                    <a:gd name="T18" fmla="*/ 55 h 55"/>
                  </a:gdLst>
                  <a:ahLst/>
                  <a:cxnLst>
                    <a:cxn ang="T10">
                      <a:pos x="T0" y="T1"/>
                    </a:cxn>
                    <a:cxn ang="T11">
                      <a:pos x="T2" y="T3"/>
                    </a:cxn>
                    <a:cxn ang="T12">
                      <a:pos x="T4" y="T5"/>
                    </a:cxn>
                    <a:cxn ang="T13">
                      <a:pos x="T6" y="T7"/>
                    </a:cxn>
                    <a:cxn ang="T14">
                      <a:pos x="T8" y="T9"/>
                    </a:cxn>
                  </a:cxnLst>
                  <a:rect l="T15" t="T16" r="T17" b="T18"/>
                  <a:pathLst>
                    <a:path w="60" h="55">
                      <a:moveTo>
                        <a:pt x="3" y="0"/>
                      </a:moveTo>
                      <a:cubicBezTo>
                        <a:pt x="2" y="15"/>
                        <a:pt x="7" y="31"/>
                        <a:pt x="19" y="41"/>
                      </a:cubicBezTo>
                      <a:cubicBezTo>
                        <a:pt x="30" y="51"/>
                        <a:pt x="46" y="53"/>
                        <a:pt x="60" y="50"/>
                      </a:cubicBezTo>
                      <a:cubicBezTo>
                        <a:pt x="46" y="55"/>
                        <a:pt x="29" y="53"/>
                        <a:pt x="17" y="42"/>
                      </a:cubicBezTo>
                      <a:cubicBezTo>
                        <a:pt x="5" y="32"/>
                        <a:pt x="0" y="16"/>
                        <a:pt x="3" y="0"/>
                      </a:cubicBezTo>
                      <a:close/>
                    </a:path>
                  </a:pathLst>
                </a:custGeom>
                <a:gradFill rotWithShape="1">
                  <a:gsLst>
                    <a:gs pos="0">
                      <a:srgbClr val="002D52"/>
                    </a:gs>
                    <a:gs pos="50000">
                      <a:srgbClr val="0061B2"/>
                    </a:gs>
                    <a:gs pos="100000">
                      <a:srgbClr val="002D52"/>
                    </a:gs>
                  </a:gsLst>
                  <a:lin ang="2700000" scaled="1"/>
                </a:gradFill>
                <a:ln w="9525">
                  <a:noFill/>
                  <a:miter lim="800000"/>
                  <a:headEnd/>
                  <a:tailEnd/>
                </a:ln>
              </p:spPr>
              <p:txBody>
                <a:bodyPr/>
                <a:lstStyle/>
                <a:p>
                  <a:endParaRPr lang="zh-CN" altLang="en-US">
                    <a:ea typeface="宋体" pitchFamily="2" charset="-122"/>
                  </a:endParaRPr>
                </a:p>
              </p:txBody>
            </p:sp>
            <p:sp>
              <p:nvSpPr>
                <p:cNvPr id="18463" name="Freeform 66"/>
                <p:cNvSpPr>
                  <a:spLocks/>
                </p:cNvSpPr>
                <p:nvPr/>
              </p:nvSpPr>
              <p:spPr bwMode="gray">
                <a:xfrm>
                  <a:off x="3081" y="2164"/>
                  <a:ext cx="81" cy="75"/>
                </a:xfrm>
                <a:custGeom>
                  <a:avLst/>
                  <a:gdLst>
                    <a:gd name="T0" fmla="*/ 59 w 63"/>
                    <a:gd name="T1" fmla="*/ 0 h 58"/>
                    <a:gd name="T2" fmla="*/ 401 w 63"/>
                    <a:gd name="T3" fmla="*/ 936 h 58"/>
                    <a:gd name="T4" fmla="*/ 1281 w 63"/>
                    <a:gd name="T5" fmla="*/ 1170 h 58"/>
                    <a:gd name="T6" fmla="*/ 370 w 63"/>
                    <a:gd name="T7" fmla="*/ 975 h 58"/>
                    <a:gd name="T8" fmla="*/ 59 w 63"/>
                    <a:gd name="T9" fmla="*/ 0 h 58"/>
                    <a:gd name="T10" fmla="*/ 0 60000 65536"/>
                    <a:gd name="T11" fmla="*/ 0 60000 65536"/>
                    <a:gd name="T12" fmla="*/ 0 60000 65536"/>
                    <a:gd name="T13" fmla="*/ 0 60000 65536"/>
                    <a:gd name="T14" fmla="*/ 0 60000 65536"/>
                    <a:gd name="T15" fmla="*/ 0 w 63"/>
                    <a:gd name="T16" fmla="*/ 0 h 58"/>
                    <a:gd name="T17" fmla="*/ 63 w 63"/>
                    <a:gd name="T18" fmla="*/ 58 h 58"/>
                  </a:gdLst>
                  <a:ahLst/>
                  <a:cxnLst>
                    <a:cxn ang="T10">
                      <a:pos x="T0" y="T1"/>
                    </a:cxn>
                    <a:cxn ang="T11">
                      <a:pos x="T2" y="T3"/>
                    </a:cxn>
                    <a:cxn ang="T12">
                      <a:pos x="T4" y="T5"/>
                    </a:cxn>
                    <a:cxn ang="T13">
                      <a:pos x="T6" y="T7"/>
                    </a:cxn>
                    <a:cxn ang="T14">
                      <a:pos x="T8" y="T9"/>
                    </a:cxn>
                  </a:cxnLst>
                  <a:rect l="T15" t="T16" r="T17" b="T18"/>
                  <a:pathLst>
                    <a:path w="63" h="58">
                      <a:moveTo>
                        <a:pt x="3" y="0"/>
                      </a:moveTo>
                      <a:cubicBezTo>
                        <a:pt x="2" y="16"/>
                        <a:pt x="7" y="33"/>
                        <a:pt x="20" y="43"/>
                      </a:cubicBezTo>
                      <a:cubicBezTo>
                        <a:pt x="32" y="54"/>
                        <a:pt x="48" y="57"/>
                        <a:pt x="63" y="53"/>
                      </a:cubicBezTo>
                      <a:cubicBezTo>
                        <a:pt x="48" y="58"/>
                        <a:pt x="31" y="55"/>
                        <a:pt x="18" y="45"/>
                      </a:cubicBezTo>
                      <a:cubicBezTo>
                        <a:pt x="5" y="34"/>
                        <a:pt x="0" y="17"/>
                        <a:pt x="3" y="0"/>
                      </a:cubicBezTo>
                      <a:close/>
                    </a:path>
                  </a:pathLst>
                </a:custGeom>
                <a:gradFill rotWithShape="1">
                  <a:gsLst>
                    <a:gs pos="0">
                      <a:srgbClr val="002D52"/>
                    </a:gs>
                    <a:gs pos="50000">
                      <a:srgbClr val="0061B2"/>
                    </a:gs>
                    <a:gs pos="100000">
                      <a:srgbClr val="002D52"/>
                    </a:gs>
                  </a:gsLst>
                  <a:lin ang="2700000" scaled="1"/>
                </a:gradFill>
                <a:ln w="9525">
                  <a:noFill/>
                  <a:miter lim="800000"/>
                  <a:headEnd/>
                  <a:tailEnd/>
                </a:ln>
              </p:spPr>
              <p:txBody>
                <a:bodyPr/>
                <a:lstStyle/>
                <a:p>
                  <a:endParaRPr lang="zh-CN" altLang="en-US">
                    <a:ea typeface="宋体" pitchFamily="2" charset="-122"/>
                  </a:endParaRPr>
                </a:p>
              </p:txBody>
            </p:sp>
            <p:sp>
              <p:nvSpPr>
                <p:cNvPr id="18464" name="Freeform 67"/>
                <p:cNvSpPr>
                  <a:spLocks/>
                </p:cNvSpPr>
                <p:nvPr/>
              </p:nvSpPr>
              <p:spPr bwMode="gray">
                <a:xfrm>
                  <a:off x="3065" y="2189"/>
                  <a:ext cx="74" cy="67"/>
                </a:xfrm>
                <a:custGeom>
                  <a:avLst/>
                  <a:gdLst>
                    <a:gd name="T0" fmla="*/ 64 w 57"/>
                    <a:gd name="T1" fmla="*/ 0 h 52"/>
                    <a:gd name="T2" fmla="*/ 412 w 57"/>
                    <a:gd name="T3" fmla="*/ 810 h 52"/>
                    <a:gd name="T4" fmla="*/ 1306 w 57"/>
                    <a:gd name="T5" fmla="*/ 1006 h 52"/>
                    <a:gd name="T6" fmla="*/ 360 w 57"/>
                    <a:gd name="T7" fmla="*/ 840 h 52"/>
                    <a:gd name="T8" fmla="*/ 64 w 57"/>
                    <a:gd name="T9" fmla="*/ 0 h 52"/>
                    <a:gd name="T10" fmla="*/ 0 60000 65536"/>
                    <a:gd name="T11" fmla="*/ 0 60000 65536"/>
                    <a:gd name="T12" fmla="*/ 0 60000 65536"/>
                    <a:gd name="T13" fmla="*/ 0 60000 65536"/>
                    <a:gd name="T14" fmla="*/ 0 60000 65536"/>
                    <a:gd name="T15" fmla="*/ 0 w 57"/>
                    <a:gd name="T16" fmla="*/ 0 h 52"/>
                    <a:gd name="T17" fmla="*/ 57 w 57"/>
                    <a:gd name="T18" fmla="*/ 52 h 52"/>
                  </a:gdLst>
                  <a:ahLst/>
                  <a:cxnLst>
                    <a:cxn ang="T10">
                      <a:pos x="T0" y="T1"/>
                    </a:cxn>
                    <a:cxn ang="T11">
                      <a:pos x="T2" y="T3"/>
                    </a:cxn>
                    <a:cxn ang="T12">
                      <a:pos x="T4" y="T5"/>
                    </a:cxn>
                    <a:cxn ang="T13">
                      <a:pos x="T6" y="T7"/>
                    </a:cxn>
                    <a:cxn ang="T14">
                      <a:pos x="T8" y="T9"/>
                    </a:cxn>
                  </a:cxnLst>
                  <a:rect l="T15" t="T16" r="T17" b="T18"/>
                  <a:pathLst>
                    <a:path w="57" h="52">
                      <a:moveTo>
                        <a:pt x="3" y="0"/>
                      </a:moveTo>
                      <a:cubicBezTo>
                        <a:pt x="1" y="15"/>
                        <a:pt x="6" y="29"/>
                        <a:pt x="18" y="39"/>
                      </a:cubicBezTo>
                      <a:cubicBezTo>
                        <a:pt x="29" y="48"/>
                        <a:pt x="44" y="51"/>
                        <a:pt x="57" y="48"/>
                      </a:cubicBezTo>
                      <a:cubicBezTo>
                        <a:pt x="43" y="52"/>
                        <a:pt x="28" y="50"/>
                        <a:pt x="16" y="40"/>
                      </a:cubicBezTo>
                      <a:cubicBezTo>
                        <a:pt x="5" y="30"/>
                        <a:pt x="0" y="15"/>
                        <a:pt x="3" y="0"/>
                      </a:cubicBezTo>
                      <a:close/>
                    </a:path>
                  </a:pathLst>
                </a:custGeom>
                <a:gradFill rotWithShape="1">
                  <a:gsLst>
                    <a:gs pos="0">
                      <a:srgbClr val="002D52"/>
                    </a:gs>
                    <a:gs pos="50000">
                      <a:srgbClr val="0061B2"/>
                    </a:gs>
                    <a:gs pos="100000">
                      <a:srgbClr val="002D52"/>
                    </a:gs>
                  </a:gsLst>
                  <a:lin ang="2700000" scaled="1"/>
                </a:gradFill>
                <a:ln w="9525">
                  <a:noFill/>
                  <a:miter lim="800000"/>
                  <a:headEnd/>
                  <a:tailEnd/>
                </a:ln>
              </p:spPr>
              <p:txBody>
                <a:bodyPr/>
                <a:lstStyle/>
                <a:p>
                  <a:endParaRPr lang="zh-CN" altLang="en-US">
                    <a:ea typeface="宋体" pitchFamily="2" charset="-122"/>
                  </a:endParaRPr>
                </a:p>
              </p:txBody>
            </p:sp>
            <p:sp>
              <p:nvSpPr>
                <p:cNvPr id="18465" name="Freeform 68"/>
                <p:cNvSpPr>
                  <a:spLocks/>
                </p:cNvSpPr>
                <p:nvPr/>
              </p:nvSpPr>
              <p:spPr bwMode="gray">
                <a:xfrm>
                  <a:off x="3046" y="2222"/>
                  <a:ext cx="63" cy="57"/>
                </a:xfrm>
                <a:custGeom>
                  <a:avLst/>
                  <a:gdLst>
                    <a:gd name="T0" fmla="*/ 46 w 49"/>
                    <a:gd name="T1" fmla="*/ 0 h 44"/>
                    <a:gd name="T2" fmla="*/ 297 w 49"/>
                    <a:gd name="T3" fmla="*/ 751 h 44"/>
                    <a:gd name="T4" fmla="*/ 996 w 49"/>
                    <a:gd name="T5" fmla="*/ 893 h 44"/>
                    <a:gd name="T6" fmla="*/ 288 w 49"/>
                    <a:gd name="T7" fmla="*/ 763 h 44"/>
                    <a:gd name="T8" fmla="*/ 46 w 49"/>
                    <a:gd name="T9" fmla="*/ 0 h 44"/>
                    <a:gd name="T10" fmla="*/ 0 60000 65536"/>
                    <a:gd name="T11" fmla="*/ 0 60000 65536"/>
                    <a:gd name="T12" fmla="*/ 0 60000 65536"/>
                    <a:gd name="T13" fmla="*/ 0 60000 65536"/>
                    <a:gd name="T14" fmla="*/ 0 60000 65536"/>
                    <a:gd name="T15" fmla="*/ 0 w 49"/>
                    <a:gd name="T16" fmla="*/ 0 h 44"/>
                    <a:gd name="T17" fmla="*/ 49 w 49"/>
                    <a:gd name="T18" fmla="*/ 44 h 44"/>
                  </a:gdLst>
                  <a:ahLst/>
                  <a:cxnLst>
                    <a:cxn ang="T10">
                      <a:pos x="T0" y="T1"/>
                    </a:cxn>
                    <a:cxn ang="T11">
                      <a:pos x="T2" y="T3"/>
                    </a:cxn>
                    <a:cxn ang="T12">
                      <a:pos x="T4" y="T5"/>
                    </a:cxn>
                    <a:cxn ang="T13">
                      <a:pos x="T6" y="T7"/>
                    </a:cxn>
                    <a:cxn ang="T14">
                      <a:pos x="T8" y="T9"/>
                    </a:cxn>
                  </a:cxnLst>
                  <a:rect l="T15" t="T16" r="T17" b="T18"/>
                  <a:pathLst>
                    <a:path w="49" h="44">
                      <a:moveTo>
                        <a:pt x="2" y="0"/>
                      </a:moveTo>
                      <a:cubicBezTo>
                        <a:pt x="1" y="12"/>
                        <a:pt x="5" y="25"/>
                        <a:pt x="15" y="33"/>
                      </a:cubicBezTo>
                      <a:cubicBezTo>
                        <a:pt x="24" y="41"/>
                        <a:pt x="37" y="43"/>
                        <a:pt x="49" y="40"/>
                      </a:cubicBezTo>
                      <a:cubicBezTo>
                        <a:pt x="37" y="44"/>
                        <a:pt x="24" y="42"/>
                        <a:pt x="14" y="34"/>
                      </a:cubicBezTo>
                      <a:cubicBezTo>
                        <a:pt x="4" y="26"/>
                        <a:pt x="0" y="12"/>
                        <a:pt x="2" y="0"/>
                      </a:cubicBezTo>
                      <a:close/>
                    </a:path>
                  </a:pathLst>
                </a:custGeom>
                <a:gradFill rotWithShape="1">
                  <a:gsLst>
                    <a:gs pos="0">
                      <a:srgbClr val="002D52"/>
                    </a:gs>
                    <a:gs pos="50000">
                      <a:srgbClr val="0061B2"/>
                    </a:gs>
                    <a:gs pos="100000">
                      <a:srgbClr val="002D52"/>
                    </a:gs>
                  </a:gsLst>
                  <a:lin ang="2700000" scaled="1"/>
                </a:gradFill>
                <a:ln w="9525">
                  <a:noFill/>
                  <a:miter lim="800000"/>
                  <a:headEnd/>
                  <a:tailEnd/>
                </a:ln>
              </p:spPr>
              <p:txBody>
                <a:bodyPr/>
                <a:lstStyle/>
                <a:p>
                  <a:endParaRPr lang="zh-CN" altLang="en-US">
                    <a:ea typeface="宋体" pitchFamily="2" charset="-122"/>
                  </a:endParaRPr>
                </a:p>
              </p:txBody>
            </p:sp>
            <p:sp>
              <p:nvSpPr>
                <p:cNvPr id="18466" name="Freeform 69"/>
                <p:cNvSpPr>
                  <a:spLocks/>
                </p:cNvSpPr>
                <p:nvPr/>
              </p:nvSpPr>
              <p:spPr bwMode="gray">
                <a:xfrm>
                  <a:off x="3052" y="2212"/>
                  <a:ext cx="66" cy="61"/>
                </a:xfrm>
                <a:custGeom>
                  <a:avLst/>
                  <a:gdLst>
                    <a:gd name="T0" fmla="*/ 47 w 51"/>
                    <a:gd name="T1" fmla="*/ 0 h 47"/>
                    <a:gd name="T2" fmla="*/ 324 w 51"/>
                    <a:gd name="T3" fmla="*/ 784 h 47"/>
                    <a:gd name="T4" fmla="*/ 1118 w 51"/>
                    <a:gd name="T5" fmla="*/ 955 h 47"/>
                    <a:gd name="T6" fmla="*/ 305 w 51"/>
                    <a:gd name="T7" fmla="*/ 831 h 47"/>
                    <a:gd name="T8" fmla="*/ 47 w 51"/>
                    <a:gd name="T9" fmla="*/ 0 h 47"/>
                    <a:gd name="T10" fmla="*/ 0 60000 65536"/>
                    <a:gd name="T11" fmla="*/ 0 60000 65536"/>
                    <a:gd name="T12" fmla="*/ 0 60000 65536"/>
                    <a:gd name="T13" fmla="*/ 0 60000 65536"/>
                    <a:gd name="T14" fmla="*/ 0 60000 65536"/>
                    <a:gd name="T15" fmla="*/ 0 w 51"/>
                    <a:gd name="T16" fmla="*/ 0 h 47"/>
                    <a:gd name="T17" fmla="*/ 51 w 51"/>
                    <a:gd name="T18" fmla="*/ 47 h 47"/>
                  </a:gdLst>
                  <a:ahLst/>
                  <a:cxnLst>
                    <a:cxn ang="T10">
                      <a:pos x="T0" y="T1"/>
                    </a:cxn>
                    <a:cxn ang="T11">
                      <a:pos x="T2" y="T3"/>
                    </a:cxn>
                    <a:cxn ang="T12">
                      <a:pos x="T4" y="T5"/>
                    </a:cxn>
                    <a:cxn ang="T13">
                      <a:pos x="T6" y="T7"/>
                    </a:cxn>
                    <a:cxn ang="T14">
                      <a:pos x="T8" y="T9"/>
                    </a:cxn>
                  </a:cxnLst>
                  <a:rect l="T15" t="T16" r="T17" b="T18"/>
                  <a:pathLst>
                    <a:path w="51" h="47">
                      <a:moveTo>
                        <a:pt x="2" y="0"/>
                      </a:moveTo>
                      <a:cubicBezTo>
                        <a:pt x="1" y="13"/>
                        <a:pt x="5" y="26"/>
                        <a:pt x="15" y="35"/>
                      </a:cubicBezTo>
                      <a:cubicBezTo>
                        <a:pt x="25" y="43"/>
                        <a:pt x="39" y="46"/>
                        <a:pt x="51" y="42"/>
                      </a:cubicBezTo>
                      <a:cubicBezTo>
                        <a:pt x="38" y="47"/>
                        <a:pt x="25" y="45"/>
                        <a:pt x="14" y="36"/>
                      </a:cubicBezTo>
                      <a:cubicBezTo>
                        <a:pt x="4" y="27"/>
                        <a:pt x="0" y="13"/>
                        <a:pt x="2" y="0"/>
                      </a:cubicBezTo>
                      <a:close/>
                    </a:path>
                  </a:pathLst>
                </a:custGeom>
                <a:gradFill rotWithShape="1">
                  <a:gsLst>
                    <a:gs pos="0">
                      <a:srgbClr val="002D52"/>
                    </a:gs>
                    <a:gs pos="50000">
                      <a:srgbClr val="0061B2"/>
                    </a:gs>
                    <a:gs pos="100000">
                      <a:srgbClr val="002D52"/>
                    </a:gs>
                  </a:gsLst>
                  <a:lin ang="2700000" scaled="1"/>
                </a:gradFill>
                <a:ln w="9525">
                  <a:noFill/>
                  <a:miter lim="800000"/>
                  <a:headEnd/>
                  <a:tailEnd/>
                </a:ln>
              </p:spPr>
              <p:txBody>
                <a:bodyPr/>
                <a:lstStyle/>
                <a:p>
                  <a:endParaRPr lang="zh-CN" altLang="en-US">
                    <a:ea typeface="宋体" pitchFamily="2" charset="-122"/>
                  </a:endParaRPr>
                </a:p>
              </p:txBody>
            </p:sp>
            <p:sp>
              <p:nvSpPr>
                <p:cNvPr id="18467" name="Freeform 70"/>
                <p:cNvSpPr>
                  <a:spLocks/>
                </p:cNvSpPr>
                <p:nvPr/>
              </p:nvSpPr>
              <p:spPr bwMode="gray">
                <a:xfrm>
                  <a:off x="3039" y="2231"/>
                  <a:ext cx="61" cy="56"/>
                </a:xfrm>
                <a:custGeom>
                  <a:avLst/>
                  <a:gdLst>
                    <a:gd name="T0" fmla="*/ 49 w 47"/>
                    <a:gd name="T1" fmla="*/ 0 h 43"/>
                    <a:gd name="T2" fmla="*/ 317 w 47"/>
                    <a:gd name="T3" fmla="*/ 776 h 43"/>
                    <a:gd name="T4" fmla="*/ 1079 w 47"/>
                    <a:gd name="T5" fmla="*/ 926 h 43"/>
                    <a:gd name="T6" fmla="*/ 306 w 47"/>
                    <a:gd name="T7" fmla="*/ 787 h 43"/>
                    <a:gd name="T8" fmla="*/ 49 w 47"/>
                    <a:gd name="T9" fmla="*/ 0 h 43"/>
                    <a:gd name="T10" fmla="*/ 0 60000 65536"/>
                    <a:gd name="T11" fmla="*/ 0 60000 65536"/>
                    <a:gd name="T12" fmla="*/ 0 60000 65536"/>
                    <a:gd name="T13" fmla="*/ 0 60000 65536"/>
                    <a:gd name="T14" fmla="*/ 0 60000 65536"/>
                    <a:gd name="T15" fmla="*/ 0 w 47"/>
                    <a:gd name="T16" fmla="*/ 0 h 43"/>
                    <a:gd name="T17" fmla="*/ 47 w 47"/>
                    <a:gd name="T18" fmla="*/ 43 h 43"/>
                  </a:gdLst>
                  <a:ahLst/>
                  <a:cxnLst>
                    <a:cxn ang="T10">
                      <a:pos x="T0" y="T1"/>
                    </a:cxn>
                    <a:cxn ang="T11">
                      <a:pos x="T2" y="T3"/>
                    </a:cxn>
                    <a:cxn ang="T12">
                      <a:pos x="T4" y="T5"/>
                    </a:cxn>
                    <a:cxn ang="T13">
                      <a:pos x="T6" y="T7"/>
                    </a:cxn>
                    <a:cxn ang="T14">
                      <a:pos x="T8" y="T9"/>
                    </a:cxn>
                  </a:cxnLst>
                  <a:rect l="T15" t="T16" r="T17" b="T18"/>
                  <a:pathLst>
                    <a:path w="47" h="43">
                      <a:moveTo>
                        <a:pt x="2" y="0"/>
                      </a:moveTo>
                      <a:cubicBezTo>
                        <a:pt x="1" y="12"/>
                        <a:pt x="5" y="24"/>
                        <a:pt x="14" y="32"/>
                      </a:cubicBezTo>
                      <a:cubicBezTo>
                        <a:pt x="23" y="39"/>
                        <a:pt x="35" y="42"/>
                        <a:pt x="47" y="39"/>
                      </a:cubicBezTo>
                      <a:cubicBezTo>
                        <a:pt x="35" y="43"/>
                        <a:pt x="22" y="41"/>
                        <a:pt x="13" y="33"/>
                      </a:cubicBezTo>
                      <a:cubicBezTo>
                        <a:pt x="4" y="25"/>
                        <a:pt x="0" y="12"/>
                        <a:pt x="2" y="0"/>
                      </a:cubicBezTo>
                      <a:close/>
                    </a:path>
                  </a:pathLst>
                </a:custGeom>
                <a:gradFill rotWithShape="1">
                  <a:gsLst>
                    <a:gs pos="0">
                      <a:srgbClr val="002D52"/>
                    </a:gs>
                    <a:gs pos="50000">
                      <a:srgbClr val="0061B2"/>
                    </a:gs>
                    <a:gs pos="100000">
                      <a:srgbClr val="002D52"/>
                    </a:gs>
                  </a:gsLst>
                  <a:lin ang="2700000" scaled="1"/>
                </a:gradFill>
                <a:ln w="9525">
                  <a:noFill/>
                  <a:miter lim="800000"/>
                  <a:headEnd/>
                  <a:tailEnd/>
                </a:ln>
              </p:spPr>
              <p:txBody>
                <a:bodyPr/>
                <a:lstStyle/>
                <a:p>
                  <a:endParaRPr lang="zh-CN" altLang="en-US">
                    <a:ea typeface="宋体" pitchFamily="2" charset="-122"/>
                  </a:endParaRPr>
                </a:p>
              </p:txBody>
            </p:sp>
          </p:grpSp>
        </p:grpSp>
        <p:sp>
          <p:nvSpPr>
            <p:cNvPr id="36" name="任意多边形 35"/>
            <p:cNvSpPr/>
            <p:nvPr/>
          </p:nvSpPr>
          <p:spPr>
            <a:xfrm flipH="1">
              <a:off x="4490275" y="2400500"/>
              <a:ext cx="3748456" cy="1509678"/>
            </a:xfrm>
            <a:custGeom>
              <a:avLst/>
              <a:gdLst>
                <a:gd name="connsiteX0" fmla="*/ 807522 w 807522"/>
                <a:gd name="connsiteY0" fmla="*/ 950026 h 950026"/>
                <a:gd name="connsiteX1" fmla="*/ 391886 w 807522"/>
                <a:gd name="connsiteY1" fmla="*/ 0 h 950026"/>
                <a:gd name="connsiteX2" fmla="*/ 0 w 807522"/>
                <a:gd name="connsiteY2" fmla="*/ 0 h 950026"/>
                <a:gd name="connsiteX0" fmla="*/ 807522 w 807522"/>
                <a:gd name="connsiteY0" fmla="*/ 950026 h 950026"/>
                <a:gd name="connsiteX1" fmla="*/ 595904 w 807522"/>
                <a:gd name="connsiteY1" fmla="*/ 15240 h 950026"/>
                <a:gd name="connsiteX2" fmla="*/ 0 w 807522"/>
                <a:gd name="connsiteY2" fmla="*/ 0 h 950026"/>
                <a:gd name="connsiteX0" fmla="*/ 1534558 w 1534558"/>
                <a:gd name="connsiteY0" fmla="*/ 934786 h 934786"/>
                <a:gd name="connsiteX1" fmla="*/ 1322940 w 1534558"/>
                <a:gd name="connsiteY1" fmla="*/ 0 h 934786"/>
                <a:gd name="connsiteX2" fmla="*/ 0 w 1534558"/>
                <a:gd name="connsiteY2" fmla="*/ 3548 h 934786"/>
                <a:gd name="connsiteX0" fmla="*/ 1550250 w 1550250"/>
                <a:gd name="connsiteY0" fmla="*/ 934786 h 934786"/>
                <a:gd name="connsiteX1" fmla="*/ 1338632 w 1550250"/>
                <a:gd name="connsiteY1" fmla="*/ 0 h 934786"/>
                <a:gd name="connsiteX2" fmla="*/ 0 w 1550250"/>
                <a:gd name="connsiteY2" fmla="*/ 3548 h 934786"/>
                <a:gd name="connsiteX0" fmla="*/ 1536302 w 1536302"/>
                <a:gd name="connsiteY0" fmla="*/ 934786 h 934786"/>
                <a:gd name="connsiteX1" fmla="*/ 1324684 w 1536302"/>
                <a:gd name="connsiteY1" fmla="*/ 0 h 934786"/>
                <a:gd name="connsiteX2" fmla="*/ 0 w 1536302"/>
                <a:gd name="connsiteY2" fmla="*/ 3548 h 934786"/>
                <a:gd name="connsiteX0" fmla="*/ 1143871 w 1143871"/>
                <a:gd name="connsiteY0" fmla="*/ 934786 h 934786"/>
                <a:gd name="connsiteX1" fmla="*/ 932253 w 1143871"/>
                <a:gd name="connsiteY1" fmla="*/ 0 h 934786"/>
                <a:gd name="connsiteX2" fmla="*/ 0 w 1143871"/>
                <a:gd name="connsiteY2" fmla="*/ 22598 h 934786"/>
                <a:gd name="connsiteX0" fmla="*/ 1154477 w 1154477"/>
                <a:gd name="connsiteY0" fmla="*/ 934786 h 934786"/>
                <a:gd name="connsiteX1" fmla="*/ 942859 w 1154477"/>
                <a:gd name="connsiteY1" fmla="*/ 0 h 934786"/>
                <a:gd name="connsiteX2" fmla="*/ 0 w 1154477"/>
                <a:gd name="connsiteY2" fmla="*/ 22598 h 934786"/>
                <a:gd name="connsiteX0" fmla="*/ 1141547 w 1141547"/>
                <a:gd name="connsiteY0" fmla="*/ 934786 h 934786"/>
                <a:gd name="connsiteX1" fmla="*/ 929929 w 1141547"/>
                <a:gd name="connsiteY1" fmla="*/ 0 h 934786"/>
                <a:gd name="connsiteX2" fmla="*/ 0 w 1141547"/>
                <a:gd name="connsiteY2" fmla="*/ 10988 h 934786"/>
              </a:gdLst>
              <a:ahLst/>
              <a:cxnLst>
                <a:cxn ang="0">
                  <a:pos x="connsiteX0" y="connsiteY0"/>
                </a:cxn>
                <a:cxn ang="0">
                  <a:pos x="connsiteX1" y="connsiteY1"/>
                </a:cxn>
                <a:cxn ang="0">
                  <a:pos x="connsiteX2" y="connsiteY2"/>
                </a:cxn>
              </a:cxnLst>
              <a:rect l="l" t="t" r="r" b="b"/>
              <a:pathLst>
                <a:path w="1141547" h="934786">
                  <a:moveTo>
                    <a:pt x="1141547" y="934786"/>
                  </a:moveTo>
                  <a:lnTo>
                    <a:pt x="929929" y="0"/>
                  </a:lnTo>
                  <a:lnTo>
                    <a:pt x="0" y="10988"/>
                  </a:lnTo>
                </a:path>
              </a:pathLst>
            </a:custGeom>
            <a:ln w="12700">
              <a:solidFill>
                <a:srgbClr val="119707"/>
              </a:solidFill>
              <a:prstDash val="sysDot"/>
              <a:headEnd type="oval"/>
              <a:tailEnd type="triangle" w="med" len="lg"/>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solidFill>
                  <a:prstClr val="black"/>
                </a:solidFill>
                <a:latin typeface="黑体" panose="02010609060101010101" pitchFamily="49" charset="-122"/>
                <a:ea typeface="黑体" panose="02010609060101010101" pitchFamily="49" charset="-122"/>
              </a:endParaRPr>
            </a:p>
          </p:txBody>
        </p:sp>
        <p:sp>
          <p:nvSpPr>
            <p:cNvPr id="37" name="任意多边形 36"/>
            <p:cNvSpPr/>
            <p:nvPr/>
          </p:nvSpPr>
          <p:spPr>
            <a:xfrm flipV="1">
              <a:off x="818026" y="3891128"/>
              <a:ext cx="3675425" cy="690547"/>
            </a:xfrm>
            <a:custGeom>
              <a:avLst/>
              <a:gdLst>
                <a:gd name="connsiteX0" fmla="*/ 807522 w 807522"/>
                <a:gd name="connsiteY0" fmla="*/ 950026 h 950026"/>
                <a:gd name="connsiteX1" fmla="*/ 391886 w 807522"/>
                <a:gd name="connsiteY1" fmla="*/ 0 h 950026"/>
                <a:gd name="connsiteX2" fmla="*/ 0 w 807522"/>
                <a:gd name="connsiteY2" fmla="*/ 0 h 950026"/>
                <a:gd name="connsiteX0" fmla="*/ 807522 w 807522"/>
                <a:gd name="connsiteY0" fmla="*/ 950026 h 950026"/>
                <a:gd name="connsiteX1" fmla="*/ 595904 w 807522"/>
                <a:gd name="connsiteY1" fmla="*/ 15240 h 950026"/>
                <a:gd name="connsiteX2" fmla="*/ 0 w 807522"/>
                <a:gd name="connsiteY2" fmla="*/ 0 h 950026"/>
                <a:gd name="connsiteX0" fmla="*/ 808848 w 808848"/>
                <a:gd name="connsiteY0" fmla="*/ 934786 h 934786"/>
                <a:gd name="connsiteX1" fmla="*/ 597230 w 808848"/>
                <a:gd name="connsiteY1" fmla="*/ 0 h 934786"/>
                <a:gd name="connsiteX2" fmla="*/ 0 w 808848"/>
                <a:gd name="connsiteY2" fmla="*/ 3810 h 934786"/>
                <a:gd name="connsiteX0" fmla="*/ 1370356 w 1370356"/>
                <a:gd name="connsiteY0" fmla="*/ 957914 h 957914"/>
                <a:gd name="connsiteX1" fmla="*/ 1158738 w 1370356"/>
                <a:gd name="connsiteY1" fmla="*/ 23128 h 957914"/>
                <a:gd name="connsiteX2" fmla="*/ 0 w 1370356"/>
                <a:gd name="connsiteY2" fmla="*/ 44 h 957914"/>
                <a:gd name="connsiteX0" fmla="*/ 1190673 w 1190673"/>
                <a:gd name="connsiteY0" fmla="*/ 934786 h 934786"/>
                <a:gd name="connsiteX1" fmla="*/ 979055 w 1190673"/>
                <a:gd name="connsiteY1" fmla="*/ 0 h 934786"/>
                <a:gd name="connsiteX2" fmla="*/ 0 w 1190673"/>
                <a:gd name="connsiteY2" fmla="*/ 30704 h 934786"/>
                <a:gd name="connsiteX0" fmla="*/ 1195976 w 1195976"/>
                <a:gd name="connsiteY0" fmla="*/ 934786 h 934786"/>
                <a:gd name="connsiteX1" fmla="*/ 984358 w 1195976"/>
                <a:gd name="connsiteY1" fmla="*/ 0 h 934786"/>
                <a:gd name="connsiteX2" fmla="*/ 0 w 1195976"/>
                <a:gd name="connsiteY2" fmla="*/ 30704 h 934786"/>
                <a:gd name="connsiteX0" fmla="*/ 1195976 w 1195976"/>
                <a:gd name="connsiteY0" fmla="*/ 934786 h 934786"/>
                <a:gd name="connsiteX1" fmla="*/ 984358 w 1195976"/>
                <a:gd name="connsiteY1" fmla="*/ 0 h 934786"/>
                <a:gd name="connsiteX2" fmla="*/ 0 w 1195976"/>
                <a:gd name="connsiteY2" fmla="*/ 13286 h 934786"/>
                <a:gd name="connsiteX0" fmla="*/ 1199209 w 1199209"/>
                <a:gd name="connsiteY0" fmla="*/ 934786 h 934786"/>
                <a:gd name="connsiteX1" fmla="*/ 987591 w 1199209"/>
                <a:gd name="connsiteY1" fmla="*/ 0 h 934786"/>
                <a:gd name="connsiteX2" fmla="*/ 0 w 1199209"/>
                <a:gd name="connsiteY2" fmla="*/ 7480 h 934786"/>
              </a:gdLst>
              <a:ahLst/>
              <a:cxnLst>
                <a:cxn ang="0">
                  <a:pos x="connsiteX0" y="connsiteY0"/>
                </a:cxn>
                <a:cxn ang="0">
                  <a:pos x="connsiteX1" y="connsiteY1"/>
                </a:cxn>
                <a:cxn ang="0">
                  <a:pos x="connsiteX2" y="connsiteY2"/>
                </a:cxn>
              </a:cxnLst>
              <a:rect l="l" t="t" r="r" b="b"/>
              <a:pathLst>
                <a:path w="1199209" h="934786">
                  <a:moveTo>
                    <a:pt x="1199209" y="934786"/>
                  </a:moveTo>
                  <a:lnTo>
                    <a:pt x="987591" y="0"/>
                  </a:lnTo>
                  <a:lnTo>
                    <a:pt x="0" y="7480"/>
                  </a:lnTo>
                </a:path>
              </a:pathLst>
            </a:custGeom>
            <a:ln w="12700">
              <a:solidFill>
                <a:srgbClr val="BE1348"/>
              </a:solidFill>
              <a:prstDash val="sysDot"/>
              <a:headEnd type="oval"/>
              <a:tailEnd type="triangle" w="med" len="lg"/>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solidFill>
                  <a:prstClr val="black"/>
                </a:solidFill>
                <a:latin typeface="黑体" panose="02010609060101010101" pitchFamily="49" charset="-122"/>
                <a:ea typeface="黑体" panose="02010609060101010101" pitchFamily="49" charset="-122"/>
              </a:endParaRPr>
            </a:p>
          </p:txBody>
        </p:sp>
        <p:sp>
          <p:nvSpPr>
            <p:cNvPr id="38" name="任意多边形 37"/>
            <p:cNvSpPr/>
            <p:nvPr/>
          </p:nvSpPr>
          <p:spPr>
            <a:xfrm flipH="1" flipV="1">
              <a:off x="4490275" y="3894303"/>
              <a:ext cx="3748456" cy="773095"/>
            </a:xfrm>
            <a:custGeom>
              <a:avLst/>
              <a:gdLst>
                <a:gd name="connsiteX0" fmla="*/ 807522 w 807522"/>
                <a:gd name="connsiteY0" fmla="*/ 950026 h 950026"/>
                <a:gd name="connsiteX1" fmla="*/ 391886 w 807522"/>
                <a:gd name="connsiteY1" fmla="*/ 0 h 950026"/>
                <a:gd name="connsiteX2" fmla="*/ 0 w 807522"/>
                <a:gd name="connsiteY2" fmla="*/ 0 h 950026"/>
                <a:gd name="connsiteX0" fmla="*/ 807522 w 807522"/>
                <a:gd name="connsiteY0" fmla="*/ 950026 h 950026"/>
                <a:gd name="connsiteX1" fmla="*/ 595904 w 807522"/>
                <a:gd name="connsiteY1" fmla="*/ 15240 h 950026"/>
                <a:gd name="connsiteX2" fmla="*/ 0 w 807522"/>
                <a:gd name="connsiteY2" fmla="*/ 0 h 950026"/>
                <a:gd name="connsiteX0" fmla="*/ 661557 w 661557"/>
                <a:gd name="connsiteY0" fmla="*/ 950026 h 950026"/>
                <a:gd name="connsiteX1" fmla="*/ 449939 w 661557"/>
                <a:gd name="connsiteY1" fmla="*/ 15240 h 950026"/>
                <a:gd name="connsiteX2" fmla="*/ 0 w 661557"/>
                <a:gd name="connsiteY2" fmla="*/ 0 h 950026"/>
                <a:gd name="connsiteX0" fmla="*/ 661557 w 661557"/>
                <a:gd name="connsiteY0" fmla="*/ 958598 h 958598"/>
                <a:gd name="connsiteX1" fmla="*/ 448614 w 661557"/>
                <a:gd name="connsiteY1" fmla="*/ 0 h 958598"/>
                <a:gd name="connsiteX2" fmla="*/ 0 w 661557"/>
                <a:gd name="connsiteY2" fmla="*/ 8572 h 958598"/>
                <a:gd name="connsiteX0" fmla="*/ 661557 w 661557"/>
                <a:gd name="connsiteY0" fmla="*/ 950026 h 950026"/>
                <a:gd name="connsiteX1" fmla="*/ 448614 w 661557"/>
                <a:gd name="connsiteY1" fmla="*/ 5716 h 950026"/>
                <a:gd name="connsiteX2" fmla="*/ 0 w 661557"/>
                <a:gd name="connsiteY2" fmla="*/ 0 h 950026"/>
                <a:gd name="connsiteX0" fmla="*/ 2196344 w 2196344"/>
                <a:gd name="connsiteY0" fmla="*/ 1003816 h 1003816"/>
                <a:gd name="connsiteX1" fmla="*/ 1983401 w 2196344"/>
                <a:gd name="connsiteY1" fmla="*/ 59506 h 1003816"/>
                <a:gd name="connsiteX2" fmla="*/ 0 w 2196344"/>
                <a:gd name="connsiteY2" fmla="*/ 0 h 1003816"/>
                <a:gd name="connsiteX0" fmla="*/ 1501635 w 1501635"/>
                <a:gd name="connsiteY0" fmla="*/ 946666 h 946666"/>
                <a:gd name="connsiteX1" fmla="*/ 1288692 w 1501635"/>
                <a:gd name="connsiteY1" fmla="*/ 2356 h 946666"/>
                <a:gd name="connsiteX2" fmla="*/ 0 w 1501635"/>
                <a:gd name="connsiteY2" fmla="*/ 0 h 946666"/>
              </a:gdLst>
              <a:ahLst/>
              <a:cxnLst>
                <a:cxn ang="0">
                  <a:pos x="connsiteX0" y="connsiteY0"/>
                </a:cxn>
                <a:cxn ang="0">
                  <a:pos x="connsiteX1" y="connsiteY1"/>
                </a:cxn>
                <a:cxn ang="0">
                  <a:pos x="connsiteX2" y="connsiteY2"/>
                </a:cxn>
              </a:cxnLst>
              <a:rect l="l" t="t" r="r" b="b"/>
              <a:pathLst>
                <a:path w="1501635" h="946666">
                  <a:moveTo>
                    <a:pt x="1501635" y="946666"/>
                  </a:moveTo>
                  <a:cubicBezTo>
                    <a:pt x="1431096" y="635071"/>
                    <a:pt x="1359231" y="313951"/>
                    <a:pt x="1288692" y="2356"/>
                  </a:cubicBezTo>
                  <a:lnTo>
                    <a:pt x="0" y="0"/>
                  </a:lnTo>
                </a:path>
              </a:pathLst>
            </a:custGeom>
            <a:ln w="12700">
              <a:solidFill>
                <a:srgbClr val="005DDF"/>
              </a:solidFill>
              <a:prstDash val="sysDot"/>
              <a:headEnd type="oval"/>
              <a:tailEnd type="triangle" w="med" len="lg"/>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solidFill>
                  <a:prstClr val="black"/>
                </a:solidFill>
                <a:latin typeface="黑体" panose="02010609060101010101" pitchFamily="49" charset="-122"/>
                <a:ea typeface="黑体" panose="02010609060101010101" pitchFamily="49" charset="-122"/>
              </a:endParaRPr>
            </a:p>
          </p:txBody>
        </p:sp>
        <p:sp>
          <p:nvSpPr>
            <p:cNvPr id="39" name="任意多边形 38"/>
            <p:cNvSpPr/>
            <p:nvPr/>
          </p:nvSpPr>
          <p:spPr>
            <a:xfrm>
              <a:off x="846604" y="2400500"/>
              <a:ext cx="3643672" cy="1501741"/>
            </a:xfrm>
            <a:custGeom>
              <a:avLst/>
              <a:gdLst>
                <a:gd name="connsiteX0" fmla="*/ 807522 w 807522"/>
                <a:gd name="connsiteY0" fmla="*/ 950026 h 950026"/>
                <a:gd name="connsiteX1" fmla="*/ 391886 w 807522"/>
                <a:gd name="connsiteY1" fmla="*/ 0 h 950026"/>
                <a:gd name="connsiteX2" fmla="*/ 0 w 807522"/>
                <a:gd name="connsiteY2" fmla="*/ 0 h 950026"/>
                <a:gd name="connsiteX0" fmla="*/ 807522 w 807522"/>
                <a:gd name="connsiteY0" fmla="*/ 950026 h 950026"/>
                <a:gd name="connsiteX1" fmla="*/ 595904 w 807522"/>
                <a:gd name="connsiteY1" fmla="*/ 15240 h 950026"/>
                <a:gd name="connsiteX2" fmla="*/ 0 w 807522"/>
                <a:gd name="connsiteY2" fmla="*/ 0 h 950026"/>
                <a:gd name="connsiteX0" fmla="*/ 808848 w 808848"/>
                <a:gd name="connsiteY0" fmla="*/ 934786 h 934786"/>
                <a:gd name="connsiteX1" fmla="*/ 597230 w 808848"/>
                <a:gd name="connsiteY1" fmla="*/ 0 h 934786"/>
                <a:gd name="connsiteX2" fmla="*/ 0 w 808848"/>
                <a:gd name="connsiteY2" fmla="*/ 3810 h 934786"/>
                <a:gd name="connsiteX0" fmla="*/ 1370356 w 1370356"/>
                <a:gd name="connsiteY0" fmla="*/ 957914 h 957914"/>
                <a:gd name="connsiteX1" fmla="*/ 1158738 w 1370356"/>
                <a:gd name="connsiteY1" fmla="*/ 23128 h 957914"/>
                <a:gd name="connsiteX2" fmla="*/ 0 w 1370356"/>
                <a:gd name="connsiteY2" fmla="*/ 44 h 957914"/>
                <a:gd name="connsiteX0" fmla="*/ 1190673 w 1190673"/>
                <a:gd name="connsiteY0" fmla="*/ 934786 h 934786"/>
                <a:gd name="connsiteX1" fmla="*/ 979055 w 1190673"/>
                <a:gd name="connsiteY1" fmla="*/ 0 h 934786"/>
                <a:gd name="connsiteX2" fmla="*/ 0 w 1190673"/>
                <a:gd name="connsiteY2" fmla="*/ 30704 h 934786"/>
                <a:gd name="connsiteX0" fmla="*/ 1195976 w 1195976"/>
                <a:gd name="connsiteY0" fmla="*/ 934786 h 934786"/>
                <a:gd name="connsiteX1" fmla="*/ 984358 w 1195976"/>
                <a:gd name="connsiteY1" fmla="*/ 0 h 934786"/>
                <a:gd name="connsiteX2" fmla="*/ 0 w 1195976"/>
                <a:gd name="connsiteY2" fmla="*/ 30704 h 934786"/>
                <a:gd name="connsiteX0" fmla="*/ 1195976 w 1195976"/>
                <a:gd name="connsiteY0" fmla="*/ 934786 h 934786"/>
                <a:gd name="connsiteX1" fmla="*/ 984358 w 1195976"/>
                <a:gd name="connsiteY1" fmla="*/ 0 h 934786"/>
                <a:gd name="connsiteX2" fmla="*/ 0 w 1195976"/>
                <a:gd name="connsiteY2" fmla="*/ 13286 h 934786"/>
                <a:gd name="connsiteX0" fmla="*/ 1199209 w 1199209"/>
                <a:gd name="connsiteY0" fmla="*/ 934786 h 934786"/>
                <a:gd name="connsiteX1" fmla="*/ 987591 w 1199209"/>
                <a:gd name="connsiteY1" fmla="*/ 0 h 934786"/>
                <a:gd name="connsiteX2" fmla="*/ 0 w 1199209"/>
                <a:gd name="connsiteY2" fmla="*/ 7480 h 934786"/>
              </a:gdLst>
              <a:ahLst/>
              <a:cxnLst>
                <a:cxn ang="0">
                  <a:pos x="connsiteX0" y="connsiteY0"/>
                </a:cxn>
                <a:cxn ang="0">
                  <a:pos x="connsiteX1" y="connsiteY1"/>
                </a:cxn>
                <a:cxn ang="0">
                  <a:pos x="connsiteX2" y="connsiteY2"/>
                </a:cxn>
              </a:cxnLst>
              <a:rect l="l" t="t" r="r" b="b"/>
              <a:pathLst>
                <a:path w="1199209" h="934786">
                  <a:moveTo>
                    <a:pt x="1199209" y="934786"/>
                  </a:moveTo>
                  <a:lnTo>
                    <a:pt x="987591" y="0"/>
                  </a:lnTo>
                  <a:lnTo>
                    <a:pt x="0" y="7480"/>
                  </a:lnTo>
                </a:path>
              </a:pathLst>
            </a:custGeom>
            <a:ln w="12700">
              <a:solidFill>
                <a:srgbClr val="C73E01"/>
              </a:solidFill>
              <a:prstDash val="sysDot"/>
              <a:headEnd type="oval"/>
              <a:tailEnd type="triangle" w="med" len="lg"/>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solidFill>
                  <a:prstClr val="black"/>
                </a:solidFill>
                <a:latin typeface="黑体" panose="02010609060101010101" pitchFamily="49" charset="-122"/>
                <a:ea typeface="黑体" panose="02010609060101010101" pitchFamily="49" charset="-122"/>
              </a:endParaRPr>
            </a:p>
          </p:txBody>
        </p:sp>
        <p:sp>
          <p:nvSpPr>
            <p:cNvPr id="40" name="文本框 134"/>
            <p:cNvSpPr txBox="1"/>
            <p:nvPr/>
          </p:nvSpPr>
          <p:spPr>
            <a:xfrm>
              <a:off x="6857470" y="4214970"/>
              <a:ext cx="1422540" cy="461952"/>
            </a:xfrm>
            <a:prstGeom prst="rect">
              <a:avLst/>
            </a:prstGeom>
            <a:noFill/>
          </p:spPr>
          <p:txBody>
            <a:bodyPr wrap="none">
              <a:spAutoFit/>
            </a:bodyPr>
            <a:lstStyle/>
            <a:p>
              <a:pPr>
                <a:defRPr/>
              </a:pPr>
              <a:r>
                <a:rPr lang="zh-CN" altLang="en-US" sz="2400" b="1" kern="0" dirty="0">
                  <a:solidFill>
                    <a:srgbClr val="005DDF"/>
                  </a:solidFill>
                  <a:latin typeface="黑体" panose="02010609060101010101" pitchFamily="49" charset="-122"/>
                  <a:ea typeface="黑体" panose="02010609060101010101" pitchFamily="49" charset="-122"/>
                </a:rPr>
                <a:t>政策相符</a:t>
              </a:r>
            </a:p>
          </p:txBody>
        </p:sp>
        <p:sp>
          <p:nvSpPr>
            <p:cNvPr id="41" name="文本框 135"/>
            <p:cNvSpPr txBox="1"/>
            <p:nvPr/>
          </p:nvSpPr>
          <p:spPr>
            <a:xfrm>
              <a:off x="6857470" y="1929023"/>
              <a:ext cx="1422540" cy="461952"/>
            </a:xfrm>
            <a:prstGeom prst="rect">
              <a:avLst/>
            </a:prstGeom>
            <a:noFill/>
          </p:spPr>
          <p:txBody>
            <a:bodyPr wrap="none">
              <a:spAutoFit/>
            </a:bodyPr>
            <a:lstStyle/>
            <a:p>
              <a:pPr>
                <a:defRPr/>
              </a:pPr>
              <a:r>
                <a:rPr lang="zh-CN" altLang="en-US" sz="2400" b="1" kern="0" dirty="0">
                  <a:solidFill>
                    <a:srgbClr val="119707"/>
                  </a:solidFill>
                  <a:latin typeface="黑体" panose="02010609060101010101" pitchFamily="49" charset="-122"/>
                  <a:ea typeface="黑体" panose="02010609060101010101" pitchFamily="49" charset="-122"/>
                </a:rPr>
                <a:t>口径一致</a:t>
              </a:r>
            </a:p>
          </p:txBody>
        </p:sp>
        <p:sp>
          <p:nvSpPr>
            <p:cNvPr id="42" name="文本框 136"/>
            <p:cNvSpPr txBox="1"/>
            <p:nvPr/>
          </p:nvSpPr>
          <p:spPr>
            <a:xfrm>
              <a:off x="910110" y="4119723"/>
              <a:ext cx="1422540" cy="461952"/>
            </a:xfrm>
            <a:prstGeom prst="rect">
              <a:avLst/>
            </a:prstGeom>
            <a:noFill/>
          </p:spPr>
          <p:txBody>
            <a:bodyPr wrap="none">
              <a:spAutoFit/>
            </a:bodyPr>
            <a:lstStyle/>
            <a:p>
              <a:pPr>
                <a:defRPr/>
              </a:pPr>
              <a:r>
                <a:rPr lang="zh-CN" altLang="en-US" sz="2400" b="1" kern="0" dirty="0">
                  <a:solidFill>
                    <a:srgbClr val="BE1247"/>
                  </a:solidFill>
                  <a:latin typeface="黑体" panose="02010609060101010101" pitchFamily="49" charset="-122"/>
                  <a:ea typeface="黑体" panose="02010609060101010101" pitchFamily="49" charset="-122"/>
                </a:rPr>
                <a:t>适应需求</a:t>
              </a:r>
            </a:p>
          </p:txBody>
        </p:sp>
      </p:grpSp>
      <p:sp>
        <p:nvSpPr>
          <p:cNvPr id="44" name="矩形 43"/>
          <p:cNvSpPr/>
          <p:nvPr/>
        </p:nvSpPr>
        <p:spPr>
          <a:xfrm>
            <a:off x="6357951" y="2071688"/>
            <a:ext cx="2143139" cy="1077218"/>
          </a:xfrm>
          <a:prstGeom prst="rect">
            <a:avLst/>
          </a:prstGeom>
          <a:noFill/>
          <a:ln w="19050">
            <a:noFill/>
            <a:prstDash val="sysDot"/>
          </a:ln>
        </p:spPr>
        <p:txBody>
          <a:bodyPr wrap="square">
            <a:spAutoFit/>
          </a:bodyPr>
          <a:lstStyle/>
          <a:p>
            <a:pPr>
              <a:spcBef>
                <a:spcPct val="20000"/>
              </a:spcBef>
              <a:defRPr/>
            </a:pPr>
            <a:r>
              <a:rPr lang="zh-CN" altLang="en-US" sz="1600" i="1" kern="0" dirty="0" smtClean="0">
                <a:solidFill>
                  <a:sysClr val="windowText" lastClr="000000">
                    <a:lumMod val="85000"/>
                    <a:lumOff val="15000"/>
                  </a:sysClr>
                </a:solidFill>
                <a:latin typeface="华文中宋" pitchFamily="2" charset="-122"/>
                <a:ea typeface="华文中宋" pitchFamily="2" charset="-122"/>
              </a:rPr>
              <a:t>各科目支出范围和标准原则上与国家其他各类科技计划、专项等保持一致。</a:t>
            </a:r>
            <a:endParaRPr lang="zh-CN" altLang="en-US" sz="1600" i="1" kern="0" dirty="0">
              <a:solidFill>
                <a:sysClr val="windowText" lastClr="000000">
                  <a:lumMod val="85000"/>
                  <a:lumOff val="15000"/>
                </a:sysClr>
              </a:solidFill>
              <a:latin typeface="华文中宋" pitchFamily="2" charset="-122"/>
              <a:ea typeface="华文中宋" pitchFamily="2" charset="-122"/>
            </a:endParaRPr>
          </a:p>
        </p:txBody>
      </p:sp>
      <p:sp>
        <p:nvSpPr>
          <p:cNvPr id="45" name="TextBox 44"/>
          <p:cNvSpPr txBox="1"/>
          <p:nvPr/>
        </p:nvSpPr>
        <p:spPr>
          <a:xfrm>
            <a:off x="714348" y="5572140"/>
            <a:ext cx="7786742" cy="830997"/>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buFont typeface="Wingdings" pitchFamily="2" charset="2"/>
              <a:buChar char="u"/>
              <a:defRPr/>
            </a:pPr>
            <a:r>
              <a:rPr lang="zh-CN" alt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黑体" pitchFamily="2" charset="-122"/>
                <a:ea typeface="黑体" pitchFamily="2" charset="-122"/>
              </a:rPr>
              <a:t>设计目的：加强资金管理，完善管理流程，为后期进一步的管理、监督、绩效考评奠定基础。</a:t>
            </a:r>
          </a:p>
        </p:txBody>
      </p:sp>
      <p:sp>
        <p:nvSpPr>
          <p:cNvPr id="46" name="TextBox 45"/>
          <p:cNvSpPr txBox="1"/>
          <p:nvPr/>
        </p:nvSpPr>
        <p:spPr>
          <a:xfrm>
            <a:off x="714348" y="1000108"/>
            <a:ext cx="2428892" cy="461665"/>
          </a:xfrm>
          <a:prstGeom prst="rect">
            <a:avLst/>
          </a:prstGeom>
          <a:noFill/>
        </p:spPr>
        <p:txBody>
          <a:bodyPr>
            <a:spAutoFit/>
          </a:bodyPr>
          <a:lstStyle/>
          <a:p>
            <a:pPr>
              <a:buFont typeface="Wingdings" pitchFamily="2" charset="2"/>
              <a:buChar char="u"/>
              <a:defRPr/>
            </a:pPr>
            <a:r>
              <a:rPr lang="zh-CN" alt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黑体" pitchFamily="2" charset="-122"/>
                <a:ea typeface="黑体" pitchFamily="2" charset="-122"/>
              </a:rPr>
              <a:t>设计原则：</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9" name="Group 33"/>
          <p:cNvGrpSpPr>
            <a:grpSpLocks/>
          </p:cNvGrpSpPr>
          <p:nvPr/>
        </p:nvGrpSpPr>
        <p:grpSpPr bwMode="auto">
          <a:xfrm>
            <a:off x="428596" y="2285992"/>
            <a:ext cx="2357454" cy="2428892"/>
            <a:chOff x="480" y="1200"/>
            <a:chExt cx="1042" cy="1019"/>
          </a:xfrm>
        </p:grpSpPr>
        <p:grpSp>
          <p:nvGrpSpPr>
            <p:cNvPr id="110" name="Group 34"/>
            <p:cNvGrpSpPr>
              <a:grpSpLocks/>
            </p:cNvGrpSpPr>
            <p:nvPr/>
          </p:nvGrpSpPr>
          <p:grpSpPr bwMode="auto">
            <a:xfrm>
              <a:off x="480" y="1200"/>
              <a:ext cx="1042" cy="1019"/>
              <a:chOff x="480" y="1200"/>
              <a:chExt cx="1042" cy="1019"/>
            </a:xfrm>
          </p:grpSpPr>
          <p:pic>
            <p:nvPicPr>
              <p:cNvPr id="112" name="Picture 35" descr="circuler_1"/>
              <p:cNvPicPr>
                <a:picLocks noChangeAspect="1" noChangeArrowheads="1"/>
              </p:cNvPicPr>
              <p:nvPr/>
            </p:nvPicPr>
            <p:blipFill>
              <a:blip r:embed="rId2" cstate="print"/>
              <a:srcRect/>
              <a:stretch>
                <a:fillRect/>
              </a:stretch>
            </p:blipFill>
            <p:spPr bwMode="gray">
              <a:xfrm>
                <a:off x="480" y="1200"/>
                <a:ext cx="1042" cy="1016"/>
              </a:xfrm>
              <a:prstGeom prst="rect">
                <a:avLst/>
              </a:prstGeom>
              <a:noFill/>
            </p:spPr>
          </p:pic>
          <p:sp>
            <p:nvSpPr>
              <p:cNvPr id="113" name="Oval 36"/>
              <p:cNvSpPr>
                <a:spLocks noChangeArrowheads="1"/>
              </p:cNvSpPr>
              <p:nvPr/>
            </p:nvSpPr>
            <p:spPr bwMode="gray">
              <a:xfrm>
                <a:off x="480" y="1200"/>
                <a:ext cx="1035" cy="1019"/>
              </a:xfrm>
              <a:prstGeom prst="ellipse">
                <a:avLst/>
              </a:prstGeom>
              <a:gradFill rotWithShape="1">
                <a:gsLst>
                  <a:gs pos="0">
                    <a:schemeClr val="accent2">
                      <a:alpha val="55000"/>
                    </a:schemeClr>
                  </a:gs>
                  <a:gs pos="50000">
                    <a:schemeClr val="accent2">
                      <a:gamma/>
                      <a:shade val="66275"/>
                      <a:invGamma/>
                      <a:alpha val="89999"/>
                    </a:schemeClr>
                  </a:gs>
                  <a:gs pos="100000">
                    <a:schemeClr val="accent2">
                      <a:alpha val="55000"/>
                    </a:schemeClr>
                  </a:gs>
                </a:gsLst>
                <a:lin ang="5400000" scaled="1"/>
              </a:gradFill>
              <a:ln w="9525" algn="ctr">
                <a:noFill/>
                <a:round/>
                <a:headEnd/>
                <a:tailEnd/>
              </a:ln>
              <a:effectLst/>
            </p:spPr>
            <p:txBody>
              <a:bodyPr wrap="none" anchor="ctr"/>
              <a:lstStyle/>
              <a:p>
                <a:endParaRPr lang="zh-CN" altLang="en-US"/>
              </a:p>
            </p:txBody>
          </p:sp>
        </p:grpSp>
        <p:pic>
          <p:nvPicPr>
            <p:cNvPr id="111" name="Picture 37" descr="Picture2"/>
            <p:cNvPicPr>
              <a:picLocks noChangeAspect="1" noChangeArrowheads="1"/>
            </p:cNvPicPr>
            <p:nvPr/>
          </p:nvPicPr>
          <p:blipFill>
            <a:blip r:embed="rId3" cstate="print"/>
            <a:srcRect/>
            <a:stretch>
              <a:fillRect/>
            </a:stretch>
          </p:blipFill>
          <p:spPr bwMode="gray">
            <a:xfrm>
              <a:off x="584" y="1210"/>
              <a:ext cx="823" cy="360"/>
            </a:xfrm>
            <a:prstGeom prst="rect">
              <a:avLst/>
            </a:prstGeom>
            <a:noFill/>
          </p:spPr>
        </p:pic>
      </p:grpSp>
      <p:sp>
        <p:nvSpPr>
          <p:cNvPr id="48130" name="标题 1"/>
          <p:cNvSpPr>
            <a:spLocks noGrp="1"/>
          </p:cNvSpPr>
          <p:nvPr>
            <p:ph type="title"/>
          </p:nvPr>
        </p:nvSpPr>
        <p:spPr/>
        <p:txBody>
          <a:bodyPr/>
          <a:lstStyle/>
          <a:p>
            <a:r>
              <a:rPr lang="en-US" altLang="zh-CN" sz="4000" dirty="0" smtClean="0">
                <a:latin typeface="黑体" pitchFamily="49" charset="-122"/>
                <a:ea typeface="黑体" pitchFamily="49" charset="-122"/>
              </a:rPr>
              <a:t>2.1 </a:t>
            </a:r>
            <a:r>
              <a:rPr lang="zh-CN" altLang="en-US" sz="4000" dirty="0" smtClean="0">
                <a:latin typeface="黑体" pitchFamily="49" charset="-122"/>
                <a:ea typeface="黑体" pitchFamily="49" charset="-122"/>
              </a:rPr>
              <a:t>间接费用核定</a:t>
            </a:r>
          </a:p>
        </p:txBody>
      </p:sp>
      <p:sp>
        <p:nvSpPr>
          <p:cNvPr id="12" name="Text Box 8"/>
          <p:cNvSpPr txBox="1">
            <a:spLocks noChangeArrowheads="1"/>
          </p:cNvSpPr>
          <p:nvPr/>
        </p:nvSpPr>
        <p:spPr bwMode="white">
          <a:xfrm>
            <a:off x="714348" y="3000372"/>
            <a:ext cx="1736868" cy="1077218"/>
          </a:xfrm>
          <a:prstGeom prst="rect">
            <a:avLst/>
          </a:prstGeom>
          <a:noFill/>
          <a:ln w="9525" algn="ctr">
            <a:noFill/>
            <a:miter lim="800000"/>
            <a:headEnd/>
            <a:tailEnd/>
          </a:ln>
          <a:effectLst/>
        </p:spPr>
        <p:txBody>
          <a:bodyPr wrap="square">
            <a:spAutoFit/>
          </a:bodyPr>
          <a:lstStyle/>
          <a:p>
            <a:pPr algn="ctr">
              <a:spcBef>
                <a:spcPct val="50000"/>
              </a:spcBef>
            </a:pPr>
            <a:r>
              <a:rPr lang="zh-CN" altLang="en-US" sz="3200" b="1" dirty="0" smtClean="0">
                <a:solidFill>
                  <a:schemeClr val="bg1"/>
                </a:solidFill>
                <a:latin typeface="华文中宋" pitchFamily="2" charset="-122"/>
                <a:ea typeface="华文中宋" pitchFamily="2" charset="-122"/>
                <a:cs typeface="Arial" charset="0"/>
              </a:rPr>
              <a:t>研究类项目</a:t>
            </a:r>
            <a:endParaRPr lang="en-US" altLang="zh-CN" sz="3200" b="1" dirty="0">
              <a:solidFill>
                <a:schemeClr val="bg1"/>
              </a:solidFill>
              <a:latin typeface="华文中宋" pitchFamily="2" charset="-122"/>
              <a:ea typeface="华文中宋" pitchFamily="2" charset="-122"/>
              <a:cs typeface="Arial" charset="0"/>
            </a:endParaRPr>
          </a:p>
        </p:txBody>
      </p:sp>
      <p:sp>
        <p:nvSpPr>
          <p:cNvPr id="6" name="Oval 3"/>
          <p:cNvSpPr>
            <a:spLocks noChangeArrowheads="1"/>
          </p:cNvSpPr>
          <p:nvPr/>
        </p:nvSpPr>
        <p:spPr bwMode="gray">
          <a:xfrm>
            <a:off x="3760806" y="1995063"/>
            <a:ext cx="4525970" cy="4505771"/>
          </a:xfrm>
          <a:prstGeom prst="ellipse">
            <a:avLst/>
          </a:prstGeom>
          <a:noFill/>
          <a:ln w="57150">
            <a:solidFill>
              <a:schemeClr val="tx2">
                <a:alpha val="39999"/>
              </a:schemeClr>
            </a:solidFill>
            <a:round/>
            <a:headEnd/>
            <a:tailEnd/>
          </a:ln>
          <a:effectLst/>
          <a:scene3d>
            <a:camera prst="legacyPerspectiveFront"/>
            <a:lightRig rig="legacyFlat3" dir="r"/>
          </a:scene3d>
          <a:sp3d extrusionH="430200" prstMaterial="legacyPlastic">
            <a:bevelT w="13500" h="13500" prst="angle"/>
            <a:bevelB w="13500" h="13500" prst="angle"/>
            <a:extrusionClr>
              <a:schemeClr val="accent2"/>
            </a:extrusionClr>
          </a:sp3d>
        </p:spPr>
        <p:txBody>
          <a:bodyPr wrap="none" anchor="ctr">
            <a:flatTx/>
          </a:bodyPr>
          <a:lstStyle/>
          <a:p>
            <a:endParaRPr lang="zh-CN" altLang="en-US"/>
          </a:p>
        </p:txBody>
      </p:sp>
      <p:grpSp>
        <p:nvGrpSpPr>
          <p:cNvPr id="37" name="Group 33"/>
          <p:cNvGrpSpPr>
            <a:grpSpLocks/>
          </p:cNvGrpSpPr>
          <p:nvPr/>
        </p:nvGrpSpPr>
        <p:grpSpPr bwMode="auto">
          <a:xfrm>
            <a:off x="4071934" y="2071678"/>
            <a:ext cx="1643074" cy="1548859"/>
            <a:chOff x="480" y="1200"/>
            <a:chExt cx="1042" cy="1019"/>
          </a:xfrm>
        </p:grpSpPr>
        <p:grpSp>
          <p:nvGrpSpPr>
            <p:cNvPr id="38" name="Group 34"/>
            <p:cNvGrpSpPr>
              <a:grpSpLocks/>
            </p:cNvGrpSpPr>
            <p:nvPr/>
          </p:nvGrpSpPr>
          <p:grpSpPr bwMode="auto">
            <a:xfrm>
              <a:off x="480" y="1200"/>
              <a:ext cx="1042" cy="1019"/>
              <a:chOff x="480" y="1200"/>
              <a:chExt cx="1042" cy="1019"/>
            </a:xfrm>
          </p:grpSpPr>
          <p:pic>
            <p:nvPicPr>
              <p:cNvPr id="40" name="Picture 35" descr="circuler_1"/>
              <p:cNvPicPr>
                <a:picLocks noChangeAspect="1" noChangeArrowheads="1"/>
              </p:cNvPicPr>
              <p:nvPr/>
            </p:nvPicPr>
            <p:blipFill>
              <a:blip r:embed="rId2" cstate="print"/>
              <a:srcRect/>
              <a:stretch>
                <a:fillRect/>
              </a:stretch>
            </p:blipFill>
            <p:spPr bwMode="gray">
              <a:xfrm>
                <a:off x="480" y="1200"/>
                <a:ext cx="1042" cy="1016"/>
              </a:xfrm>
              <a:prstGeom prst="rect">
                <a:avLst/>
              </a:prstGeom>
              <a:noFill/>
            </p:spPr>
          </p:pic>
          <p:sp>
            <p:nvSpPr>
              <p:cNvPr id="41" name="Oval 36"/>
              <p:cNvSpPr>
                <a:spLocks noChangeArrowheads="1"/>
              </p:cNvSpPr>
              <p:nvPr/>
            </p:nvSpPr>
            <p:spPr bwMode="gray">
              <a:xfrm>
                <a:off x="480" y="1200"/>
                <a:ext cx="1035" cy="1019"/>
              </a:xfrm>
              <a:prstGeom prst="ellipse">
                <a:avLst/>
              </a:prstGeom>
              <a:gradFill rotWithShape="1">
                <a:gsLst>
                  <a:gs pos="0">
                    <a:schemeClr val="accent2">
                      <a:alpha val="55000"/>
                    </a:schemeClr>
                  </a:gs>
                  <a:gs pos="50000">
                    <a:schemeClr val="accent2">
                      <a:gamma/>
                      <a:shade val="66275"/>
                      <a:invGamma/>
                      <a:alpha val="89999"/>
                    </a:schemeClr>
                  </a:gs>
                  <a:gs pos="100000">
                    <a:schemeClr val="accent2">
                      <a:alpha val="55000"/>
                    </a:schemeClr>
                  </a:gs>
                </a:gsLst>
                <a:lin ang="5400000" scaled="1"/>
              </a:gradFill>
              <a:ln w="9525" algn="ctr">
                <a:noFill/>
                <a:round/>
                <a:headEnd/>
                <a:tailEnd/>
              </a:ln>
              <a:effectLst/>
            </p:spPr>
            <p:txBody>
              <a:bodyPr wrap="none" anchor="ctr"/>
              <a:lstStyle/>
              <a:p>
                <a:endParaRPr lang="zh-CN" altLang="en-US"/>
              </a:p>
            </p:txBody>
          </p:sp>
        </p:grpSp>
        <p:pic>
          <p:nvPicPr>
            <p:cNvPr id="39" name="Picture 37" descr="Picture2"/>
            <p:cNvPicPr>
              <a:picLocks noChangeAspect="1" noChangeArrowheads="1"/>
            </p:cNvPicPr>
            <p:nvPr/>
          </p:nvPicPr>
          <p:blipFill>
            <a:blip r:embed="rId3" cstate="print"/>
            <a:srcRect/>
            <a:stretch>
              <a:fillRect/>
            </a:stretch>
          </p:blipFill>
          <p:spPr bwMode="gray">
            <a:xfrm>
              <a:off x="584" y="1210"/>
              <a:ext cx="823" cy="360"/>
            </a:xfrm>
            <a:prstGeom prst="rect">
              <a:avLst/>
            </a:prstGeom>
            <a:noFill/>
          </p:spPr>
        </p:pic>
      </p:grpSp>
      <p:sp>
        <p:nvSpPr>
          <p:cNvPr id="42" name="Text Box 38"/>
          <p:cNvSpPr txBox="1">
            <a:spLocks noChangeArrowheads="1"/>
          </p:cNvSpPr>
          <p:nvPr/>
        </p:nvSpPr>
        <p:spPr bwMode="white">
          <a:xfrm>
            <a:off x="4116464" y="2559509"/>
            <a:ext cx="1455668" cy="584775"/>
          </a:xfrm>
          <a:prstGeom prst="rect">
            <a:avLst/>
          </a:prstGeom>
          <a:noFill/>
          <a:ln w="9525" algn="ctr">
            <a:noFill/>
            <a:miter lim="800000"/>
            <a:headEnd/>
            <a:tailEnd/>
          </a:ln>
          <a:effectLst/>
        </p:spPr>
        <p:txBody>
          <a:bodyPr wrap="square">
            <a:spAutoFit/>
          </a:bodyPr>
          <a:lstStyle/>
          <a:p>
            <a:pPr algn="ctr">
              <a:spcBef>
                <a:spcPct val="50000"/>
              </a:spcBef>
            </a:pPr>
            <a:r>
              <a:rPr lang="zh-CN" altLang="en-US" sz="1600" b="1" dirty="0" smtClean="0">
                <a:solidFill>
                  <a:srgbClr val="F8F8F8"/>
                </a:solidFill>
                <a:latin typeface="华文中宋" pitchFamily="2" charset="-122"/>
                <a:ea typeface="华文中宋" pitchFamily="2" charset="-122"/>
                <a:cs typeface="Arial" charset="0"/>
              </a:rPr>
              <a:t>指导专家组调研项目</a:t>
            </a:r>
            <a:endParaRPr lang="en-US" altLang="zh-CN" sz="1600" b="1" dirty="0">
              <a:solidFill>
                <a:srgbClr val="F8F8F8"/>
              </a:solidFill>
              <a:latin typeface="华文中宋" pitchFamily="2" charset="-122"/>
              <a:ea typeface="华文中宋" pitchFamily="2" charset="-122"/>
              <a:cs typeface="Arial" charset="0"/>
            </a:endParaRPr>
          </a:p>
        </p:txBody>
      </p:sp>
      <p:sp>
        <p:nvSpPr>
          <p:cNvPr id="78" name="Text Box 50"/>
          <p:cNvSpPr txBox="1">
            <a:spLocks noChangeArrowheads="1"/>
          </p:cNvSpPr>
          <p:nvPr/>
        </p:nvSpPr>
        <p:spPr bwMode="white">
          <a:xfrm>
            <a:off x="6659998" y="5371412"/>
            <a:ext cx="1187030" cy="576300"/>
          </a:xfrm>
          <a:prstGeom prst="rect">
            <a:avLst/>
          </a:prstGeom>
          <a:noFill/>
          <a:ln w="9525" algn="ctr">
            <a:noFill/>
            <a:miter lim="800000"/>
            <a:headEnd/>
            <a:tailEnd/>
          </a:ln>
          <a:effectLst/>
        </p:spPr>
        <p:txBody>
          <a:bodyPr wrap="square">
            <a:spAutoFit/>
          </a:bodyPr>
          <a:lstStyle/>
          <a:p>
            <a:pPr algn="ctr">
              <a:spcBef>
                <a:spcPct val="50000"/>
              </a:spcBef>
            </a:pPr>
            <a:r>
              <a:rPr lang="en-US" altLang="zh-CN" sz="1600" b="1" dirty="0">
                <a:solidFill>
                  <a:srgbClr val="F8F8F8"/>
                </a:solidFill>
                <a:ea typeface="宋体" charset="-122"/>
                <a:cs typeface="Arial" charset="0"/>
              </a:rPr>
              <a:t>Text in here</a:t>
            </a:r>
          </a:p>
        </p:txBody>
      </p:sp>
      <p:grpSp>
        <p:nvGrpSpPr>
          <p:cNvPr id="53" name="组合 52"/>
          <p:cNvGrpSpPr/>
          <p:nvPr/>
        </p:nvGrpSpPr>
        <p:grpSpPr>
          <a:xfrm>
            <a:off x="4143372" y="4857760"/>
            <a:ext cx="1643074" cy="1548859"/>
            <a:chOff x="3214678" y="3929066"/>
            <a:chExt cx="1643074" cy="1548859"/>
          </a:xfrm>
        </p:grpSpPr>
        <p:grpSp>
          <p:nvGrpSpPr>
            <p:cNvPr id="79" name="Group 33"/>
            <p:cNvGrpSpPr>
              <a:grpSpLocks/>
            </p:cNvGrpSpPr>
            <p:nvPr/>
          </p:nvGrpSpPr>
          <p:grpSpPr bwMode="auto">
            <a:xfrm>
              <a:off x="3214678" y="3929066"/>
              <a:ext cx="1643074" cy="1548859"/>
              <a:chOff x="480" y="1200"/>
              <a:chExt cx="1042" cy="1019"/>
            </a:xfrm>
          </p:grpSpPr>
          <p:grpSp>
            <p:nvGrpSpPr>
              <p:cNvPr id="80" name="Group 34"/>
              <p:cNvGrpSpPr>
                <a:grpSpLocks/>
              </p:cNvGrpSpPr>
              <p:nvPr/>
            </p:nvGrpSpPr>
            <p:grpSpPr bwMode="auto">
              <a:xfrm>
                <a:off x="480" y="1200"/>
                <a:ext cx="1042" cy="1019"/>
                <a:chOff x="480" y="1200"/>
                <a:chExt cx="1042" cy="1019"/>
              </a:xfrm>
            </p:grpSpPr>
            <p:pic>
              <p:nvPicPr>
                <p:cNvPr id="82" name="Picture 35" descr="circuler_1"/>
                <p:cNvPicPr>
                  <a:picLocks noChangeAspect="1" noChangeArrowheads="1"/>
                </p:cNvPicPr>
                <p:nvPr/>
              </p:nvPicPr>
              <p:blipFill>
                <a:blip r:embed="rId2" cstate="print"/>
                <a:srcRect/>
                <a:stretch>
                  <a:fillRect/>
                </a:stretch>
              </p:blipFill>
              <p:spPr bwMode="gray">
                <a:xfrm>
                  <a:off x="480" y="1200"/>
                  <a:ext cx="1042" cy="1016"/>
                </a:xfrm>
                <a:prstGeom prst="rect">
                  <a:avLst/>
                </a:prstGeom>
                <a:noFill/>
              </p:spPr>
            </p:pic>
            <p:sp>
              <p:nvSpPr>
                <p:cNvPr id="83" name="Oval 36"/>
                <p:cNvSpPr>
                  <a:spLocks noChangeArrowheads="1"/>
                </p:cNvSpPr>
                <p:nvPr/>
              </p:nvSpPr>
              <p:spPr bwMode="gray">
                <a:xfrm>
                  <a:off x="480" y="1200"/>
                  <a:ext cx="1035" cy="1019"/>
                </a:xfrm>
                <a:prstGeom prst="ellipse">
                  <a:avLst/>
                </a:prstGeom>
                <a:gradFill rotWithShape="1">
                  <a:gsLst>
                    <a:gs pos="0">
                      <a:schemeClr val="accent2">
                        <a:alpha val="55000"/>
                      </a:schemeClr>
                    </a:gs>
                    <a:gs pos="50000">
                      <a:schemeClr val="accent2">
                        <a:gamma/>
                        <a:shade val="66275"/>
                        <a:invGamma/>
                        <a:alpha val="89999"/>
                      </a:schemeClr>
                    </a:gs>
                    <a:gs pos="100000">
                      <a:schemeClr val="accent2">
                        <a:alpha val="55000"/>
                      </a:schemeClr>
                    </a:gs>
                  </a:gsLst>
                  <a:lin ang="5400000" scaled="1"/>
                </a:gradFill>
                <a:ln w="9525" algn="ctr">
                  <a:noFill/>
                  <a:round/>
                  <a:headEnd/>
                  <a:tailEnd/>
                </a:ln>
                <a:effectLst/>
              </p:spPr>
              <p:txBody>
                <a:bodyPr wrap="none" anchor="ctr"/>
                <a:lstStyle/>
                <a:p>
                  <a:endParaRPr lang="zh-CN" altLang="en-US"/>
                </a:p>
              </p:txBody>
            </p:sp>
          </p:grpSp>
          <p:pic>
            <p:nvPicPr>
              <p:cNvPr id="81" name="Picture 37" descr="Picture2"/>
              <p:cNvPicPr>
                <a:picLocks noChangeAspect="1" noChangeArrowheads="1"/>
              </p:cNvPicPr>
              <p:nvPr/>
            </p:nvPicPr>
            <p:blipFill>
              <a:blip r:embed="rId3" cstate="print"/>
              <a:srcRect/>
              <a:stretch>
                <a:fillRect/>
              </a:stretch>
            </p:blipFill>
            <p:spPr bwMode="gray">
              <a:xfrm>
                <a:off x="584" y="1210"/>
                <a:ext cx="823" cy="360"/>
              </a:xfrm>
              <a:prstGeom prst="rect">
                <a:avLst/>
              </a:prstGeom>
              <a:noFill/>
            </p:spPr>
          </p:pic>
        </p:grpSp>
        <p:sp>
          <p:nvSpPr>
            <p:cNvPr id="84" name="Text Box 38"/>
            <p:cNvSpPr txBox="1">
              <a:spLocks noChangeArrowheads="1"/>
            </p:cNvSpPr>
            <p:nvPr/>
          </p:nvSpPr>
          <p:spPr bwMode="white">
            <a:xfrm>
              <a:off x="3214678" y="4406355"/>
              <a:ext cx="1455668" cy="584775"/>
            </a:xfrm>
            <a:prstGeom prst="rect">
              <a:avLst/>
            </a:prstGeom>
            <a:noFill/>
            <a:ln w="9525" algn="ctr">
              <a:noFill/>
              <a:miter lim="800000"/>
              <a:headEnd/>
              <a:tailEnd/>
            </a:ln>
            <a:effectLst/>
          </p:spPr>
          <p:txBody>
            <a:bodyPr wrap="square">
              <a:spAutoFit/>
            </a:bodyPr>
            <a:lstStyle/>
            <a:p>
              <a:pPr algn="ctr">
                <a:spcBef>
                  <a:spcPct val="50000"/>
                </a:spcBef>
              </a:pPr>
              <a:r>
                <a:rPr lang="zh-CN" altLang="en-US" sz="1600" b="1" dirty="0" smtClean="0">
                  <a:solidFill>
                    <a:srgbClr val="F8F8F8"/>
                  </a:solidFill>
                  <a:latin typeface="华文中宋" pitchFamily="2" charset="-122"/>
                  <a:ea typeface="华文中宋" pitchFamily="2" charset="-122"/>
                  <a:cs typeface="Arial" charset="0"/>
                </a:rPr>
                <a:t>局室委托任务及软课题项目</a:t>
              </a:r>
              <a:endParaRPr lang="en-US" altLang="zh-CN" sz="1600" b="1" dirty="0">
                <a:solidFill>
                  <a:srgbClr val="F8F8F8"/>
                </a:solidFill>
                <a:latin typeface="华文中宋" pitchFamily="2" charset="-122"/>
                <a:ea typeface="华文中宋" pitchFamily="2" charset="-122"/>
                <a:cs typeface="Arial" charset="0"/>
              </a:endParaRPr>
            </a:p>
          </p:txBody>
        </p:sp>
      </p:grpSp>
      <p:grpSp>
        <p:nvGrpSpPr>
          <p:cNvPr id="85" name="Group 33"/>
          <p:cNvGrpSpPr>
            <a:grpSpLocks/>
          </p:cNvGrpSpPr>
          <p:nvPr/>
        </p:nvGrpSpPr>
        <p:grpSpPr bwMode="auto">
          <a:xfrm>
            <a:off x="5929322" y="4786322"/>
            <a:ext cx="1643074" cy="1548859"/>
            <a:chOff x="480" y="1200"/>
            <a:chExt cx="1042" cy="1019"/>
          </a:xfrm>
        </p:grpSpPr>
        <p:grpSp>
          <p:nvGrpSpPr>
            <p:cNvPr id="86" name="Group 34"/>
            <p:cNvGrpSpPr>
              <a:grpSpLocks/>
            </p:cNvGrpSpPr>
            <p:nvPr/>
          </p:nvGrpSpPr>
          <p:grpSpPr bwMode="auto">
            <a:xfrm>
              <a:off x="480" y="1200"/>
              <a:ext cx="1042" cy="1019"/>
              <a:chOff x="480" y="1200"/>
              <a:chExt cx="1042" cy="1019"/>
            </a:xfrm>
          </p:grpSpPr>
          <p:pic>
            <p:nvPicPr>
              <p:cNvPr id="88" name="Picture 35" descr="circuler_1"/>
              <p:cNvPicPr>
                <a:picLocks noChangeAspect="1" noChangeArrowheads="1"/>
              </p:cNvPicPr>
              <p:nvPr/>
            </p:nvPicPr>
            <p:blipFill>
              <a:blip r:embed="rId2" cstate="print"/>
              <a:srcRect/>
              <a:stretch>
                <a:fillRect/>
              </a:stretch>
            </p:blipFill>
            <p:spPr bwMode="gray">
              <a:xfrm>
                <a:off x="480" y="1200"/>
                <a:ext cx="1042" cy="1016"/>
              </a:xfrm>
              <a:prstGeom prst="rect">
                <a:avLst/>
              </a:prstGeom>
              <a:noFill/>
            </p:spPr>
          </p:pic>
          <p:sp>
            <p:nvSpPr>
              <p:cNvPr id="89" name="Oval 36"/>
              <p:cNvSpPr>
                <a:spLocks noChangeArrowheads="1"/>
              </p:cNvSpPr>
              <p:nvPr/>
            </p:nvSpPr>
            <p:spPr bwMode="gray">
              <a:xfrm>
                <a:off x="480" y="1200"/>
                <a:ext cx="1035" cy="1019"/>
              </a:xfrm>
              <a:prstGeom prst="ellipse">
                <a:avLst/>
              </a:prstGeom>
              <a:gradFill rotWithShape="1">
                <a:gsLst>
                  <a:gs pos="0">
                    <a:schemeClr val="accent2">
                      <a:alpha val="55000"/>
                    </a:schemeClr>
                  </a:gs>
                  <a:gs pos="50000">
                    <a:schemeClr val="accent2">
                      <a:gamma/>
                      <a:shade val="66275"/>
                      <a:invGamma/>
                      <a:alpha val="89999"/>
                    </a:schemeClr>
                  </a:gs>
                  <a:gs pos="100000">
                    <a:schemeClr val="accent2">
                      <a:alpha val="55000"/>
                    </a:schemeClr>
                  </a:gs>
                </a:gsLst>
                <a:lin ang="5400000" scaled="1"/>
              </a:gradFill>
              <a:ln w="9525" algn="ctr">
                <a:noFill/>
                <a:round/>
                <a:headEnd/>
                <a:tailEnd/>
              </a:ln>
              <a:effectLst/>
            </p:spPr>
            <p:txBody>
              <a:bodyPr wrap="none" anchor="ctr"/>
              <a:lstStyle/>
              <a:p>
                <a:endParaRPr lang="zh-CN" altLang="en-US"/>
              </a:p>
            </p:txBody>
          </p:sp>
        </p:grpSp>
        <p:pic>
          <p:nvPicPr>
            <p:cNvPr id="87" name="Picture 37" descr="Picture2"/>
            <p:cNvPicPr>
              <a:picLocks noChangeAspect="1" noChangeArrowheads="1"/>
            </p:cNvPicPr>
            <p:nvPr/>
          </p:nvPicPr>
          <p:blipFill>
            <a:blip r:embed="rId3" cstate="print"/>
            <a:srcRect/>
            <a:stretch>
              <a:fillRect/>
            </a:stretch>
          </p:blipFill>
          <p:spPr bwMode="gray">
            <a:xfrm>
              <a:off x="584" y="1210"/>
              <a:ext cx="823" cy="360"/>
            </a:xfrm>
            <a:prstGeom prst="rect">
              <a:avLst/>
            </a:prstGeom>
            <a:noFill/>
          </p:spPr>
        </p:pic>
      </p:grpSp>
      <p:sp>
        <p:nvSpPr>
          <p:cNvPr id="90" name="Text Box 38"/>
          <p:cNvSpPr txBox="1">
            <a:spLocks noChangeArrowheads="1"/>
          </p:cNvSpPr>
          <p:nvPr/>
        </p:nvSpPr>
        <p:spPr bwMode="white">
          <a:xfrm>
            <a:off x="6000760" y="5349543"/>
            <a:ext cx="1455668" cy="338554"/>
          </a:xfrm>
          <a:prstGeom prst="rect">
            <a:avLst/>
          </a:prstGeom>
          <a:noFill/>
          <a:ln w="9525" algn="ctr">
            <a:noFill/>
            <a:miter lim="800000"/>
            <a:headEnd/>
            <a:tailEnd/>
          </a:ln>
          <a:effectLst/>
        </p:spPr>
        <p:txBody>
          <a:bodyPr wrap="square">
            <a:spAutoFit/>
          </a:bodyPr>
          <a:lstStyle/>
          <a:p>
            <a:pPr algn="ctr">
              <a:spcBef>
                <a:spcPct val="50000"/>
              </a:spcBef>
            </a:pPr>
            <a:r>
              <a:rPr lang="zh-CN" altLang="en-US" sz="1600" b="1" dirty="0" smtClean="0">
                <a:solidFill>
                  <a:srgbClr val="F8F8F8"/>
                </a:solidFill>
                <a:latin typeface="华文中宋" pitchFamily="2" charset="-122"/>
                <a:ea typeface="华文中宋" pitchFamily="2" charset="-122"/>
                <a:cs typeface="Arial" charset="0"/>
              </a:rPr>
              <a:t>科技活动项目</a:t>
            </a:r>
            <a:endParaRPr lang="en-US" altLang="zh-CN" sz="1600" b="1" dirty="0">
              <a:solidFill>
                <a:srgbClr val="F8F8F8"/>
              </a:solidFill>
              <a:latin typeface="华文中宋" pitchFamily="2" charset="-122"/>
              <a:ea typeface="华文中宋" pitchFamily="2" charset="-122"/>
              <a:cs typeface="Arial" charset="0"/>
            </a:endParaRPr>
          </a:p>
        </p:txBody>
      </p:sp>
      <p:grpSp>
        <p:nvGrpSpPr>
          <p:cNvPr id="91" name="Group 33"/>
          <p:cNvGrpSpPr>
            <a:grpSpLocks/>
          </p:cNvGrpSpPr>
          <p:nvPr/>
        </p:nvGrpSpPr>
        <p:grpSpPr bwMode="auto">
          <a:xfrm>
            <a:off x="6072198" y="1713452"/>
            <a:ext cx="1643074" cy="1548859"/>
            <a:chOff x="480" y="1200"/>
            <a:chExt cx="1042" cy="1019"/>
          </a:xfrm>
        </p:grpSpPr>
        <p:grpSp>
          <p:nvGrpSpPr>
            <p:cNvPr id="92" name="Group 34"/>
            <p:cNvGrpSpPr>
              <a:grpSpLocks/>
            </p:cNvGrpSpPr>
            <p:nvPr/>
          </p:nvGrpSpPr>
          <p:grpSpPr bwMode="auto">
            <a:xfrm>
              <a:off x="480" y="1200"/>
              <a:ext cx="1042" cy="1019"/>
              <a:chOff x="480" y="1200"/>
              <a:chExt cx="1042" cy="1019"/>
            </a:xfrm>
          </p:grpSpPr>
          <p:pic>
            <p:nvPicPr>
              <p:cNvPr id="94" name="Picture 35" descr="circuler_1"/>
              <p:cNvPicPr>
                <a:picLocks noChangeAspect="1" noChangeArrowheads="1"/>
              </p:cNvPicPr>
              <p:nvPr/>
            </p:nvPicPr>
            <p:blipFill>
              <a:blip r:embed="rId2" cstate="print"/>
              <a:srcRect/>
              <a:stretch>
                <a:fillRect/>
              </a:stretch>
            </p:blipFill>
            <p:spPr bwMode="gray">
              <a:xfrm>
                <a:off x="480" y="1200"/>
                <a:ext cx="1042" cy="1016"/>
              </a:xfrm>
              <a:prstGeom prst="rect">
                <a:avLst/>
              </a:prstGeom>
              <a:noFill/>
            </p:spPr>
          </p:pic>
          <p:sp>
            <p:nvSpPr>
              <p:cNvPr id="95" name="Oval 36"/>
              <p:cNvSpPr>
                <a:spLocks noChangeArrowheads="1"/>
              </p:cNvSpPr>
              <p:nvPr/>
            </p:nvSpPr>
            <p:spPr bwMode="gray">
              <a:xfrm>
                <a:off x="480" y="1200"/>
                <a:ext cx="1035" cy="1019"/>
              </a:xfrm>
              <a:prstGeom prst="ellipse">
                <a:avLst/>
              </a:prstGeom>
              <a:gradFill rotWithShape="1">
                <a:gsLst>
                  <a:gs pos="0">
                    <a:schemeClr val="accent2">
                      <a:alpha val="55000"/>
                    </a:schemeClr>
                  </a:gs>
                  <a:gs pos="50000">
                    <a:schemeClr val="accent2">
                      <a:gamma/>
                      <a:shade val="66275"/>
                      <a:invGamma/>
                      <a:alpha val="89999"/>
                    </a:schemeClr>
                  </a:gs>
                  <a:gs pos="100000">
                    <a:schemeClr val="accent2">
                      <a:alpha val="55000"/>
                    </a:schemeClr>
                  </a:gs>
                </a:gsLst>
                <a:lin ang="5400000" scaled="1"/>
              </a:gradFill>
              <a:ln w="9525" algn="ctr">
                <a:noFill/>
                <a:round/>
                <a:headEnd/>
                <a:tailEnd/>
              </a:ln>
              <a:effectLst/>
            </p:spPr>
            <p:txBody>
              <a:bodyPr wrap="none" anchor="ctr"/>
              <a:lstStyle/>
              <a:p>
                <a:endParaRPr lang="zh-CN" altLang="en-US"/>
              </a:p>
            </p:txBody>
          </p:sp>
        </p:grpSp>
        <p:pic>
          <p:nvPicPr>
            <p:cNvPr id="93" name="Picture 37" descr="Picture2"/>
            <p:cNvPicPr>
              <a:picLocks noChangeAspect="1" noChangeArrowheads="1"/>
            </p:cNvPicPr>
            <p:nvPr/>
          </p:nvPicPr>
          <p:blipFill>
            <a:blip r:embed="rId3" cstate="print"/>
            <a:srcRect/>
            <a:stretch>
              <a:fillRect/>
            </a:stretch>
          </p:blipFill>
          <p:spPr bwMode="gray">
            <a:xfrm>
              <a:off x="584" y="1210"/>
              <a:ext cx="823" cy="360"/>
            </a:xfrm>
            <a:prstGeom prst="rect">
              <a:avLst/>
            </a:prstGeom>
            <a:noFill/>
          </p:spPr>
        </p:pic>
      </p:grpSp>
      <p:sp>
        <p:nvSpPr>
          <p:cNvPr id="96" name="Text Box 38"/>
          <p:cNvSpPr txBox="1">
            <a:spLocks noChangeArrowheads="1"/>
          </p:cNvSpPr>
          <p:nvPr/>
        </p:nvSpPr>
        <p:spPr bwMode="white">
          <a:xfrm>
            <a:off x="6143636" y="2214554"/>
            <a:ext cx="1455668" cy="584775"/>
          </a:xfrm>
          <a:prstGeom prst="rect">
            <a:avLst/>
          </a:prstGeom>
          <a:noFill/>
          <a:ln w="9525" algn="ctr">
            <a:noFill/>
            <a:miter lim="800000"/>
            <a:headEnd/>
            <a:tailEnd/>
          </a:ln>
          <a:effectLst/>
        </p:spPr>
        <p:txBody>
          <a:bodyPr wrap="square">
            <a:spAutoFit/>
          </a:bodyPr>
          <a:lstStyle/>
          <a:p>
            <a:pPr algn="ctr">
              <a:spcBef>
                <a:spcPct val="50000"/>
              </a:spcBef>
            </a:pPr>
            <a:r>
              <a:rPr lang="zh-CN" altLang="en-US" sz="1600" b="1" dirty="0" smtClean="0">
                <a:solidFill>
                  <a:srgbClr val="F8F8F8"/>
                </a:solidFill>
                <a:latin typeface="华文中宋" pitchFamily="2" charset="-122"/>
                <a:ea typeface="华文中宋" pitchFamily="2" charset="-122"/>
                <a:cs typeface="Arial" charset="0"/>
              </a:rPr>
              <a:t>各类组织间协议项目</a:t>
            </a:r>
            <a:endParaRPr lang="en-US" altLang="zh-CN" sz="1600" b="1" dirty="0">
              <a:solidFill>
                <a:srgbClr val="F8F8F8"/>
              </a:solidFill>
              <a:latin typeface="华文中宋" pitchFamily="2" charset="-122"/>
              <a:ea typeface="华文中宋" pitchFamily="2" charset="-122"/>
              <a:cs typeface="Arial" charset="0"/>
            </a:endParaRPr>
          </a:p>
        </p:txBody>
      </p:sp>
      <p:grpSp>
        <p:nvGrpSpPr>
          <p:cNvPr id="97" name="Group 33"/>
          <p:cNvGrpSpPr>
            <a:grpSpLocks/>
          </p:cNvGrpSpPr>
          <p:nvPr/>
        </p:nvGrpSpPr>
        <p:grpSpPr bwMode="auto">
          <a:xfrm>
            <a:off x="6643702" y="3332713"/>
            <a:ext cx="1643074" cy="1548859"/>
            <a:chOff x="480" y="1200"/>
            <a:chExt cx="1042" cy="1019"/>
          </a:xfrm>
        </p:grpSpPr>
        <p:grpSp>
          <p:nvGrpSpPr>
            <p:cNvPr id="98" name="Group 34"/>
            <p:cNvGrpSpPr>
              <a:grpSpLocks/>
            </p:cNvGrpSpPr>
            <p:nvPr/>
          </p:nvGrpSpPr>
          <p:grpSpPr bwMode="auto">
            <a:xfrm>
              <a:off x="480" y="1200"/>
              <a:ext cx="1042" cy="1019"/>
              <a:chOff x="480" y="1200"/>
              <a:chExt cx="1042" cy="1019"/>
            </a:xfrm>
          </p:grpSpPr>
          <p:pic>
            <p:nvPicPr>
              <p:cNvPr id="100" name="Picture 35" descr="circuler_1"/>
              <p:cNvPicPr>
                <a:picLocks noChangeAspect="1" noChangeArrowheads="1"/>
              </p:cNvPicPr>
              <p:nvPr/>
            </p:nvPicPr>
            <p:blipFill>
              <a:blip r:embed="rId2" cstate="print"/>
              <a:srcRect/>
              <a:stretch>
                <a:fillRect/>
              </a:stretch>
            </p:blipFill>
            <p:spPr bwMode="gray">
              <a:xfrm>
                <a:off x="480" y="1200"/>
                <a:ext cx="1042" cy="1016"/>
              </a:xfrm>
              <a:prstGeom prst="rect">
                <a:avLst/>
              </a:prstGeom>
              <a:noFill/>
            </p:spPr>
          </p:pic>
          <p:sp>
            <p:nvSpPr>
              <p:cNvPr id="101" name="Oval 36"/>
              <p:cNvSpPr>
                <a:spLocks noChangeArrowheads="1"/>
              </p:cNvSpPr>
              <p:nvPr/>
            </p:nvSpPr>
            <p:spPr bwMode="gray">
              <a:xfrm>
                <a:off x="480" y="1200"/>
                <a:ext cx="1035" cy="1019"/>
              </a:xfrm>
              <a:prstGeom prst="ellipse">
                <a:avLst/>
              </a:prstGeom>
              <a:gradFill rotWithShape="1">
                <a:gsLst>
                  <a:gs pos="0">
                    <a:schemeClr val="accent2">
                      <a:alpha val="55000"/>
                    </a:schemeClr>
                  </a:gs>
                  <a:gs pos="50000">
                    <a:schemeClr val="accent2">
                      <a:gamma/>
                      <a:shade val="66275"/>
                      <a:invGamma/>
                      <a:alpha val="89999"/>
                    </a:schemeClr>
                  </a:gs>
                  <a:gs pos="100000">
                    <a:schemeClr val="accent2">
                      <a:alpha val="55000"/>
                    </a:schemeClr>
                  </a:gs>
                </a:gsLst>
                <a:lin ang="5400000" scaled="1"/>
              </a:gradFill>
              <a:ln w="9525" algn="ctr">
                <a:noFill/>
                <a:round/>
                <a:headEnd/>
                <a:tailEnd/>
              </a:ln>
              <a:effectLst/>
            </p:spPr>
            <p:txBody>
              <a:bodyPr wrap="none" anchor="ctr"/>
              <a:lstStyle/>
              <a:p>
                <a:endParaRPr lang="zh-CN" altLang="en-US"/>
              </a:p>
            </p:txBody>
          </p:sp>
        </p:grpSp>
        <p:pic>
          <p:nvPicPr>
            <p:cNvPr id="99" name="Picture 37" descr="Picture2"/>
            <p:cNvPicPr>
              <a:picLocks noChangeAspect="1" noChangeArrowheads="1"/>
            </p:cNvPicPr>
            <p:nvPr/>
          </p:nvPicPr>
          <p:blipFill>
            <a:blip r:embed="rId3" cstate="print"/>
            <a:srcRect/>
            <a:stretch>
              <a:fillRect/>
            </a:stretch>
          </p:blipFill>
          <p:spPr bwMode="gray">
            <a:xfrm>
              <a:off x="584" y="1210"/>
              <a:ext cx="823" cy="360"/>
            </a:xfrm>
            <a:prstGeom prst="rect">
              <a:avLst/>
            </a:prstGeom>
            <a:noFill/>
          </p:spPr>
        </p:pic>
      </p:grpSp>
      <p:sp>
        <p:nvSpPr>
          <p:cNvPr id="102" name="Text Box 38"/>
          <p:cNvSpPr txBox="1">
            <a:spLocks noChangeArrowheads="1"/>
          </p:cNvSpPr>
          <p:nvPr/>
        </p:nvSpPr>
        <p:spPr bwMode="white">
          <a:xfrm>
            <a:off x="6715140" y="3895935"/>
            <a:ext cx="1455668" cy="338554"/>
          </a:xfrm>
          <a:prstGeom prst="rect">
            <a:avLst/>
          </a:prstGeom>
          <a:noFill/>
          <a:ln w="9525" algn="ctr">
            <a:noFill/>
            <a:miter lim="800000"/>
            <a:headEnd/>
            <a:tailEnd/>
          </a:ln>
          <a:effectLst/>
        </p:spPr>
        <p:txBody>
          <a:bodyPr wrap="square">
            <a:spAutoFit/>
          </a:bodyPr>
          <a:lstStyle/>
          <a:p>
            <a:pPr algn="ctr">
              <a:spcBef>
                <a:spcPct val="50000"/>
              </a:spcBef>
            </a:pPr>
            <a:r>
              <a:rPr lang="zh-CN" altLang="en-US" sz="1600" b="1" dirty="0" smtClean="0">
                <a:solidFill>
                  <a:srgbClr val="F8F8F8"/>
                </a:solidFill>
                <a:latin typeface="华文中宋" pitchFamily="2" charset="-122"/>
                <a:ea typeface="华文中宋" pitchFamily="2" charset="-122"/>
                <a:cs typeface="Arial" charset="0"/>
              </a:rPr>
              <a:t>数学天元基金</a:t>
            </a:r>
            <a:endParaRPr lang="en-US" altLang="zh-CN" sz="1600" b="1" dirty="0">
              <a:solidFill>
                <a:srgbClr val="F8F8F8"/>
              </a:solidFill>
              <a:latin typeface="华文中宋" pitchFamily="2" charset="-122"/>
              <a:ea typeface="华文中宋" pitchFamily="2" charset="-122"/>
              <a:cs typeface="Arial" charset="0"/>
            </a:endParaRPr>
          </a:p>
        </p:txBody>
      </p:sp>
      <p:sp>
        <p:nvSpPr>
          <p:cNvPr id="103" name="Text Box 8"/>
          <p:cNvSpPr txBox="1">
            <a:spLocks noChangeArrowheads="1"/>
          </p:cNvSpPr>
          <p:nvPr/>
        </p:nvSpPr>
        <p:spPr bwMode="white">
          <a:xfrm>
            <a:off x="857224" y="1071546"/>
            <a:ext cx="4500594" cy="523220"/>
          </a:xfrm>
          <a:prstGeom prst="rect">
            <a:avLst/>
          </a:prstGeom>
          <a:noFill/>
          <a:ln w="9525" algn="ctr">
            <a:noFill/>
            <a:miter lim="800000"/>
            <a:headEnd/>
            <a:tailEnd/>
          </a:ln>
          <a:effectLst/>
        </p:spPr>
        <p:txBody>
          <a:bodyPr wrap="square">
            <a:spAutoFit/>
          </a:bodyPr>
          <a:lstStyle/>
          <a:p>
            <a:pPr>
              <a:spcBef>
                <a:spcPct val="50000"/>
              </a:spcBef>
            </a:pPr>
            <a:r>
              <a:rPr lang="zh-CN" altLang="en-US" sz="2800" b="1" dirty="0" smtClean="0">
                <a:solidFill>
                  <a:schemeClr val="tx1">
                    <a:lumMod val="75000"/>
                  </a:schemeClr>
                </a:solidFill>
                <a:latin typeface="华文中宋" pitchFamily="2" charset="-122"/>
                <a:ea typeface="华文中宋" pitchFamily="2" charset="-122"/>
                <a:cs typeface="Arial" charset="0"/>
              </a:rPr>
              <a:t>（一）项目分类</a:t>
            </a:r>
            <a:endParaRPr lang="en-US" altLang="zh-CN" sz="2800" b="1" dirty="0">
              <a:solidFill>
                <a:schemeClr val="tx1">
                  <a:lumMod val="75000"/>
                </a:schemeClr>
              </a:solidFill>
              <a:latin typeface="华文中宋" pitchFamily="2" charset="-122"/>
              <a:ea typeface="华文中宋" pitchFamily="2" charset="-122"/>
              <a:cs typeface="Arial" charset="0"/>
            </a:endParaRPr>
          </a:p>
        </p:txBody>
      </p:sp>
      <p:grpSp>
        <p:nvGrpSpPr>
          <p:cNvPr id="116" name="Group 33"/>
          <p:cNvGrpSpPr>
            <a:grpSpLocks/>
          </p:cNvGrpSpPr>
          <p:nvPr/>
        </p:nvGrpSpPr>
        <p:grpSpPr bwMode="auto">
          <a:xfrm rot="21024237">
            <a:off x="3571868" y="4357694"/>
            <a:ext cx="857256" cy="763041"/>
            <a:chOff x="480" y="1200"/>
            <a:chExt cx="1042" cy="1019"/>
          </a:xfrm>
        </p:grpSpPr>
        <p:grpSp>
          <p:nvGrpSpPr>
            <p:cNvPr id="117" name="Group 34"/>
            <p:cNvGrpSpPr>
              <a:grpSpLocks/>
            </p:cNvGrpSpPr>
            <p:nvPr/>
          </p:nvGrpSpPr>
          <p:grpSpPr bwMode="auto">
            <a:xfrm>
              <a:off x="480" y="1200"/>
              <a:ext cx="1042" cy="1019"/>
              <a:chOff x="480" y="1200"/>
              <a:chExt cx="1042" cy="1019"/>
            </a:xfrm>
          </p:grpSpPr>
          <p:pic>
            <p:nvPicPr>
              <p:cNvPr id="119" name="Picture 35" descr="circuler_1"/>
              <p:cNvPicPr>
                <a:picLocks noChangeAspect="1" noChangeArrowheads="1"/>
              </p:cNvPicPr>
              <p:nvPr/>
            </p:nvPicPr>
            <p:blipFill>
              <a:blip r:embed="rId4" cstate="print"/>
              <a:srcRect/>
              <a:stretch>
                <a:fillRect/>
              </a:stretch>
            </p:blipFill>
            <p:spPr bwMode="gray">
              <a:xfrm>
                <a:off x="480" y="1200"/>
                <a:ext cx="1042" cy="1016"/>
              </a:xfrm>
              <a:prstGeom prst="rect">
                <a:avLst/>
              </a:prstGeom>
              <a:noFill/>
            </p:spPr>
          </p:pic>
          <p:sp>
            <p:nvSpPr>
              <p:cNvPr id="120" name="Oval 36"/>
              <p:cNvSpPr>
                <a:spLocks noChangeArrowheads="1"/>
              </p:cNvSpPr>
              <p:nvPr/>
            </p:nvSpPr>
            <p:spPr bwMode="gray">
              <a:xfrm>
                <a:off x="480" y="1200"/>
                <a:ext cx="1035" cy="1019"/>
              </a:xfrm>
              <a:prstGeom prst="ellipse">
                <a:avLst/>
              </a:prstGeom>
              <a:gradFill rotWithShape="1">
                <a:gsLst>
                  <a:gs pos="0">
                    <a:schemeClr val="accent2">
                      <a:alpha val="55000"/>
                    </a:schemeClr>
                  </a:gs>
                  <a:gs pos="50000">
                    <a:schemeClr val="accent2">
                      <a:gamma/>
                      <a:shade val="66275"/>
                      <a:invGamma/>
                      <a:alpha val="89999"/>
                    </a:schemeClr>
                  </a:gs>
                  <a:gs pos="100000">
                    <a:schemeClr val="accent2">
                      <a:alpha val="55000"/>
                    </a:schemeClr>
                  </a:gs>
                </a:gsLst>
                <a:lin ang="5400000" scaled="1"/>
              </a:gradFill>
              <a:ln w="9525" algn="ctr">
                <a:noFill/>
                <a:round/>
                <a:headEnd/>
                <a:tailEnd/>
              </a:ln>
              <a:effectLst/>
            </p:spPr>
            <p:txBody>
              <a:bodyPr wrap="none" anchor="ctr"/>
              <a:lstStyle/>
              <a:p>
                <a:endParaRPr lang="zh-CN" altLang="en-US"/>
              </a:p>
            </p:txBody>
          </p:sp>
        </p:grpSp>
        <p:pic>
          <p:nvPicPr>
            <p:cNvPr id="118" name="Picture 37" descr="Picture2"/>
            <p:cNvPicPr>
              <a:picLocks noChangeAspect="1" noChangeArrowheads="1"/>
            </p:cNvPicPr>
            <p:nvPr/>
          </p:nvPicPr>
          <p:blipFill>
            <a:blip r:embed="rId3" cstate="print"/>
            <a:srcRect/>
            <a:stretch>
              <a:fillRect/>
            </a:stretch>
          </p:blipFill>
          <p:spPr bwMode="gray">
            <a:xfrm>
              <a:off x="584" y="1210"/>
              <a:ext cx="823" cy="360"/>
            </a:xfrm>
            <a:prstGeom prst="rect">
              <a:avLst/>
            </a:prstGeom>
            <a:noFill/>
          </p:spPr>
        </p:pic>
      </p:grpSp>
      <p:grpSp>
        <p:nvGrpSpPr>
          <p:cNvPr id="122" name="Group 33"/>
          <p:cNvGrpSpPr>
            <a:grpSpLocks/>
          </p:cNvGrpSpPr>
          <p:nvPr/>
        </p:nvGrpSpPr>
        <p:grpSpPr bwMode="auto">
          <a:xfrm>
            <a:off x="3643306" y="3500438"/>
            <a:ext cx="571504" cy="571480"/>
            <a:chOff x="480" y="1200"/>
            <a:chExt cx="1042" cy="1019"/>
          </a:xfrm>
        </p:grpSpPr>
        <p:grpSp>
          <p:nvGrpSpPr>
            <p:cNvPr id="123" name="Group 34"/>
            <p:cNvGrpSpPr>
              <a:grpSpLocks/>
            </p:cNvGrpSpPr>
            <p:nvPr/>
          </p:nvGrpSpPr>
          <p:grpSpPr bwMode="auto">
            <a:xfrm>
              <a:off x="480" y="1200"/>
              <a:ext cx="1042" cy="1019"/>
              <a:chOff x="480" y="1200"/>
              <a:chExt cx="1042" cy="1019"/>
            </a:xfrm>
          </p:grpSpPr>
          <p:pic>
            <p:nvPicPr>
              <p:cNvPr id="125" name="Picture 35" descr="circuler_1"/>
              <p:cNvPicPr>
                <a:picLocks noChangeAspect="1" noChangeArrowheads="1"/>
              </p:cNvPicPr>
              <p:nvPr/>
            </p:nvPicPr>
            <p:blipFill>
              <a:blip r:embed="rId5" cstate="print"/>
              <a:srcRect/>
              <a:stretch>
                <a:fillRect/>
              </a:stretch>
            </p:blipFill>
            <p:spPr bwMode="gray">
              <a:xfrm>
                <a:off x="480" y="1200"/>
                <a:ext cx="1042" cy="1016"/>
              </a:xfrm>
              <a:prstGeom prst="rect">
                <a:avLst/>
              </a:prstGeom>
              <a:noFill/>
            </p:spPr>
          </p:pic>
          <p:sp>
            <p:nvSpPr>
              <p:cNvPr id="126" name="Oval 36"/>
              <p:cNvSpPr>
                <a:spLocks noChangeArrowheads="1"/>
              </p:cNvSpPr>
              <p:nvPr/>
            </p:nvSpPr>
            <p:spPr bwMode="gray">
              <a:xfrm>
                <a:off x="480" y="1200"/>
                <a:ext cx="1035" cy="1019"/>
              </a:xfrm>
              <a:prstGeom prst="ellipse">
                <a:avLst/>
              </a:prstGeom>
              <a:gradFill rotWithShape="1">
                <a:gsLst>
                  <a:gs pos="0">
                    <a:schemeClr val="accent2">
                      <a:alpha val="55000"/>
                    </a:schemeClr>
                  </a:gs>
                  <a:gs pos="50000">
                    <a:schemeClr val="accent2">
                      <a:gamma/>
                      <a:shade val="66275"/>
                      <a:invGamma/>
                      <a:alpha val="89999"/>
                    </a:schemeClr>
                  </a:gs>
                  <a:gs pos="100000">
                    <a:schemeClr val="accent2">
                      <a:alpha val="55000"/>
                    </a:schemeClr>
                  </a:gs>
                </a:gsLst>
                <a:lin ang="5400000" scaled="1"/>
              </a:gradFill>
              <a:ln w="9525" algn="ctr">
                <a:noFill/>
                <a:round/>
                <a:headEnd/>
                <a:tailEnd/>
              </a:ln>
              <a:effectLst/>
            </p:spPr>
            <p:txBody>
              <a:bodyPr wrap="none" anchor="ctr"/>
              <a:lstStyle/>
              <a:p>
                <a:endParaRPr lang="zh-CN" altLang="en-US"/>
              </a:p>
            </p:txBody>
          </p:sp>
        </p:grpSp>
        <p:pic>
          <p:nvPicPr>
            <p:cNvPr id="124" name="Picture 37" descr="Picture2"/>
            <p:cNvPicPr>
              <a:picLocks noChangeAspect="1" noChangeArrowheads="1"/>
            </p:cNvPicPr>
            <p:nvPr/>
          </p:nvPicPr>
          <p:blipFill>
            <a:blip r:embed="rId3" cstate="print"/>
            <a:srcRect/>
            <a:stretch>
              <a:fillRect/>
            </a:stretch>
          </p:blipFill>
          <p:spPr bwMode="gray">
            <a:xfrm>
              <a:off x="584" y="1210"/>
              <a:ext cx="823" cy="360"/>
            </a:xfrm>
            <a:prstGeom prst="rect">
              <a:avLst/>
            </a:prstGeom>
            <a:noFill/>
          </p:spPr>
        </p:pic>
      </p:grpSp>
      <p:cxnSp>
        <p:nvCxnSpPr>
          <p:cNvPr id="128" name="直接连接符 127"/>
          <p:cNvCxnSpPr/>
          <p:nvPr/>
        </p:nvCxnSpPr>
        <p:spPr bwMode="auto">
          <a:xfrm rot="5400000">
            <a:off x="750067" y="3893347"/>
            <a:ext cx="4214842" cy="1588"/>
          </a:xfrm>
          <a:prstGeom prst="line">
            <a:avLst/>
          </a:prstGeom>
          <a:solidFill>
            <a:schemeClr val="accent1"/>
          </a:solidFill>
          <a:ln w="9525" cap="flat" cmpd="sng" algn="ctr">
            <a:solidFill>
              <a:schemeClr val="tx1"/>
            </a:solidFill>
            <a:prstDash val="dash"/>
            <a:round/>
            <a:headEnd type="none" w="med" len="med"/>
            <a:tailEnd type="none" w="med" len="med"/>
          </a:ln>
          <a:effectLst/>
        </p:spPr>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标题 1"/>
          <p:cNvSpPr>
            <a:spLocks noGrp="1"/>
          </p:cNvSpPr>
          <p:nvPr>
            <p:ph type="title"/>
          </p:nvPr>
        </p:nvSpPr>
        <p:spPr/>
        <p:txBody>
          <a:bodyPr/>
          <a:lstStyle/>
          <a:p>
            <a:r>
              <a:rPr lang="en-US" altLang="zh-CN" sz="4000" dirty="0" smtClean="0">
                <a:latin typeface="黑体" pitchFamily="49" charset="-122"/>
                <a:ea typeface="黑体" pitchFamily="49" charset="-122"/>
              </a:rPr>
              <a:t>2.1 </a:t>
            </a:r>
            <a:r>
              <a:rPr lang="zh-CN" altLang="en-US" sz="4000" dirty="0" smtClean="0">
                <a:latin typeface="黑体" pitchFamily="49" charset="-122"/>
                <a:ea typeface="黑体" pitchFamily="49" charset="-122"/>
              </a:rPr>
              <a:t>间接费用核定</a:t>
            </a:r>
          </a:p>
        </p:txBody>
      </p:sp>
      <p:graphicFrame>
        <p:nvGraphicFramePr>
          <p:cNvPr id="53" name="表格 52"/>
          <p:cNvGraphicFramePr>
            <a:graphicFrameLocks noGrp="1"/>
          </p:cNvGraphicFramePr>
          <p:nvPr/>
        </p:nvGraphicFramePr>
        <p:xfrm>
          <a:off x="714348" y="3929065"/>
          <a:ext cx="7858180" cy="2437506"/>
        </p:xfrm>
        <a:graphic>
          <a:graphicData uri="http://schemas.openxmlformats.org/drawingml/2006/table">
            <a:tbl>
              <a:tblPr/>
              <a:tblGrid>
                <a:gridCol w="3676057"/>
                <a:gridCol w="1488339"/>
                <a:gridCol w="1488339"/>
                <a:gridCol w="1205445"/>
              </a:tblGrid>
              <a:tr h="291199">
                <a:tc gridSpan="4">
                  <a:txBody>
                    <a:bodyPr/>
                    <a:lstStyle/>
                    <a:p>
                      <a:pPr algn="r">
                        <a:spcAft>
                          <a:spcPts val="0"/>
                        </a:spcAft>
                      </a:pPr>
                      <a:r>
                        <a:rPr lang="zh-CN" sz="1050" kern="100" dirty="0">
                          <a:latin typeface="华文中宋" pitchFamily="2" charset="-122"/>
                          <a:ea typeface="华文中宋" pitchFamily="2" charset="-122"/>
                          <a:cs typeface="Times New Roman"/>
                        </a:rPr>
                        <a:t>单位：万元</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05643">
                <a:tc>
                  <a:txBody>
                    <a:bodyPr/>
                    <a:lstStyle/>
                    <a:p>
                      <a:pPr algn="ctr">
                        <a:spcAft>
                          <a:spcPts val="0"/>
                        </a:spcAft>
                      </a:pPr>
                      <a:r>
                        <a:rPr lang="zh-CN" sz="1200" b="1" kern="100" dirty="0">
                          <a:latin typeface="华文中宋" pitchFamily="2" charset="-122"/>
                          <a:ea typeface="华文中宋" pitchFamily="2" charset="-122"/>
                          <a:cs typeface="Times New Roman"/>
                        </a:rPr>
                        <a:t>项目名称</a:t>
                      </a:r>
                      <a:endParaRPr lang="zh-CN" sz="1050" b="1" kern="100" dirty="0">
                        <a:latin typeface="华文中宋" pitchFamily="2" charset="-122"/>
                        <a:ea typeface="华文中宋" pitchFamily="2"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200" b="1" kern="100">
                          <a:latin typeface="华文中宋" pitchFamily="2" charset="-122"/>
                          <a:ea typeface="华文中宋" pitchFamily="2" charset="-122"/>
                          <a:cs typeface="Times New Roman"/>
                        </a:rPr>
                        <a:t>资助强度</a:t>
                      </a:r>
                      <a:endParaRPr lang="zh-CN" sz="1050" b="1" kern="100">
                        <a:latin typeface="华文中宋" pitchFamily="2" charset="-122"/>
                        <a:ea typeface="华文中宋" pitchFamily="2"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200" b="1" kern="100">
                          <a:latin typeface="华文中宋" pitchFamily="2" charset="-122"/>
                          <a:ea typeface="华文中宋" pitchFamily="2" charset="-122"/>
                          <a:cs typeface="Times New Roman"/>
                        </a:rPr>
                        <a:t>直接费用</a:t>
                      </a:r>
                      <a:endParaRPr lang="zh-CN" sz="1050" b="1" kern="100">
                        <a:latin typeface="华文中宋" pitchFamily="2" charset="-122"/>
                        <a:ea typeface="华文中宋" pitchFamily="2"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200" b="1" kern="100">
                          <a:latin typeface="华文中宋" pitchFamily="2" charset="-122"/>
                          <a:ea typeface="华文中宋" pitchFamily="2" charset="-122"/>
                          <a:cs typeface="Times New Roman"/>
                        </a:rPr>
                        <a:t>间接费用</a:t>
                      </a:r>
                      <a:endParaRPr lang="zh-CN" sz="1050" b="1" kern="100">
                        <a:latin typeface="华文中宋" pitchFamily="2" charset="-122"/>
                        <a:ea typeface="华文中宋" pitchFamily="2"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0083">
                <a:tc>
                  <a:txBody>
                    <a:bodyPr/>
                    <a:lstStyle/>
                    <a:p>
                      <a:pPr algn="just">
                        <a:spcAft>
                          <a:spcPts val="0"/>
                        </a:spcAft>
                      </a:pPr>
                      <a:r>
                        <a:rPr lang="zh-CN" sz="1200" b="1" kern="100" dirty="0">
                          <a:latin typeface="华文中宋" pitchFamily="2" charset="-122"/>
                          <a:ea typeface="华文中宋" pitchFamily="2" charset="-122"/>
                          <a:cs typeface="Times New Roman"/>
                        </a:rPr>
                        <a:t>创新研究群体科学基金项目（新启动项目）</a:t>
                      </a:r>
                      <a:endParaRPr lang="zh-CN" sz="1050" b="1" kern="100" dirty="0">
                        <a:latin typeface="华文中宋" pitchFamily="2" charset="-122"/>
                        <a:ea typeface="华文中宋" pitchFamily="2"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a:latin typeface="华文中宋" pitchFamily="2" charset="-122"/>
                          <a:ea typeface="华文中宋" pitchFamily="2" charset="-122"/>
                          <a:cs typeface="Times New Roman"/>
                        </a:rPr>
                        <a:t>1200</a:t>
                      </a:r>
                      <a:r>
                        <a:rPr lang="zh-CN" sz="1200" b="1" kern="100">
                          <a:latin typeface="华文中宋" pitchFamily="2" charset="-122"/>
                          <a:ea typeface="华文中宋" pitchFamily="2" charset="-122"/>
                          <a:cs typeface="Times New Roman"/>
                        </a:rPr>
                        <a:t>（</a:t>
                      </a:r>
                      <a:r>
                        <a:rPr lang="en-US" sz="1200" b="1" kern="100">
                          <a:latin typeface="华文中宋" pitchFamily="2" charset="-122"/>
                          <a:ea typeface="华文中宋" pitchFamily="2" charset="-122"/>
                          <a:cs typeface="Times New Roman"/>
                        </a:rPr>
                        <a:t>840</a:t>
                      </a:r>
                      <a:r>
                        <a:rPr lang="zh-CN" sz="1200" b="1" kern="100">
                          <a:latin typeface="华文中宋" pitchFamily="2" charset="-122"/>
                          <a:ea typeface="华文中宋" pitchFamily="2" charset="-122"/>
                          <a:cs typeface="Times New Roman"/>
                        </a:rPr>
                        <a:t>）</a:t>
                      </a:r>
                      <a:endParaRPr lang="zh-CN" sz="1050" b="1" kern="100">
                        <a:latin typeface="华文中宋" pitchFamily="2" charset="-122"/>
                        <a:ea typeface="华文中宋" pitchFamily="2"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a:latin typeface="华文中宋" pitchFamily="2" charset="-122"/>
                          <a:ea typeface="华文中宋" pitchFamily="2" charset="-122"/>
                          <a:cs typeface="Times New Roman"/>
                        </a:rPr>
                        <a:t>1050</a:t>
                      </a:r>
                      <a:r>
                        <a:rPr lang="zh-CN" sz="1200" b="1" kern="100">
                          <a:latin typeface="华文中宋" pitchFamily="2" charset="-122"/>
                          <a:ea typeface="华文中宋" pitchFamily="2" charset="-122"/>
                          <a:cs typeface="Times New Roman"/>
                        </a:rPr>
                        <a:t>（</a:t>
                      </a:r>
                      <a:r>
                        <a:rPr lang="en-US" sz="1200" b="1" kern="100">
                          <a:latin typeface="华文中宋" pitchFamily="2" charset="-122"/>
                          <a:ea typeface="华文中宋" pitchFamily="2" charset="-122"/>
                          <a:cs typeface="Times New Roman"/>
                        </a:rPr>
                        <a:t>735</a:t>
                      </a:r>
                      <a:r>
                        <a:rPr lang="zh-CN" sz="1200" b="1" kern="100">
                          <a:latin typeface="华文中宋" pitchFamily="2" charset="-122"/>
                          <a:ea typeface="华文中宋" pitchFamily="2" charset="-122"/>
                          <a:cs typeface="Times New Roman"/>
                        </a:rPr>
                        <a:t>）</a:t>
                      </a:r>
                      <a:endParaRPr lang="zh-CN" sz="1050" b="1" kern="100">
                        <a:latin typeface="华文中宋" pitchFamily="2" charset="-122"/>
                        <a:ea typeface="华文中宋" pitchFamily="2"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dirty="0">
                          <a:latin typeface="华文中宋" pitchFamily="2" charset="-122"/>
                          <a:ea typeface="华文中宋" pitchFamily="2" charset="-122"/>
                          <a:cs typeface="Times New Roman"/>
                        </a:rPr>
                        <a:t>150</a:t>
                      </a:r>
                      <a:r>
                        <a:rPr lang="zh-CN" sz="1200" b="1" kern="100" dirty="0">
                          <a:latin typeface="华文中宋" pitchFamily="2" charset="-122"/>
                          <a:ea typeface="华文中宋" pitchFamily="2" charset="-122"/>
                          <a:cs typeface="Times New Roman"/>
                        </a:rPr>
                        <a:t>（</a:t>
                      </a:r>
                      <a:r>
                        <a:rPr lang="en-US" sz="1200" b="1" kern="100" dirty="0">
                          <a:latin typeface="华文中宋" pitchFamily="2" charset="-122"/>
                          <a:ea typeface="华文中宋" pitchFamily="2" charset="-122"/>
                          <a:cs typeface="Times New Roman"/>
                        </a:rPr>
                        <a:t>105</a:t>
                      </a:r>
                      <a:r>
                        <a:rPr lang="zh-CN" sz="1200" b="1" kern="100" dirty="0">
                          <a:latin typeface="华文中宋" pitchFamily="2" charset="-122"/>
                          <a:ea typeface="华文中宋" pitchFamily="2" charset="-122"/>
                          <a:cs typeface="Times New Roman"/>
                        </a:rPr>
                        <a:t>）</a:t>
                      </a:r>
                      <a:endParaRPr lang="zh-CN" sz="1050" b="1" kern="100" dirty="0">
                        <a:latin typeface="华文中宋" pitchFamily="2" charset="-122"/>
                        <a:ea typeface="华文中宋" pitchFamily="2"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0083">
                <a:tc>
                  <a:txBody>
                    <a:bodyPr/>
                    <a:lstStyle/>
                    <a:p>
                      <a:pPr algn="just">
                        <a:spcAft>
                          <a:spcPts val="0"/>
                        </a:spcAft>
                      </a:pPr>
                      <a:r>
                        <a:rPr lang="zh-CN" sz="1200" b="1" kern="100" dirty="0">
                          <a:latin typeface="华文中宋" pitchFamily="2" charset="-122"/>
                          <a:ea typeface="华文中宋" pitchFamily="2" charset="-122"/>
                          <a:cs typeface="Times New Roman"/>
                        </a:rPr>
                        <a:t>创新研究群体科学基金项目（延续项目）</a:t>
                      </a:r>
                      <a:endParaRPr lang="zh-CN" sz="1050" b="1" kern="100" dirty="0">
                        <a:latin typeface="华文中宋" pitchFamily="2" charset="-122"/>
                        <a:ea typeface="华文中宋" pitchFamily="2"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dirty="0">
                          <a:latin typeface="华文中宋" pitchFamily="2" charset="-122"/>
                          <a:ea typeface="华文中宋" pitchFamily="2" charset="-122"/>
                          <a:cs typeface="Times New Roman"/>
                        </a:rPr>
                        <a:t>600</a:t>
                      </a:r>
                      <a:r>
                        <a:rPr lang="zh-CN" sz="1200" b="1" kern="100" dirty="0">
                          <a:latin typeface="华文中宋" pitchFamily="2" charset="-122"/>
                          <a:ea typeface="华文中宋" pitchFamily="2" charset="-122"/>
                          <a:cs typeface="Times New Roman"/>
                        </a:rPr>
                        <a:t>（</a:t>
                      </a:r>
                      <a:r>
                        <a:rPr lang="en-US" sz="1200" b="1" kern="100" dirty="0">
                          <a:latin typeface="华文中宋" pitchFamily="2" charset="-122"/>
                          <a:ea typeface="华文中宋" pitchFamily="2" charset="-122"/>
                          <a:cs typeface="Times New Roman"/>
                        </a:rPr>
                        <a:t>420</a:t>
                      </a:r>
                      <a:r>
                        <a:rPr lang="zh-CN" sz="1200" b="1" kern="100" dirty="0">
                          <a:latin typeface="华文中宋" pitchFamily="2" charset="-122"/>
                          <a:ea typeface="华文中宋" pitchFamily="2" charset="-122"/>
                          <a:cs typeface="Times New Roman"/>
                        </a:rPr>
                        <a:t>）</a:t>
                      </a:r>
                      <a:endParaRPr lang="zh-CN" sz="1050" b="1" kern="100" dirty="0">
                        <a:latin typeface="华文中宋" pitchFamily="2" charset="-122"/>
                        <a:ea typeface="华文中宋" pitchFamily="2"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a:latin typeface="华文中宋" pitchFamily="2" charset="-122"/>
                          <a:ea typeface="华文中宋" pitchFamily="2" charset="-122"/>
                          <a:cs typeface="Times New Roman"/>
                        </a:rPr>
                        <a:t>525</a:t>
                      </a:r>
                      <a:r>
                        <a:rPr lang="zh-CN" sz="1200" b="1" kern="100">
                          <a:latin typeface="华文中宋" pitchFamily="2" charset="-122"/>
                          <a:ea typeface="华文中宋" pitchFamily="2" charset="-122"/>
                          <a:cs typeface="Times New Roman"/>
                        </a:rPr>
                        <a:t>（</a:t>
                      </a:r>
                      <a:r>
                        <a:rPr lang="en-US" sz="1200" b="1" kern="100">
                          <a:latin typeface="华文中宋" pitchFamily="2" charset="-122"/>
                          <a:ea typeface="华文中宋" pitchFamily="2" charset="-122"/>
                          <a:cs typeface="Times New Roman"/>
                        </a:rPr>
                        <a:t>367.5</a:t>
                      </a:r>
                      <a:r>
                        <a:rPr lang="zh-CN" sz="1200" b="1" kern="100">
                          <a:latin typeface="华文中宋" pitchFamily="2" charset="-122"/>
                          <a:ea typeface="华文中宋" pitchFamily="2" charset="-122"/>
                          <a:cs typeface="Times New Roman"/>
                        </a:rPr>
                        <a:t>）</a:t>
                      </a:r>
                      <a:endParaRPr lang="zh-CN" sz="1050" b="1" kern="100">
                        <a:latin typeface="华文中宋" pitchFamily="2" charset="-122"/>
                        <a:ea typeface="华文中宋" pitchFamily="2"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a:latin typeface="华文中宋" pitchFamily="2" charset="-122"/>
                          <a:ea typeface="华文中宋" pitchFamily="2" charset="-122"/>
                          <a:cs typeface="Times New Roman"/>
                        </a:rPr>
                        <a:t>75</a:t>
                      </a:r>
                      <a:r>
                        <a:rPr lang="zh-CN" sz="1200" b="1" kern="100">
                          <a:latin typeface="华文中宋" pitchFamily="2" charset="-122"/>
                          <a:ea typeface="华文中宋" pitchFamily="2" charset="-122"/>
                          <a:cs typeface="Times New Roman"/>
                        </a:rPr>
                        <a:t>（</a:t>
                      </a:r>
                      <a:r>
                        <a:rPr lang="en-US" sz="1200" b="1" kern="100">
                          <a:latin typeface="华文中宋" pitchFamily="2" charset="-122"/>
                          <a:ea typeface="华文中宋" pitchFamily="2" charset="-122"/>
                          <a:cs typeface="Times New Roman"/>
                        </a:rPr>
                        <a:t>52.5</a:t>
                      </a:r>
                      <a:r>
                        <a:rPr lang="zh-CN" sz="1200" b="1" kern="100">
                          <a:latin typeface="华文中宋" pitchFamily="2" charset="-122"/>
                          <a:ea typeface="华文中宋" pitchFamily="2" charset="-122"/>
                          <a:cs typeface="Times New Roman"/>
                        </a:rPr>
                        <a:t>）</a:t>
                      </a:r>
                      <a:endParaRPr lang="zh-CN" sz="1050" b="1" kern="100">
                        <a:latin typeface="华文中宋" pitchFamily="2" charset="-122"/>
                        <a:ea typeface="华文中宋" pitchFamily="2"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0083">
                <a:tc>
                  <a:txBody>
                    <a:bodyPr/>
                    <a:lstStyle/>
                    <a:p>
                      <a:pPr algn="just">
                        <a:spcAft>
                          <a:spcPts val="0"/>
                        </a:spcAft>
                      </a:pPr>
                      <a:r>
                        <a:rPr lang="zh-CN" sz="1200" b="1" kern="100" dirty="0">
                          <a:latin typeface="华文中宋" pitchFamily="2" charset="-122"/>
                          <a:ea typeface="华文中宋" pitchFamily="2" charset="-122"/>
                          <a:cs typeface="Times New Roman"/>
                        </a:rPr>
                        <a:t>国家杰出青年科学基金项目</a:t>
                      </a:r>
                      <a:endParaRPr lang="zh-CN" sz="1050" b="1" kern="100" dirty="0">
                        <a:latin typeface="华文中宋" pitchFamily="2" charset="-122"/>
                        <a:ea typeface="华文中宋" pitchFamily="2"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dirty="0">
                          <a:latin typeface="华文中宋" pitchFamily="2" charset="-122"/>
                          <a:ea typeface="华文中宋" pitchFamily="2" charset="-122"/>
                          <a:cs typeface="Times New Roman"/>
                        </a:rPr>
                        <a:t>400</a:t>
                      </a:r>
                      <a:r>
                        <a:rPr lang="zh-CN" sz="1200" b="1" kern="100" dirty="0">
                          <a:latin typeface="华文中宋" pitchFamily="2" charset="-122"/>
                          <a:ea typeface="华文中宋" pitchFamily="2" charset="-122"/>
                          <a:cs typeface="Times New Roman"/>
                        </a:rPr>
                        <a:t>（</a:t>
                      </a:r>
                      <a:r>
                        <a:rPr lang="en-US" sz="1200" b="1" kern="100" dirty="0">
                          <a:latin typeface="华文中宋" pitchFamily="2" charset="-122"/>
                          <a:ea typeface="华文中宋" pitchFamily="2" charset="-122"/>
                          <a:cs typeface="Times New Roman"/>
                        </a:rPr>
                        <a:t>280</a:t>
                      </a:r>
                      <a:r>
                        <a:rPr lang="zh-CN" sz="1200" b="1" kern="100" dirty="0">
                          <a:latin typeface="华文中宋" pitchFamily="2" charset="-122"/>
                          <a:ea typeface="华文中宋" pitchFamily="2" charset="-122"/>
                          <a:cs typeface="Times New Roman"/>
                        </a:rPr>
                        <a:t>）</a:t>
                      </a:r>
                      <a:endParaRPr lang="zh-CN" sz="1050" b="1" kern="100" dirty="0">
                        <a:latin typeface="华文中宋" pitchFamily="2" charset="-122"/>
                        <a:ea typeface="华文中宋" pitchFamily="2"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a:latin typeface="华文中宋" pitchFamily="2" charset="-122"/>
                          <a:ea typeface="华文中宋" pitchFamily="2" charset="-122"/>
                          <a:cs typeface="Times New Roman"/>
                        </a:rPr>
                        <a:t>350</a:t>
                      </a:r>
                      <a:r>
                        <a:rPr lang="zh-CN" sz="1200" b="1" kern="100">
                          <a:latin typeface="华文中宋" pitchFamily="2" charset="-122"/>
                          <a:ea typeface="华文中宋" pitchFamily="2" charset="-122"/>
                          <a:cs typeface="Times New Roman"/>
                        </a:rPr>
                        <a:t>（</a:t>
                      </a:r>
                      <a:r>
                        <a:rPr lang="en-US" sz="1200" b="1" kern="100">
                          <a:latin typeface="华文中宋" pitchFamily="2" charset="-122"/>
                          <a:ea typeface="华文中宋" pitchFamily="2" charset="-122"/>
                          <a:cs typeface="Times New Roman"/>
                        </a:rPr>
                        <a:t>245</a:t>
                      </a:r>
                      <a:r>
                        <a:rPr lang="zh-CN" sz="1200" b="1" kern="100">
                          <a:latin typeface="华文中宋" pitchFamily="2" charset="-122"/>
                          <a:ea typeface="华文中宋" pitchFamily="2" charset="-122"/>
                          <a:cs typeface="Times New Roman"/>
                        </a:rPr>
                        <a:t>）</a:t>
                      </a:r>
                      <a:endParaRPr lang="zh-CN" sz="1050" b="1" kern="100">
                        <a:latin typeface="华文中宋" pitchFamily="2" charset="-122"/>
                        <a:ea typeface="华文中宋" pitchFamily="2"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a:latin typeface="华文中宋" pitchFamily="2" charset="-122"/>
                          <a:ea typeface="华文中宋" pitchFamily="2" charset="-122"/>
                          <a:cs typeface="Times New Roman"/>
                        </a:rPr>
                        <a:t>50</a:t>
                      </a:r>
                      <a:r>
                        <a:rPr lang="zh-CN" sz="1200" b="1" kern="100">
                          <a:latin typeface="华文中宋" pitchFamily="2" charset="-122"/>
                          <a:ea typeface="华文中宋" pitchFamily="2" charset="-122"/>
                          <a:cs typeface="Times New Roman"/>
                        </a:rPr>
                        <a:t>（</a:t>
                      </a:r>
                      <a:r>
                        <a:rPr lang="en-US" sz="1200" b="1" kern="100">
                          <a:latin typeface="华文中宋" pitchFamily="2" charset="-122"/>
                          <a:ea typeface="华文中宋" pitchFamily="2" charset="-122"/>
                          <a:cs typeface="Times New Roman"/>
                        </a:rPr>
                        <a:t>35</a:t>
                      </a:r>
                      <a:r>
                        <a:rPr lang="zh-CN" sz="1200" b="1" kern="100">
                          <a:latin typeface="华文中宋" pitchFamily="2" charset="-122"/>
                          <a:ea typeface="华文中宋" pitchFamily="2" charset="-122"/>
                          <a:cs typeface="Times New Roman"/>
                        </a:rPr>
                        <a:t>）</a:t>
                      </a:r>
                      <a:endParaRPr lang="zh-CN" sz="1050" b="1" kern="100">
                        <a:latin typeface="华文中宋" pitchFamily="2" charset="-122"/>
                        <a:ea typeface="华文中宋" pitchFamily="2"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0083">
                <a:tc>
                  <a:txBody>
                    <a:bodyPr/>
                    <a:lstStyle/>
                    <a:p>
                      <a:pPr algn="just">
                        <a:spcAft>
                          <a:spcPts val="0"/>
                        </a:spcAft>
                      </a:pPr>
                      <a:r>
                        <a:rPr lang="zh-CN" sz="1200" b="1" kern="100" dirty="0">
                          <a:latin typeface="华文中宋" pitchFamily="2" charset="-122"/>
                          <a:ea typeface="华文中宋" pitchFamily="2" charset="-122"/>
                          <a:cs typeface="Times New Roman"/>
                        </a:rPr>
                        <a:t>优秀青年科学基金项目</a:t>
                      </a:r>
                      <a:endParaRPr lang="zh-CN" sz="1050" b="1" kern="100" dirty="0">
                        <a:latin typeface="华文中宋" pitchFamily="2" charset="-122"/>
                        <a:ea typeface="华文中宋" pitchFamily="2"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dirty="0">
                          <a:latin typeface="华文中宋" pitchFamily="2" charset="-122"/>
                          <a:ea typeface="华文中宋" pitchFamily="2" charset="-122"/>
                          <a:cs typeface="Times New Roman"/>
                        </a:rPr>
                        <a:t>150</a:t>
                      </a:r>
                      <a:endParaRPr lang="zh-CN" sz="1050" b="1" kern="100" dirty="0">
                        <a:latin typeface="华文中宋" pitchFamily="2" charset="-122"/>
                        <a:ea typeface="华文中宋" pitchFamily="2"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dirty="0">
                          <a:latin typeface="华文中宋" pitchFamily="2" charset="-122"/>
                          <a:ea typeface="华文中宋" pitchFamily="2" charset="-122"/>
                          <a:cs typeface="Times New Roman"/>
                        </a:rPr>
                        <a:t>130</a:t>
                      </a:r>
                      <a:endParaRPr lang="zh-CN" sz="1050" b="1" kern="100" dirty="0">
                        <a:latin typeface="华文中宋" pitchFamily="2" charset="-122"/>
                        <a:ea typeface="华文中宋" pitchFamily="2"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a:latin typeface="华文中宋" pitchFamily="2" charset="-122"/>
                          <a:ea typeface="华文中宋" pitchFamily="2" charset="-122"/>
                          <a:cs typeface="Times New Roman"/>
                        </a:rPr>
                        <a:t>20</a:t>
                      </a:r>
                      <a:endParaRPr lang="zh-CN" sz="1050" b="1" kern="100">
                        <a:latin typeface="华文中宋" pitchFamily="2" charset="-122"/>
                        <a:ea typeface="华文中宋" pitchFamily="2"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0083">
                <a:tc>
                  <a:txBody>
                    <a:bodyPr/>
                    <a:lstStyle/>
                    <a:p>
                      <a:pPr algn="just">
                        <a:spcAft>
                          <a:spcPts val="0"/>
                        </a:spcAft>
                      </a:pPr>
                      <a:r>
                        <a:rPr lang="zh-CN" sz="1200" b="1" kern="100">
                          <a:latin typeface="华文中宋" pitchFamily="2" charset="-122"/>
                          <a:ea typeface="华文中宋" pitchFamily="2" charset="-122"/>
                          <a:cs typeface="Times New Roman"/>
                        </a:rPr>
                        <a:t>海外及港澳学者合作研究基金项目（</a:t>
                      </a:r>
                      <a:r>
                        <a:rPr lang="en-US" sz="1200" b="1" kern="100">
                          <a:latin typeface="华文中宋" pitchFamily="2" charset="-122"/>
                          <a:ea typeface="华文中宋" pitchFamily="2" charset="-122"/>
                          <a:cs typeface="Times New Roman"/>
                        </a:rPr>
                        <a:t>2</a:t>
                      </a:r>
                      <a:r>
                        <a:rPr lang="zh-CN" sz="1200" b="1" kern="100">
                          <a:latin typeface="华文中宋" pitchFamily="2" charset="-122"/>
                          <a:ea typeface="华文中宋" pitchFamily="2" charset="-122"/>
                          <a:cs typeface="Times New Roman"/>
                        </a:rPr>
                        <a:t>年期资助项目）</a:t>
                      </a:r>
                      <a:endParaRPr lang="zh-CN" sz="1050" b="1" kern="100">
                        <a:latin typeface="华文中宋" pitchFamily="2" charset="-122"/>
                        <a:ea typeface="华文中宋" pitchFamily="2"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dirty="0">
                          <a:latin typeface="华文中宋" pitchFamily="2" charset="-122"/>
                          <a:ea typeface="华文中宋" pitchFamily="2" charset="-122"/>
                          <a:cs typeface="Times New Roman"/>
                        </a:rPr>
                        <a:t>20</a:t>
                      </a:r>
                      <a:endParaRPr lang="zh-CN" sz="1050" b="1" kern="100" dirty="0">
                        <a:latin typeface="华文中宋" pitchFamily="2" charset="-122"/>
                        <a:ea typeface="华文中宋" pitchFamily="2"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dirty="0">
                          <a:latin typeface="华文中宋" pitchFamily="2" charset="-122"/>
                          <a:ea typeface="华文中宋" pitchFamily="2" charset="-122"/>
                          <a:cs typeface="Times New Roman"/>
                        </a:rPr>
                        <a:t>18</a:t>
                      </a:r>
                      <a:endParaRPr lang="zh-CN" sz="1050" b="1" kern="100" dirty="0">
                        <a:latin typeface="华文中宋" pitchFamily="2" charset="-122"/>
                        <a:ea typeface="华文中宋" pitchFamily="2"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dirty="0">
                          <a:latin typeface="华文中宋" pitchFamily="2" charset="-122"/>
                          <a:ea typeface="华文中宋" pitchFamily="2" charset="-122"/>
                          <a:cs typeface="Times New Roman"/>
                        </a:rPr>
                        <a:t>2</a:t>
                      </a:r>
                      <a:endParaRPr lang="zh-CN" sz="1050" b="1" kern="100" dirty="0">
                        <a:latin typeface="华文中宋" pitchFamily="2" charset="-122"/>
                        <a:ea typeface="华文中宋" pitchFamily="2"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0083">
                <a:tc>
                  <a:txBody>
                    <a:bodyPr/>
                    <a:lstStyle/>
                    <a:p>
                      <a:pPr algn="just">
                        <a:spcAft>
                          <a:spcPts val="0"/>
                        </a:spcAft>
                      </a:pPr>
                      <a:r>
                        <a:rPr lang="zh-CN" sz="1200" b="1" kern="100" dirty="0">
                          <a:latin typeface="华文中宋" pitchFamily="2" charset="-122"/>
                          <a:ea typeface="华文中宋" pitchFamily="2" charset="-122"/>
                          <a:cs typeface="Times New Roman"/>
                        </a:rPr>
                        <a:t>海外及港澳学者合作研究基金项目（延续资助项目）</a:t>
                      </a:r>
                      <a:endParaRPr lang="zh-CN" sz="1050" b="1" kern="100" dirty="0">
                        <a:latin typeface="华文中宋" pitchFamily="2" charset="-122"/>
                        <a:ea typeface="华文中宋" pitchFamily="2"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dirty="0">
                          <a:latin typeface="华文中宋" pitchFamily="2" charset="-122"/>
                          <a:ea typeface="华文中宋" pitchFamily="2" charset="-122"/>
                          <a:cs typeface="Times New Roman"/>
                        </a:rPr>
                        <a:t>200</a:t>
                      </a:r>
                      <a:endParaRPr lang="zh-CN" sz="1050" b="1" kern="100" dirty="0">
                        <a:latin typeface="华文中宋" pitchFamily="2" charset="-122"/>
                        <a:ea typeface="华文中宋" pitchFamily="2"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dirty="0">
                          <a:latin typeface="华文中宋" pitchFamily="2" charset="-122"/>
                          <a:ea typeface="华文中宋" pitchFamily="2" charset="-122"/>
                          <a:cs typeface="Times New Roman"/>
                        </a:rPr>
                        <a:t>180</a:t>
                      </a:r>
                      <a:endParaRPr lang="zh-CN" sz="1050" b="1" kern="100" dirty="0">
                        <a:latin typeface="华文中宋" pitchFamily="2" charset="-122"/>
                        <a:ea typeface="华文中宋" pitchFamily="2"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dirty="0">
                          <a:latin typeface="华文中宋" pitchFamily="2" charset="-122"/>
                          <a:ea typeface="华文中宋" pitchFamily="2" charset="-122"/>
                          <a:cs typeface="Times New Roman"/>
                        </a:rPr>
                        <a:t>20</a:t>
                      </a:r>
                      <a:endParaRPr lang="zh-CN" sz="1050" b="1" kern="100" dirty="0">
                        <a:latin typeface="华文中宋" pitchFamily="2" charset="-122"/>
                        <a:ea typeface="华文中宋" pitchFamily="2"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0083">
                <a:tc>
                  <a:txBody>
                    <a:bodyPr/>
                    <a:lstStyle/>
                    <a:p>
                      <a:pPr algn="just">
                        <a:spcAft>
                          <a:spcPts val="0"/>
                        </a:spcAft>
                      </a:pPr>
                      <a:r>
                        <a:rPr lang="en-US" sz="1200" b="1" kern="100">
                          <a:latin typeface="华文中宋" pitchFamily="2" charset="-122"/>
                          <a:ea typeface="华文中宋" pitchFamily="2" charset="-122"/>
                          <a:cs typeface="Times New Roman"/>
                        </a:rPr>
                        <a:t>NSFC-</a:t>
                      </a:r>
                      <a:r>
                        <a:rPr lang="zh-CN" sz="1200" b="1" kern="100">
                          <a:latin typeface="华文中宋" pitchFamily="2" charset="-122"/>
                          <a:ea typeface="华文中宋" pitchFamily="2" charset="-122"/>
                          <a:cs typeface="Times New Roman"/>
                        </a:rPr>
                        <a:t>新疆联合基金项目</a:t>
                      </a:r>
                      <a:endParaRPr lang="zh-CN" sz="1050" b="1" kern="100">
                        <a:latin typeface="华文中宋" pitchFamily="2" charset="-122"/>
                        <a:ea typeface="华文中宋" pitchFamily="2"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dirty="0">
                          <a:latin typeface="华文中宋" pitchFamily="2" charset="-122"/>
                          <a:ea typeface="华文中宋" pitchFamily="2" charset="-122"/>
                          <a:cs typeface="Times New Roman"/>
                        </a:rPr>
                        <a:t>100</a:t>
                      </a:r>
                      <a:endParaRPr lang="zh-CN" sz="1050" b="1" kern="100" dirty="0">
                        <a:latin typeface="华文中宋" pitchFamily="2" charset="-122"/>
                        <a:ea typeface="华文中宋" pitchFamily="2"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dirty="0">
                          <a:latin typeface="华文中宋" pitchFamily="2" charset="-122"/>
                          <a:ea typeface="华文中宋" pitchFamily="2" charset="-122"/>
                          <a:cs typeface="Times New Roman"/>
                        </a:rPr>
                        <a:t>90</a:t>
                      </a:r>
                      <a:endParaRPr lang="zh-CN" sz="1050" b="1" kern="100" dirty="0">
                        <a:latin typeface="华文中宋" pitchFamily="2" charset="-122"/>
                        <a:ea typeface="华文中宋" pitchFamily="2"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dirty="0">
                          <a:latin typeface="华文中宋" pitchFamily="2" charset="-122"/>
                          <a:ea typeface="华文中宋" pitchFamily="2" charset="-122"/>
                          <a:cs typeface="Times New Roman"/>
                        </a:rPr>
                        <a:t>10</a:t>
                      </a:r>
                      <a:endParaRPr lang="zh-CN" sz="1050" b="1" kern="100" dirty="0">
                        <a:latin typeface="华文中宋" pitchFamily="2" charset="-122"/>
                        <a:ea typeface="华文中宋" pitchFamily="2"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0083">
                <a:tc>
                  <a:txBody>
                    <a:bodyPr/>
                    <a:lstStyle/>
                    <a:p>
                      <a:pPr algn="just">
                        <a:spcAft>
                          <a:spcPts val="0"/>
                        </a:spcAft>
                      </a:pPr>
                      <a:r>
                        <a:rPr lang="en-US" sz="1200" b="1" kern="100">
                          <a:latin typeface="华文中宋" pitchFamily="2" charset="-122"/>
                          <a:ea typeface="华文中宋" pitchFamily="2" charset="-122"/>
                          <a:cs typeface="Times New Roman"/>
                        </a:rPr>
                        <a:t>NSFC-</a:t>
                      </a:r>
                      <a:r>
                        <a:rPr lang="zh-CN" sz="1200" b="1" kern="100">
                          <a:latin typeface="华文中宋" pitchFamily="2" charset="-122"/>
                          <a:ea typeface="华文中宋" pitchFamily="2" charset="-122"/>
                          <a:cs typeface="Times New Roman"/>
                        </a:rPr>
                        <a:t>河南人才培养联合基金项目</a:t>
                      </a:r>
                      <a:endParaRPr lang="zh-CN" sz="1050" b="1" kern="100">
                        <a:latin typeface="华文中宋" pitchFamily="2" charset="-122"/>
                        <a:ea typeface="华文中宋" pitchFamily="2"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a:latin typeface="华文中宋" pitchFamily="2" charset="-122"/>
                          <a:ea typeface="华文中宋" pitchFamily="2" charset="-122"/>
                          <a:cs typeface="Times New Roman"/>
                        </a:rPr>
                        <a:t>30</a:t>
                      </a:r>
                      <a:endParaRPr lang="zh-CN" sz="1050" b="1" kern="100">
                        <a:latin typeface="华文中宋" pitchFamily="2" charset="-122"/>
                        <a:ea typeface="华文中宋" pitchFamily="2"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dirty="0">
                          <a:latin typeface="华文中宋" pitchFamily="2" charset="-122"/>
                          <a:ea typeface="华文中宋" pitchFamily="2" charset="-122"/>
                          <a:cs typeface="Times New Roman"/>
                        </a:rPr>
                        <a:t>27</a:t>
                      </a:r>
                      <a:endParaRPr lang="zh-CN" sz="1050" b="1" kern="100" dirty="0">
                        <a:latin typeface="华文中宋" pitchFamily="2" charset="-122"/>
                        <a:ea typeface="华文中宋" pitchFamily="2"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dirty="0">
                          <a:latin typeface="华文中宋" pitchFamily="2" charset="-122"/>
                          <a:ea typeface="华文中宋" pitchFamily="2" charset="-122"/>
                          <a:cs typeface="Times New Roman"/>
                        </a:rPr>
                        <a:t>3</a:t>
                      </a:r>
                      <a:endParaRPr lang="zh-CN" sz="1050" b="1" kern="100" dirty="0">
                        <a:latin typeface="华文中宋" pitchFamily="2" charset="-122"/>
                        <a:ea typeface="华文中宋" pitchFamily="2"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49" name="Rectangle 1"/>
          <p:cNvSpPr>
            <a:spLocks noChangeArrowheads="1"/>
          </p:cNvSpPr>
          <p:nvPr/>
        </p:nvSpPr>
        <p:spPr bwMode="auto">
          <a:xfrm>
            <a:off x="357158" y="1000108"/>
            <a:ext cx="6136936"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07988" defTabSz="914400" rtl="0" eaLnBrk="0" fontAlgn="base" latinLnBrk="0" hangingPunct="0">
              <a:lnSpc>
                <a:spcPct val="100000"/>
              </a:lnSpc>
              <a:spcBef>
                <a:spcPct val="0"/>
              </a:spcBef>
              <a:spcAft>
                <a:spcPct val="0"/>
              </a:spcAft>
              <a:buClrTx/>
              <a:buSzTx/>
              <a:buFontTx/>
              <a:buNone/>
              <a:tabLst/>
            </a:pPr>
            <a:r>
              <a:rPr kumimoji="0" lang="zh-CN" altLang="en-US" sz="2400" b="1" i="0" u="none" strike="noStrike" cap="none" normalizeH="0" baseline="0" dirty="0" smtClean="0">
                <a:ln>
                  <a:noFill/>
                </a:ln>
                <a:solidFill>
                  <a:schemeClr val="tx1"/>
                </a:solidFill>
                <a:effectLst/>
                <a:latin typeface="华文中宋" pitchFamily="2" charset="-122"/>
                <a:ea typeface="华文中宋" pitchFamily="2" charset="-122"/>
                <a:cs typeface="Times New Roman" pitchFamily="18" charset="0"/>
              </a:rPr>
              <a:t>（二）</a:t>
            </a:r>
            <a:r>
              <a:rPr kumimoji="0" lang="zh-CN" sz="2400" b="1" i="0" u="none" strike="noStrike" cap="none" normalizeH="0" baseline="0" dirty="0" smtClean="0">
                <a:ln>
                  <a:noFill/>
                </a:ln>
                <a:solidFill>
                  <a:schemeClr val="tx1"/>
                </a:solidFill>
                <a:effectLst/>
                <a:latin typeface="华文中宋" pitchFamily="2" charset="-122"/>
                <a:ea typeface="华文中宋" pitchFamily="2" charset="-122"/>
                <a:cs typeface="Times New Roman" pitchFamily="18" charset="0"/>
              </a:rPr>
              <a:t>固定资助强度项目的间接费用核定</a:t>
            </a:r>
            <a:endParaRPr kumimoji="0" lang="zh-CN" sz="2400" b="0" i="0" u="none" strike="noStrike" cap="none" normalizeH="0" baseline="0" dirty="0" smtClean="0">
              <a:ln>
                <a:noFill/>
              </a:ln>
              <a:solidFill>
                <a:schemeClr val="tx1"/>
              </a:solidFill>
              <a:effectLst/>
              <a:latin typeface="华文中宋" pitchFamily="2" charset="-122"/>
              <a:ea typeface="华文中宋" pitchFamily="2" charset="-122"/>
            </a:endParaRPr>
          </a:p>
        </p:txBody>
      </p:sp>
      <p:sp>
        <p:nvSpPr>
          <p:cNvPr id="55" name="矩形 54"/>
          <p:cNvSpPr/>
          <p:nvPr/>
        </p:nvSpPr>
        <p:spPr>
          <a:xfrm>
            <a:off x="571472" y="6357958"/>
            <a:ext cx="6715172" cy="261610"/>
          </a:xfrm>
          <a:prstGeom prst="rect">
            <a:avLst/>
          </a:prstGeom>
        </p:spPr>
        <p:txBody>
          <a:bodyPr wrap="square">
            <a:spAutoFit/>
          </a:bodyPr>
          <a:lstStyle/>
          <a:p>
            <a:pPr lvl="0" indent="407988"/>
            <a:r>
              <a:rPr lang="zh-CN" altLang="en-US" sz="1100" i="1" dirty="0" smtClean="0">
                <a:latin typeface="华文中宋" pitchFamily="2" charset="-122"/>
                <a:ea typeface="华文中宋" pitchFamily="2" charset="-122"/>
                <a:cs typeface="Times New Roman" pitchFamily="18" charset="0"/>
              </a:rPr>
              <a:t>注：括号内数额为数学、管理领域的资助金额</a:t>
            </a:r>
            <a:r>
              <a:rPr lang="zh-CN" altLang="en-US" sz="1100" i="1" dirty="0" smtClean="0">
                <a:latin typeface="黑体" pitchFamily="2" charset="-122"/>
                <a:ea typeface="黑体" pitchFamily="2" charset="-122"/>
                <a:cs typeface="Times New Roman" pitchFamily="18" charset="0"/>
              </a:rPr>
              <a:t>。</a:t>
            </a:r>
            <a:endParaRPr lang="zh-CN" altLang="en-US" sz="1100" i="1" dirty="0" smtClean="0">
              <a:latin typeface="黑体" pitchFamily="2" charset="-122"/>
              <a:ea typeface="黑体" pitchFamily="2" charset="-122"/>
            </a:endParaRPr>
          </a:p>
        </p:txBody>
      </p:sp>
      <p:graphicFrame>
        <p:nvGraphicFramePr>
          <p:cNvPr id="56" name="图表 55"/>
          <p:cNvGraphicFramePr/>
          <p:nvPr/>
        </p:nvGraphicFramePr>
        <p:xfrm>
          <a:off x="1142976" y="1428736"/>
          <a:ext cx="7143800" cy="285752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4" name="Rectangle 2"/>
          <p:cNvSpPr>
            <a:spLocks noGrp="1" noChangeArrowheads="1"/>
          </p:cNvSpPr>
          <p:nvPr>
            <p:ph type="title"/>
          </p:nvPr>
        </p:nvSpPr>
        <p:spPr/>
        <p:txBody>
          <a:bodyPr/>
          <a:lstStyle/>
          <a:p>
            <a:r>
              <a:rPr lang="en-US" altLang="zh-CN" sz="4000" dirty="0" smtClean="0">
                <a:latin typeface="黑体" pitchFamily="49" charset="-122"/>
                <a:ea typeface="黑体" pitchFamily="49" charset="-122"/>
              </a:rPr>
              <a:t>2.2 </a:t>
            </a:r>
            <a:r>
              <a:rPr lang="zh-CN" altLang="en-US" sz="4000" dirty="0" smtClean="0">
                <a:latin typeface="黑体" pitchFamily="49" charset="-122"/>
                <a:ea typeface="黑体" pitchFamily="49" charset="-122"/>
              </a:rPr>
              <a:t>间接费用拨付</a:t>
            </a:r>
            <a:endParaRPr lang="en-US" altLang="zh-CN" sz="4000" dirty="0">
              <a:ea typeface="宋体" charset="-122"/>
            </a:endParaRPr>
          </a:p>
        </p:txBody>
      </p:sp>
      <p:sp>
        <p:nvSpPr>
          <p:cNvPr id="504838" name="AutoShape 6"/>
          <p:cNvSpPr>
            <a:spLocks noChangeArrowheads="1"/>
          </p:cNvSpPr>
          <p:nvPr/>
        </p:nvSpPr>
        <p:spPr bwMode="gray">
          <a:xfrm rot="308465">
            <a:off x="6650038" y="2466975"/>
            <a:ext cx="1590675" cy="1701800"/>
          </a:xfrm>
          <a:custGeom>
            <a:avLst/>
            <a:gdLst>
              <a:gd name="G0" fmla="+- 61148 0 0"/>
              <a:gd name="G1" fmla="+- -5891861 0 0"/>
              <a:gd name="G2" fmla="+- 61148 0 -5891861"/>
              <a:gd name="G3" fmla="+- 10800 0 0"/>
              <a:gd name="G4" fmla="+- 0 0 61148"/>
              <a:gd name="T0" fmla="*/ 360 256 1"/>
              <a:gd name="T1" fmla="*/ 0 256 1"/>
              <a:gd name="G5" fmla="+- G2 T0 T1"/>
              <a:gd name="G6" fmla="?: G2 G2 G5"/>
              <a:gd name="G7" fmla="+- 0 0 G6"/>
              <a:gd name="G8" fmla="+- 7799 0 0"/>
              <a:gd name="G9" fmla="+- 0 0 -5891861"/>
              <a:gd name="G10" fmla="+- 7799 0 2700"/>
              <a:gd name="G11" fmla="cos G10 61148"/>
              <a:gd name="G12" fmla="sin G10 61148"/>
              <a:gd name="G13" fmla="cos 13500 61148"/>
              <a:gd name="G14" fmla="sin 13500 61148"/>
              <a:gd name="G15" fmla="+- G11 10800 0"/>
              <a:gd name="G16" fmla="+- G12 10800 0"/>
              <a:gd name="G17" fmla="+- G13 10800 0"/>
              <a:gd name="G18" fmla="+- G14 10800 0"/>
              <a:gd name="G19" fmla="*/ 7799 1 2"/>
              <a:gd name="G20" fmla="+- G19 5400 0"/>
              <a:gd name="G21" fmla="cos G20 61148"/>
              <a:gd name="G22" fmla="sin G20 61148"/>
              <a:gd name="G23" fmla="+- G21 10800 0"/>
              <a:gd name="G24" fmla="+- G12 G23 G22"/>
              <a:gd name="G25" fmla="+- G22 G23 G11"/>
              <a:gd name="G26" fmla="cos 10800 61148"/>
              <a:gd name="G27" fmla="sin 10800 61148"/>
              <a:gd name="G28" fmla="cos 7799 61148"/>
              <a:gd name="G29" fmla="sin 7799 61148"/>
              <a:gd name="G30" fmla="+- G26 10800 0"/>
              <a:gd name="G31" fmla="+- G27 10800 0"/>
              <a:gd name="G32" fmla="+- G28 10800 0"/>
              <a:gd name="G33" fmla="+- G29 10800 0"/>
              <a:gd name="G34" fmla="+- G19 5400 0"/>
              <a:gd name="G35" fmla="cos G34 -5891861"/>
              <a:gd name="G36" fmla="sin G34 -5891861"/>
              <a:gd name="G37" fmla="+/ -5891861 61148 2"/>
              <a:gd name="T2" fmla="*/ 180 256 1"/>
              <a:gd name="T3" fmla="*/ 0 256 1"/>
              <a:gd name="G38" fmla="+- G37 T2 T3"/>
              <a:gd name="G39" fmla="?: G2 G37 G38"/>
              <a:gd name="G40" fmla="cos 10800 G39"/>
              <a:gd name="G41" fmla="sin 10800 G39"/>
              <a:gd name="G42" fmla="cos 7799 G39"/>
              <a:gd name="G43" fmla="sin 7799 G39"/>
              <a:gd name="G44" fmla="+- G40 10800 0"/>
              <a:gd name="G45" fmla="+- G41 10800 0"/>
              <a:gd name="G46" fmla="+- G42 10800 0"/>
              <a:gd name="G47" fmla="+- G43 10800 0"/>
              <a:gd name="G48" fmla="+- G35 10800 0"/>
              <a:gd name="G49" fmla="+- G36 10800 0"/>
              <a:gd name="T4" fmla="*/ 18505 w 21600"/>
              <a:gd name="T5" fmla="*/ 3232 h 21600"/>
              <a:gd name="T6" fmla="*/ 10815 w 21600"/>
              <a:gd name="T7" fmla="*/ 1500 h 21600"/>
              <a:gd name="T8" fmla="*/ 16364 w 21600"/>
              <a:gd name="T9" fmla="*/ 5335 h 21600"/>
              <a:gd name="T10" fmla="*/ 24298 w 21600"/>
              <a:gd name="T11" fmla="*/ 11019 h 21600"/>
              <a:gd name="T12" fmla="*/ 20030 w 21600"/>
              <a:gd name="T13" fmla="*/ 15151 h 21600"/>
              <a:gd name="T14" fmla="*/ 15898 w 21600"/>
              <a:gd name="T15" fmla="*/ 1088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8597" y="10926"/>
                </a:moveTo>
                <a:cubicBezTo>
                  <a:pt x="18598" y="10884"/>
                  <a:pt x="18599" y="10842"/>
                  <a:pt x="18599" y="10800"/>
                </a:cubicBezTo>
                <a:cubicBezTo>
                  <a:pt x="18599" y="6497"/>
                  <a:pt x="15115" y="3008"/>
                  <a:pt x="10813" y="3001"/>
                </a:cubicBezTo>
                <a:lnTo>
                  <a:pt x="10818" y="0"/>
                </a:lnTo>
                <a:cubicBezTo>
                  <a:pt x="16775" y="10"/>
                  <a:pt x="21600" y="4842"/>
                  <a:pt x="21600" y="10800"/>
                </a:cubicBezTo>
                <a:cubicBezTo>
                  <a:pt x="21600" y="10858"/>
                  <a:pt x="21599" y="10917"/>
                  <a:pt x="21598" y="10975"/>
                </a:cubicBezTo>
                <a:lnTo>
                  <a:pt x="24298" y="11019"/>
                </a:lnTo>
                <a:lnTo>
                  <a:pt x="20030" y="15151"/>
                </a:lnTo>
                <a:lnTo>
                  <a:pt x="15898" y="10883"/>
                </a:lnTo>
                <a:lnTo>
                  <a:pt x="18597" y="10926"/>
                </a:lnTo>
                <a:close/>
              </a:path>
            </a:pathLst>
          </a:custGeom>
          <a:gradFill rotWithShape="1">
            <a:gsLst>
              <a:gs pos="0">
                <a:srgbClr val="FFFFFF">
                  <a:alpha val="0"/>
                </a:srgbClr>
              </a:gs>
              <a:gs pos="100000">
                <a:srgbClr val="003366">
                  <a:alpha val="78000"/>
                </a:srgbClr>
              </a:gs>
            </a:gsLst>
            <a:lin ang="5400000" scaled="1"/>
          </a:gradFill>
          <a:ln w="9525">
            <a:noFill/>
            <a:miter lim="800000"/>
            <a:headEnd/>
            <a:tailEnd/>
          </a:ln>
          <a:effectLst/>
        </p:spPr>
        <p:txBody>
          <a:bodyPr wrap="none" anchor="ctr"/>
          <a:lstStyle/>
          <a:p>
            <a:endParaRPr lang="zh-CN" altLang="en-US"/>
          </a:p>
        </p:txBody>
      </p:sp>
      <p:sp>
        <p:nvSpPr>
          <p:cNvPr id="504839" name="Oval 7"/>
          <p:cNvSpPr>
            <a:spLocks noChangeArrowheads="1"/>
          </p:cNvSpPr>
          <p:nvPr/>
        </p:nvSpPr>
        <p:spPr bwMode="gray">
          <a:xfrm>
            <a:off x="6064250" y="1965325"/>
            <a:ext cx="1319213" cy="1319213"/>
          </a:xfrm>
          <a:prstGeom prst="ellipse">
            <a:avLst/>
          </a:prstGeom>
          <a:gradFill rotWithShape="0">
            <a:gsLst>
              <a:gs pos="0">
                <a:schemeClr val="accent2">
                  <a:gamma/>
                  <a:shade val="66275"/>
                  <a:invGamma/>
                </a:schemeClr>
              </a:gs>
              <a:gs pos="50000">
                <a:schemeClr val="accent2"/>
              </a:gs>
              <a:gs pos="100000">
                <a:schemeClr val="accent2">
                  <a:gamma/>
                  <a:shade val="66275"/>
                  <a:invGamma/>
                </a:schemeClr>
              </a:gs>
            </a:gsLst>
            <a:lin ang="2700000" scaled="1"/>
          </a:gradFill>
          <a:ln w="57150">
            <a:solidFill>
              <a:schemeClr val="bg2"/>
            </a:solidFill>
            <a:round/>
            <a:headEnd/>
            <a:tailEnd/>
          </a:ln>
          <a:effectLst/>
        </p:spPr>
        <p:txBody>
          <a:bodyPr wrap="none" anchor="ctr"/>
          <a:lstStyle/>
          <a:p>
            <a:endParaRPr lang="zh-CN" altLang="en-US"/>
          </a:p>
        </p:txBody>
      </p:sp>
      <p:sp>
        <p:nvSpPr>
          <p:cNvPr id="504840" name="Oval 8"/>
          <p:cNvSpPr>
            <a:spLocks noChangeArrowheads="1"/>
          </p:cNvSpPr>
          <p:nvPr/>
        </p:nvSpPr>
        <p:spPr bwMode="gray">
          <a:xfrm>
            <a:off x="7321550" y="3778250"/>
            <a:ext cx="1320800" cy="1320800"/>
          </a:xfrm>
          <a:prstGeom prst="ellipse">
            <a:avLst/>
          </a:prstGeom>
          <a:gradFill rotWithShape="0">
            <a:gsLst>
              <a:gs pos="0">
                <a:schemeClr val="folHlink">
                  <a:gamma/>
                  <a:shade val="36078"/>
                  <a:invGamma/>
                </a:schemeClr>
              </a:gs>
              <a:gs pos="50000">
                <a:schemeClr val="folHlink"/>
              </a:gs>
              <a:gs pos="100000">
                <a:schemeClr val="folHlink">
                  <a:gamma/>
                  <a:shade val="36078"/>
                  <a:invGamma/>
                </a:schemeClr>
              </a:gs>
            </a:gsLst>
            <a:lin ang="2700000" scaled="1"/>
          </a:gradFill>
          <a:ln w="57150">
            <a:solidFill>
              <a:schemeClr val="bg2"/>
            </a:solidFill>
            <a:round/>
            <a:headEnd/>
            <a:tailEnd/>
          </a:ln>
          <a:effectLst/>
        </p:spPr>
        <p:txBody>
          <a:bodyPr wrap="none" anchor="ctr"/>
          <a:lstStyle/>
          <a:p>
            <a:endParaRPr lang="zh-CN" altLang="en-US"/>
          </a:p>
        </p:txBody>
      </p:sp>
      <p:sp>
        <p:nvSpPr>
          <p:cNvPr id="504841" name="AutoShape 9"/>
          <p:cNvSpPr>
            <a:spLocks noChangeArrowheads="1"/>
          </p:cNvSpPr>
          <p:nvPr/>
        </p:nvSpPr>
        <p:spPr bwMode="gray">
          <a:xfrm rot="7527986">
            <a:off x="5976144" y="3888582"/>
            <a:ext cx="1589087" cy="1701800"/>
          </a:xfrm>
          <a:custGeom>
            <a:avLst/>
            <a:gdLst>
              <a:gd name="G0" fmla="+- 61148 0 0"/>
              <a:gd name="G1" fmla="+- -5891861 0 0"/>
              <a:gd name="G2" fmla="+- 61148 0 -5891861"/>
              <a:gd name="G3" fmla="+- 10800 0 0"/>
              <a:gd name="G4" fmla="+- 0 0 61148"/>
              <a:gd name="T0" fmla="*/ 360 256 1"/>
              <a:gd name="T1" fmla="*/ 0 256 1"/>
              <a:gd name="G5" fmla="+- G2 T0 T1"/>
              <a:gd name="G6" fmla="?: G2 G2 G5"/>
              <a:gd name="G7" fmla="+- 0 0 G6"/>
              <a:gd name="G8" fmla="+- 7799 0 0"/>
              <a:gd name="G9" fmla="+- 0 0 -5891861"/>
              <a:gd name="G10" fmla="+- 7799 0 2700"/>
              <a:gd name="G11" fmla="cos G10 61148"/>
              <a:gd name="G12" fmla="sin G10 61148"/>
              <a:gd name="G13" fmla="cos 13500 61148"/>
              <a:gd name="G14" fmla="sin 13500 61148"/>
              <a:gd name="G15" fmla="+- G11 10800 0"/>
              <a:gd name="G16" fmla="+- G12 10800 0"/>
              <a:gd name="G17" fmla="+- G13 10800 0"/>
              <a:gd name="G18" fmla="+- G14 10800 0"/>
              <a:gd name="G19" fmla="*/ 7799 1 2"/>
              <a:gd name="G20" fmla="+- G19 5400 0"/>
              <a:gd name="G21" fmla="cos G20 61148"/>
              <a:gd name="G22" fmla="sin G20 61148"/>
              <a:gd name="G23" fmla="+- G21 10800 0"/>
              <a:gd name="G24" fmla="+- G12 G23 G22"/>
              <a:gd name="G25" fmla="+- G22 G23 G11"/>
              <a:gd name="G26" fmla="cos 10800 61148"/>
              <a:gd name="G27" fmla="sin 10800 61148"/>
              <a:gd name="G28" fmla="cos 7799 61148"/>
              <a:gd name="G29" fmla="sin 7799 61148"/>
              <a:gd name="G30" fmla="+- G26 10800 0"/>
              <a:gd name="G31" fmla="+- G27 10800 0"/>
              <a:gd name="G32" fmla="+- G28 10800 0"/>
              <a:gd name="G33" fmla="+- G29 10800 0"/>
              <a:gd name="G34" fmla="+- G19 5400 0"/>
              <a:gd name="G35" fmla="cos G34 -5891861"/>
              <a:gd name="G36" fmla="sin G34 -5891861"/>
              <a:gd name="G37" fmla="+/ -5891861 61148 2"/>
              <a:gd name="T2" fmla="*/ 180 256 1"/>
              <a:gd name="T3" fmla="*/ 0 256 1"/>
              <a:gd name="G38" fmla="+- G37 T2 T3"/>
              <a:gd name="G39" fmla="?: G2 G37 G38"/>
              <a:gd name="G40" fmla="cos 10800 G39"/>
              <a:gd name="G41" fmla="sin 10800 G39"/>
              <a:gd name="G42" fmla="cos 7799 G39"/>
              <a:gd name="G43" fmla="sin 7799 G39"/>
              <a:gd name="G44" fmla="+- G40 10800 0"/>
              <a:gd name="G45" fmla="+- G41 10800 0"/>
              <a:gd name="G46" fmla="+- G42 10800 0"/>
              <a:gd name="G47" fmla="+- G43 10800 0"/>
              <a:gd name="G48" fmla="+- G35 10800 0"/>
              <a:gd name="G49" fmla="+- G36 10800 0"/>
              <a:gd name="T4" fmla="*/ 18505 w 21600"/>
              <a:gd name="T5" fmla="*/ 3232 h 21600"/>
              <a:gd name="T6" fmla="*/ 10815 w 21600"/>
              <a:gd name="T7" fmla="*/ 1500 h 21600"/>
              <a:gd name="T8" fmla="*/ 16364 w 21600"/>
              <a:gd name="T9" fmla="*/ 5335 h 21600"/>
              <a:gd name="T10" fmla="*/ 24298 w 21600"/>
              <a:gd name="T11" fmla="*/ 11019 h 21600"/>
              <a:gd name="T12" fmla="*/ 20030 w 21600"/>
              <a:gd name="T13" fmla="*/ 15151 h 21600"/>
              <a:gd name="T14" fmla="*/ 15898 w 21600"/>
              <a:gd name="T15" fmla="*/ 1088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8597" y="10926"/>
                </a:moveTo>
                <a:cubicBezTo>
                  <a:pt x="18598" y="10884"/>
                  <a:pt x="18599" y="10842"/>
                  <a:pt x="18599" y="10800"/>
                </a:cubicBezTo>
                <a:cubicBezTo>
                  <a:pt x="18599" y="6497"/>
                  <a:pt x="15115" y="3008"/>
                  <a:pt x="10813" y="3001"/>
                </a:cubicBezTo>
                <a:lnTo>
                  <a:pt x="10818" y="0"/>
                </a:lnTo>
                <a:cubicBezTo>
                  <a:pt x="16775" y="10"/>
                  <a:pt x="21600" y="4842"/>
                  <a:pt x="21600" y="10800"/>
                </a:cubicBezTo>
                <a:cubicBezTo>
                  <a:pt x="21600" y="10858"/>
                  <a:pt x="21599" y="10917"/>
                  <a:pt x="21598" y="10975"/>
                </a:cubicBezTo>
                <a:lnTo>
                  <a:pt x="24298" y="11019"/>
                </a:lnTo>
                <a:lnTo>
                  <a:pt x="20030" y="15151"/>
                </a:lnTo>
                <a:lnTo>
                  <a:pt x="15898" y="10883"/>
                </a:lnTo>
                <a:lnTo>
                  <a:pt x="18597" y="10926"/>
                </a:lnTo>
                <a:close/>
              </a:path>
            </a:pathLst>
          </a:custGeom>
          <a:gradFill rotWithShape="1">
            <a:gsLst>
              <a:gs pos="0">
                <a:srgbClr val="FFFFFF">
                  <a:alpha val="0"/>
                </a:srgbClr>
              </a:gs>
              <a:gs pos="100000">
                <a:srgbClr val="003366">
                  <a:alpha val="78000"/>
                </a:srgbClr>
              </a:gs>
            </a:gsLst>
            <a:lin ang="5400000" scaled="1"/>
          </a:gradFill>
          <a:ln w="9525">
            <a:noFill/>
            <a:miter lim="800000"/>
            <a:headEnd/>
            <a:tailEnd/>
          </a:ln>
          <a:effectLst/>
        </p:spPr>
        <p:txBody>
          <a:bodyPr wrap="none" anchor="ctr"/>
          <a:lstStyle/>
          <a:p>
            <a:endParaRPr lang="zh-CN" altLang="en-US"/>
          </a:p>
        </p:txBody>
      </p:sp>
      <p:sp>
        <p:nvSpPr>
          <p:cNvPr id="504842" name="AutoShape 10"/>
          <p:cNvSpPr>
            <a:spLocks noChangeArrowheads="1"/>
          </p:cNvSpPr>
          <p:nvPr/>
        </p:nvSpPr>
        <p:spPr bwMode="gray">
          <a:xfrm rot="15216000">
            <a:off x="5046663" y="2657475"/>
            <a:ext cx="1589088" cy="1703387"/>
          </a:xfrm>
          <a:custGeom>
            <a:avLst/>
            <a:gdLst>
              <a:gd name="G0" fmla="+- 61148 0 0"/>
              <a:gd name="G1" fmla="+- -5891861 0 0"/>
              <a:gd name="G2" fmla="+- 61148 0 -5891861"/>
              <a:gd name="G3" fmla="+- 10800 0 0"/>
              <a:gd name="G4" fmla="+- 0 0 61148"/>
              <a:gd name="T0" fmla="*/ 360 256 1"/>
              <a:gd name="T1" fmla="*/ 0 256 1"/>
              <a:gd name="G5" fmla="+- G2 T0 T1"/>
              <a:gd name="G6" fmla="?: G2 G2 G5"/>
              <a:gd name="G7" fmla="+- 0 0 G6"/>
              <a:gd name="G8" fmla="+- 7799 0 0"/>
              <a:gd name="G9" fmla="+- 0 0 -5891861"/>
              <a:gd name="G10" fmla="+- 7799 0 2700"/>
              <a:gd name="G11" fmla="cos G10 61148"/>
              <a:gd name="G12" fmla="sin G10 61148"/>
              <a:gd name="G13" fmla="cos 13500 61148"/>
              <a:gd name="G14" fmla="sin 13500 61148"/>
              <a:gd name="G15" fmla="+- G11 10800 0"/>
              <a:gd name="G16" fmla="+- G12 10800 0"/>
              <a:gd name="G17" fmla="+- G13 10800 0"/>
              <a:gd name="G18" fmla="+- G14 10800 0"/>
              <a:gd name="G19" fmla="*/ 7799 1 2"/>
              <a:gd name="G20" fmla="+- G19 5400 0"/>
              <a:gd name="G21" fmla="cos G20 61148"/>
              <a:gd name="G22" fmla="sin G20 61148"/>
              <a:gd name="G23" fmla="+- G21 10800 0"/>
              <a:gd name="G24" fmla="+- G12 G23 G22"/>
              <a:gd name="G25" fmla="+- G22 G23 G11"/>
              <a:gd name="G26" fmla="cos 10800 61148"/>
              <a:gd name="G27" fmla="sin 10800 61148"/>
              <a:gd name="G28" fmla="cos 7799 61148"/>
              <a:gd name="G29" fmla="sin 7799 61148"/>
              <a:gd name="G30" fmla="+- G26 10800 0"/>
              <a:gd name="G31" fmla="+- G27 10800 0"/>
              <a:gd name="G32" fmla="+- G28 10800 0"/>
              <a:gd name="G33" fmla="+- G29 10800 0"/>
              <a:gd name="G34" fmla="+- G19 5400 0"/>
              <a:gd name="G35" fmla="cos G34 -5891861"/>
              <a:gd name="G36" fmla="sin G34 -5891861"/>
              <a:gd name="G37" fmla="+/ -5891861 61148 2"/>
              <a:gd name="T2" fmla="*/ 180 256 1"/>
              <a:gd name="T3" fmla="*/ 0 256 1"/>
              <a:gd name="G38" fmla="+- G37 T2 T3"/>
              <a:gd name="G39" fmla="?: G2 G37 G38"/>
              <a:gd name="G40" fmla="cos 10800 G39"/>
              <a:gd name="G41" fmla="sin 10800 G39"/>
              <a:gd name="G42" fmla="cos 7799 G39"/>
              <a:gd name="G43" fmla="sin 7799 G39"/>
              <a:gd name="G44" fmla="+- G40 10800 0"/>
              <a:gd name="G45" fmla="+- G41 10800 0"/>
              <a:gd name="G46" fmla="+- G42 10800 0"/>
              <a:gd name="G47" fmla="+- G43 10800 0"/>
              <a:gd name="G48" fmla="+- G35 10800 0"/>
              <a:gd name="G49" fmla="+- G36 10800 0"/>
              <a:gd name="T4" fmla="*/ 18505 w 21600"/>
              <a:gd name="T5" fmla="*/ 3232 h 21600"/>
              <a:gd name="T6" fmla="*/ 10815 w 21600"/>
              <a:gd name="T7" fmla="*/ 1500 h 21600"/>
              <a:gd name="T8" fmla="*/ 16364 w 21600"/>
              <a:gd name="T9" fmla="*/ 5335 h 21600"/>
              <a:gd name="T10" fmla="*/ 24298 w 21600"/>
              <a:gd name="T11" fmla="*/ 11019 h 21600"/>
              <a:gd name="T12" fmla="*/ 20030 w 21600"/>
              <a:gd name="T13" fmla="*/ 15151 h 21600"/>
              <a:gd name="T14" fmla="*/ 15898 w 21600"/>
              <a:gd name="T15" fmla="*/ 1088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8597" y="10926"/>
                </a:moveTo>
                <a:cubicBezTo>
                  <a:pt x="18598" y="10884"/>
                  <a:pt x="18599" y="10842"/>
                  <a:pt x="18599" y="10800"/>
                </a:cubicBezTo>
                <a:cubicBezTo>
                  <a:pt x="18599" y="6497"/>
                  <a:pt x="15115" y="3008"/>
                  <a:pt x="10813" y="3001"/>
                </a:cubicBezTo>
                <a:lnTo>
                  <a:pt x="10818" y="0"/>
                </a:lnTo>
                <a:cubicBezTo>
                  <a:pt x="16775" y="10"/>
                  <a:pt x="21600" y="4842"/>
                  <a:pt x="21600" y="10800"/>
                </a:cubicBezTo>
                <a:cubicBezTo>
                  <a:pt x="21600" y="10858"/>
                  <a:pt x="21599" y="10917"/>
                  <a:pt x="21598" y="10975"/>
                </a:cubicBezTo>
                <a:lnTo>
                  <a:pt x="24298" y="11019"/>
                </a:lnTo>
                <a:lnTo>
                  <a:pt x="20030" y="15151"/>
                </a:lnTo>
                <a:lnTo>
                  <a:pt x="15898" y="10883"/>
                </a:lnTo>
                <a:lnTo>
                  <a:pt x="18597" y="10926"/>
                </a:lnTo>
                <a:close/>
              </a:path>
            </a:pathLst>
          </a:custGeom>
          <a:gradFill rotWithShape="1">
            <a:gsLst>
              <a:gs pos="0">
                <a:srgbClr val="FFFFFF">
                  <a:alpha val="0"/>
                </a:srgbClr>
              </a:gs>
              <a:gs pos="100000">
                <a:srgbClr val="003366">
                  <a:alpha val="78000"/>
                </a:srgbClr>
              </a:gs>
            </a:gsLst>
            <a:lin ang="5400000" scaled="1"/>
          </a:gradFill>
          <a:ln w="9525">
            <a:noFill/>
            <a:miter lim="800000"/>
            <a:headEnd/>
            <a:tailEnd/>
          </a:ln>
          <a:effectLst/>
        </p:spPr>
        <p:txBody>
          <a:bodyPr wrap="none" anchor="ctr"/>
          <a:lstStyle/>
          <a:p>
            <a:endParaRPr lang="zh-CN" altLang="en-US"/>
          </a:p>
        </p:txBody>
      </p:sp>
      <p:sp>
        <p:nvSpPr>
          <p:cNvPr id="504843" name="Oval 11"/>
          <p:cNvSpPr>
            <a:spLocks noChangeArrowheads="1"/>
          </p:cNvSpPr>
          <p:nvPr/>
        </p:nvSpPr>
        <p:spPr bwMode="gray">
          <a:xfrm>
            <a:off x="4962525" y="3783013"/>
            <a:ext cx="1320800" cy="1319212"/>
          </a:xfrm>
          <a:prstGeom prst="ellipse">
            <a:avLst/>
          </a:prstGeom>
          <a:gradFill rotWithShape="0">
            <a:gsLst>
              <a:gs pos="0">
                <a:schemeClr val="accent1">
                  <a:gamma/>
                  <a:shade val="66275"/>
                  <a:invGamma/>
                </a:schemeClr>
              </a:gs>
              <a:gs pos="50000">
                <a:schemeClr val="accent1"/>
              </a:gs>
              <a:gs pos="100000">
                <a:schemeClr val="accent1">
                  <a:gamma/>
                  <a:shade val="66275"/>
                  <a:invGamma/>
                </a:schemeClr>
              </a:gs>
            </a:gsLst>
            <a:lin ang="2700000" scaled="1"/>
          </a:gradFill>
          <a:ln w="57150">
            <a:solidFill>
              <a:schemeClr val="bg2"/>
            </a:solidFill>
            <a:round/>
            <a:headEnd/>
            <a:tailEnd/>
          </a:ln>
          <a:effectLst/>
        </p:spPr>
        <p:txBody>
          <a:bodyPr wrap="none" anchor="ctr"/>
          <a:lstStyle/>
          <a:p>
            <a:endParaRPr lang="zh-CN" altLang="en-US"/>
          </a:p>
        </p:txBody>
      </p:sp>
      <p:grpSp>
        <p:nvGrpSpPr>
          <p:cNvPr id="2" name="Group 12"/>
          <p:cNvGrpSpPr>
            <a:grpSpLocks/>
          </p:cNvGrpSpPr>
          <p:nvPr/>
        </p:nvGrpSpPr>
        <p:grpSpPr bwMode="auto">
          <a:xfrm rot="10082854">
            <a:off x="5907088" y="2921000"/>
            <a:ext cx="1196975" cy="303213"/>
            <a:chOff x="2598" y="1026"/>
            <a:chExt cx="957" cy="242"/>
          </a:xfrm>
        </p:grpSpPr>
        <p:grpSp>
          <p:nvGrpSpPr>
            <p:cNvPr id="3" name="Group 13"/>
            <p:cNvGrpSpPr>
              <a:grpSpLocks/>
            </p:cNvGrpSpPr>
            <p:nvPr/>
          </p:nvGrpSpPr>
          <p:grpSpPr bwMode="auto">
            <a:xfrm rot="-9970459" flipH="1" flipV="1">
              <a:off x="2598" y="1026"/>
              <a:ext cx="957" cy="242"/>
              <a:chOff x="2532" y="1051"/>
              <a:chExt cx="893" cy="246"/>
            </a:xfrm>
          </p:grpSpPr>
          <p:grpSp>
            <p:nvGrpSpPr>
              <p:cNvPr id="4" name="Group 14"/>
              <p:cNvGrpSpPr>
                <a:grpSpLocks/>
              </p:cNvGrpSpPr>
              <p:nvPr/>
            </p:nvGrpSpPr>
            <p:grpSpPr bwMode="auto">
              <a:xfrm>
                <a:off x="2532" y="1051"/>
                <a:ext cx="743" cy="185"/>
                <a:chOff x="1565" y="2568"/>
                <a:chExt cx="1118" cy="279"/>
              </a:xfrm>
            </p:grpSpPr>
            <p:sp>
              <p:nvSpPr>
                <p:cNvPr id="504847" name="AutoShape 15"/>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848" name="AutoShape 16"/>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849" name="AutoShape 17"/>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850" name="AutoShape 18"/>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grpSp>
          <p:grpSp>
            <p:nvGrpSpPr>
              <p:cNvPr id="5" name="Group 19"/>
              <p:cNvGrpSpPr>
                <a:grpSpLocks/>
              </p:cNvGrpSpPr>
              <p:nvPr/>
            </p:nvGrpSpPr>
            <p:grpSpPr bwMode="auto">
              <a:xfrm rot="1353540">
                <a:off x="2682" y="1111"/>
                <a:ext cx="743" cy="186"/>
                <a:chOff x="1565" y="2568"/>
                <a:chExt cx="1118" cy="279"/>
              </a:xfrm>
            </p:grpSpPr>
            <p:sp>
              <p:nvSpPr>
                <p:cNvPr id="504852" name="AutoShape 20"/>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853" name="AutoShape 21"/>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854" name="AutoShape 22"/>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855" name="AutoShape 23"/>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grpSp>
        </p:grpSp>
        <p:grpSp>
          <p:nvGrpSpPr>
            <p:cNvPr id="6" name="Group 24"/>
            <p:cNvGrpSpPr>
              <a:grpSpLocks/>
            </p:cNvGrpSpPr>
            <p:nvPr/>
          </p:nvGrpSpPr>
          <p:grpSpPr bwMode="auto">
            <a:xfrm rot="-9970459" flipH="1" flipV="1">
              <a:off x="2688" y="1056"/>
              <a:ext cx="784" cy="198"/>
              <a:chOff x="2532" y="1051"/>
              <a:chExt cx="893" cy="246"/>
            </a:xfrm>
          </p:grpSpPr>
          <p:grpSp>
            <p:nvGrpSpPr>
              <p:cNvPr id="7" name="Group 25"/>
              <p:cNvGrpSpPr>
                <a:grpSpLocks/>
              </p:cNvGrpSpPr>
              <p:nvPr/>
            </p:nvGrpSpPr>
            <p:grpSpPr bwMode="auto">
              <a:xfrm>
                <a:off x="2532" y="1051"/>
                <a:ext cx="743" cy="185"/>
                <a:chOff x="1565" y="2568"/>
                <a:chExt cx="1118" cy="279"/>
              </a:xfrm>
            </p:grpSpPr>
            <p:sp>
              <p:nvSpPr>
                <p:cNvPr id="504858" name="AutoShape 26"/>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859" name="AutoShape 27"/>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860" name="AutoShape 28"/>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861" name="AutoShape 29"/>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grpSp>
          <p:grpSp>
            <p:nvGrpSpPr>
              <p:cNvPr id="8" name="Group 30"/>
              <p:cNvGrpSpPr>
                <a:grpSpLocks/>
              </p:cNvGrpSpPr>
              <p:nvPr/>
            </p:nvGrpSpPr>
            <p:grpSpPr bwMode="auto">
              <a:xfrm rot="1353540">
                <a:off x="2682" y="1111"/>
                <a:ext cx="743" cy="186"/>
                <a:chOff x="1565" y="2568"/>
                <a:chExt cx="1118" cy="279"/>
              </a:xfrm>
            </p:grpSpPr>
            <p:sp>
              <p:nvSpPr>
                <p:cNvPr id="504863" name="AutoShape 31"/>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864" name="AutoShape 32"/>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865" name="AutoShape 33"/>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866" name="AutoShape 34"/>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grpSp>
        </p:grpSp>
      </p:grpSp>
      <p:grpSp>
        <p:nvGrpSpPr>
          <p:cNvPr id="9" name="Group 35"/>
          <p:cNvGrpSpPr>
            <a:grpSpLocks/>
          </p:cNvGrpSpPr>
          <p:nvPr/>
        </p:nvGrpSpPr>
        <p:grpSpPr bwMode="auto">
          <a:xfrm rot="10082854">
            <a:off x="4811713" y="4741863"/>
            <a:ext cx="1198562" cy="303212"/>
            <a:chOff x="2598" y="1026"/>
            <a:chExt cx="957" cy="242"/>
          </a:xfrm>
        </p:grpSpPr>
        <p:grpSp>
          <p:nvGrpSpPr>
            <p:cNvPr id="10" name="Group 36"/>
            <p:cNvGrpSpPr>
              <a:grpSpLocks/>
            </p:cNvGrpSpPr>
            <p:nvPr/>
          </p:nvGrpSpPr>
          <p:grpSpPr bwMode="auto">
            <a:xfrm rot="-9970459" flipH="1" flipV="1">
              <a:off x="2598" y="1026"/>
              <a:ext cx="957" cy="242"/>
              <a:chOff x="2532" y="1051"/>
              <a:chExt cx="893" cy="246"/>
            </a:xfrm>
          </p:grpSpPr>
          <p:grpSp>
            <p:nvGrpSpPr>
              <p:cNvPr id="11" name="Group 37"/>
              <p:cNvGrpSpPr>
                <a:grpSpLocks/>
              </p:cNvGrpSpPr>
              <p:nvPr/>
            </p:nvGrpSpPr>
            <p:grpSpPr bwMode="auto">
              <a:xfrm>
                <a:off x="2532" y="1051"/>
                <a:ext cx="743" cy="185"/>
                <a:chOff x="1565" y="2568"/>
                <a:chExt cx="1118" cy="279"/>
              </a:xfrm>
            </p:grpSpPr>
            <p:sp>
              <p:nvSpPr>
                <p:cNvPr id="504870" name="AutoShape 38"/>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871" name="AutoShape 39"/>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872" name="AutoShape 40"/>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873" name="AutoShape 41"/>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grpSp>
          <p:grpSp>
            <p:nvGrpSpPr>
              <p:cNvPr id="12" name="Group 42"/>
              <p:cNvGrpSpPr>
                <a:grpSpLocks/>
              </p:cNvGrpSpPr>
              <p:nvPr/>
            </p:nvGrpSpPr>
            <p:grpSpPr bwMode="auto">
              <a:xfrm rot="1353540">
                <a:off x="2682" y="1111"/>
                <a:ext cx="743" cy="186"/>
                <a:chOff x="1565" y="2568"/>
                <a:chExt cx="1118" cy="279"/>
              </a:xfrm>
            </p:grpSpPr>
            <p:sp>
              <p:nvSpPr>
                <p:cNvPr id="504875" name="AutoShape 43"/>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876" name="AutoShape 44"/>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877" name="AutoShape 45"/>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878" name="AutoShape 46"/>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grpSp>
        </p:grpSp>
        <p:grpSp>
          <p:nvGrpSpPr>
            <p:cNvPr id="13" name="Group 47"/>
            <p:cNvGrpSpPr>
              <a:grpSpLocks/>
            </p:cNvGrpSpPr>
            <p:nvPr/>
          </p:nvGrpSpPr>
          <p:grpSpPr bwMode="auto">
            <a:xfrm rot="-9970459" flipH="1" flipV="1">
              <a:off x="2688" y="1056"/>
              <a:ext cx="784" cy="198"/>
              <a:chOff x="2532" y="1051"/>
              <a:chExt cx="893" cy="246"/>
            </a:xfrm>
          </p:grpSpPr>
          <p:grpSp>
            <p:nvGrpSpPr>
              <p:cNvPr id="14" name="Group 48"/>
              <p:cNvGrpSpPr>
                <a:grpSpLocks/>
              </p:cNvGrpSpPr>
              <p:nvPr/>
            </p:nvGrpSpPr>
            <p:grpSpPr bwMode="auto">
              <a:xfrm>
                <a:off x="2532" y="1051"/>
                <a:ext cx="743" cy="185"/>
                <a:chOff x="1565" y="2568"/>
                <a:chExt cx="1118" cy="279"/>
              </a:xfrm>
            </p:grpSpPr>
            <p:sp>
              <p:nvSpPr>
                <p:cNvPr id="504881" name="AutoShape 49"/>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882" name="AutoShape 50"/>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883" name="AutoShape 51"/>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884" name="AutoShape 52"/>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grpSp>
          <p:grpSp>
            <p:nvGrpSpPr>
              <p:cNvPr id="15" name="Group 53"/>
              <p:cNvGrpSpPr>
                <a:grpSpLocks/>
              </p:cNvGrpSpPr>
              <p:nvPr/>
            </p:nvGrpSpPr>
            <p:grpSpPr bwMode="auto">
              <a:xfrm rot="1353540">
                <a:off x="2682" y="1111"/>
                <a:ext cx="743" cy="186"/>
                <a:chOff x="1565" y="2568"/>
                <a:chExt cx="1118" cy="279"/>
              </a:xfrm>
            </p:grpSpPr>
            <p:sp>
              <p:nvSpPr>
                <p:cNvPr id="504886" name="AutoShape 54"/>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887" name="AutoShape 55"/>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888" name="AutoShape 56"/>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889" name="AutoShape 57"/>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grpSp>
        </p:grpSp>
      </p:grpSp>
      <p:grpSp>
        <p:nvGrpSpPr>
          <p:cNvPr id="16" name="Group 58"/>
          <p:cNvGrpSpPr>
            <a:grpSpLocks/>
          </p:cNvGrpSpPr>
          <p:nvPr/>
        </p:nvGrpSpPr>
        <p:grpSpPr bwMode="auto">
          <a:xfrm rot="10082854">
            <a:off x="7186613" y="4740275"/>
            <a:ext cx="1196975" cy="303213"/>
            <a:chOff x="2598" y="1026"/>
            <a:chExt cx="957" cy="242"/>
          </a:xfrm>
        </p:grpSpPr>
        <p:grpSp>
          <p:nvGrpSpPr>
            <p:cNvPr id="17" name="Group 59"/>
            <p:cNvGrpSpPr>
              <a:grpSpLocks/>
            </p:cNvGrpSpPr>
            <p:nvPr/>
          </p:nvGrpSpPr>
          <p:grpSpPr bwMode="auto">
            <a:xfrm rot="-9970459" flipH="1" flipV="1">
              <a:off x="2598" y="1026"/>
              <a:ext cx="957" cy="242"/>
              <a:chOff x="2532" y="1051"/>
              <a:chExt cx="893" cy="246"/>
            </a:xfrm>
          </p:grpSpPr>
          <p:grpSp>
            <p:nvGrpSpPr>
              <p:cNvPr id="18" name="Group 60"/>
              <p:cNvGrpSpPr>
                <a:grpSpLocks/>
              </p:cNvGrpSpPr>
              <p:nvPr/>
            </p:nvGrpSpPr>
            <p:grpSpPr bwMode="auto">
              <a:xfrm>
                <a:off x="2532" y="1051"/>
                <a:ext cx="743" cy="185"/>
                <a:chOff x="1565" y="2568"/>
                <a:chExt cx="1118" cy="279"/>
              </a:xfrm>
            </p:grpSpPr>
            <p:sp>
              <p:nvSpPr>
                <p:cNvPr id="504893" name="AutoShape 61"/>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894" name="AutoShape 62"/>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895" name="AutoShape 63"/>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896" name="AutoShape 64"/>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grpSp>
          <p:grpSp>
            <p:nvGrpSpPr>
              <p:cNvPr id="19" name="Group 65"/>
              <p:cNvGrpSpPr>
                <a:grpSpLocks/>
              </p:cNvGrpSpPr>
              <p:nvPr/>
            </p:nvGrpSpPr>
            <p:grpSpPr bwMode="auto">
              <a:xfrm rot="1353540">
                <a:off x="2682" y="1111"/>
                <a:ext cx="743" cy="186"/>
                <a:chOff x="1565" y="2568"/>
                <a:chExt cx="1118" cy="279"/>
              </a:xfrm>
            </p:grpSpPr>
            <p:sp>
              <p:nvSpPr>
                <p:cNvPr id="504898" name="AutoShape 66"/>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899" name="AutoShape 67"/>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900" name="AutoShape 68"/>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901" name="AutoShape 69"/>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grpSp>
        </p:grpSp>
        <p:grpSp>
          <p:nvGrpSpPr>
            <p:cNvPr id="20" name="Group 70"/>
            <p:cNvGrpSpPr>
              <a:grpSpLocks/>
            </p:cNvGrpSpPr>
            <p:nvPr/>
          </p:nvGrpSpPr>
          <p:grpSpPr bwMode="auto">
            <a:xfrm rot="-9970459" flipH="1" flipV="1">
              <a:off x="2688" y="1056"/>
              <a:ext cx="784" cy="198"/>
              <a:chOff x="2532" y="1051"/>
              <a:chExt cx="893" cy="246"/>
            </a:xfrm>
          </p:grpSpPr>
          <p:grpSp>
            <p:nvGrpSpPr>
              <p:cNvPr id="21" name="Group 71"/>
              <p:cNvGrpSpPr>
                <a:grpSpLocks/>
              </p:cNvGrpSpPr>
              <p:nvPr/>
            </p:nvGrpSpPr>
            <p:grpSpPr bwMode="auto">
              <a:xfrm>
                <a:off x="2532" y="1051"/>
                <a:ext cx="743" cy="185"/>
                <a:chOff x="1565" y="2568"/>
                <a:chExt cx="1118" cy="279"/>
              </a:xfrm>
            </p:grpSpPr>
            <p:sp>
              <p:nvSpPr>
                <p:cNvPr id="504904" name="AutoShape 72"/>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905" name="AutoShape 73"/>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906" name="AutoShape 74"/>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907" name="AutoShape 75"/>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grpSp>
          <p:grpSp>
            <p:nvGrpSpPr>
              <p:cNvPr id="22" name="Group 76"/>
              <p:cNvGrpSpPr>
                <a:grpSpLocks/>
              </p:cNvGrpSpPr>
              <p:nvPr/>
            </p:nvGrpSpPr>
            <p:grpSpPr bwMode="auto">
              <a:xfrm rot="1353540">
                <a:off x="2682" y="1111"/>
                <a:ext cx="743" cy="186"/>
                <a:chOff x="1565" y="2568"/>
                <a:chExt cx="1118" cy="279"/>
              </a:xfrm>
            </p:grpSpPr>
            <p:sp>
              <p:nvSpPr>
                <p:cNvPr id="504909" name="AutoShape 77"/>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910" name="AutoShape 78"/>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911" name="AutoShape 79"/>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912" name="AutoShape 80"/>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grpSp>
        </p:grpSp>
      </p:grpSp>
      <p:grpSp>
        <p:nvGrpSpPr>
          <p:cNvPr id="23" name="Group 81"/>
          <p:cNvGrpSpPr>
            <a:grpSpLocks/>
          </p:cNvGrpSpPr>
          <p:nvPr/>
        </p:nvGrpSpPr>
        <p:grpSpPr bwMode="auto">
          <a:xfrm>
            <a:off x="6454775" y="2085975"/>
            <a:ext cx="1196975" cy="303213"/>
            <a:chOff x="2598" y="1026"/>
            <a:chExt cx="957" cy="242"/>
          </a:xfrm>
        </p:grpSpPr>
        <p:grpSp>
          <p:nvGrpSpPr>
            <p:cNvPr id="24" name="Group 82"/>
            <p:cNvGrpSpPr>
              <a:grpSpLocks/>
            </p:cNvGrpSpPr>
            <p:nvPr/>
          </p:nvGrpSpPr>
          <p:grpSpPr bwMode="auto">
            <a:xfrm rot="-9970459" flipH="1" flipV="1">
              <a:off x="2598" y="1026"/>
              <a:ext cx="957" cy="242"/>
              <a:chOff x="2532" y="1051"/>
              <a:chExt cx="893" cy="246"/>
            </a:xfrm>
          </p:grpSpPr>
          <p:grpSp>
            <p:nvGrpSpPr>
              <p:cNvPr id="25" name="Group 83"/>
              <p:cNvGrpSpPr>
                <a:grpSpLocks/>
              </p:cNvGrpSpPr>
              <p:nvPr/>
            </p:nvGrpSpPr>
            <p:grpSpPr bwMode="auto">
              <a:xfrm>
                <a:off x="2532" y="1051"/>
                <a:ext cx="743" cy="185"/>
                <a:chOff x="1565" y="2568"/>
                <a:chExt cx="1118" cy="279"/>
              </a:xfrm>
            </p:grpSpPr>
            <p:sp>
              <p:nvSpPr>
                <p:cNvPr id="504916" name="AutoShape 84"/>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917" name="AutoShape 85"/>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918" name="AutoShape 86"/>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919" name="AutoShape 87"/>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grpSp>
          <p:grpSp>
            <p:nvGrpSpPr>
              <p:cNvPr id="26" name="Group 88"/>
              <p:cNvGrpSpPr>
                <a:grpSpLocks/>
              </p:cNvGrpSpPr>
              <p:nvPr/>
            </p:nvGrpSpPr>
            <p:grpSpPr bwMode="auto">
              <a:xfrm rot="1353540">
                <a:off x="2682" y="1111"/>
                <a:ext cx="743" cy="186"/>
                <a:chOff x="1565" y="2568"/>
                <a:chExt cx="1118" cy="279"/>
              </a:xfrm>
            </p:grpSpPr>
            <p:sp>
              <p:nvSpPr>
                <p:cNvPr id="504921" name="AutoShape 89"/>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922" name="AutoShape 90"/>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923" name="AutoShape 91"/>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924" name="AutoShape 92"/>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grpSp>
        </p:grpSp>
        <p:grpSp>
          <p:nvGrpSpPr>
            <p:cNvPr id="27" name="Group 93"/>
            <p:cNvGrpSpPr>
              <a:grpSpLocks/>
            </p:cNvGrpSpPr>
            <p:nvPr/>
          </p:nvGrpSpPr>
          <p:grpSpPr bwMode="auto">
            <a:xfrm rot="-9970459" flipH="1" flipV="1">
              <a:off x="2688" y="1056"/>
              <a:ext cx="784" cy="198"/>
              <a:chOff x="2532" y="1051"/>
              <a:chExt cx="893" cy="246"/>
            </a:xfrm>
          </p:grpSpPr>
          <p:grpSp>
            <p:nvGrpSpPr>
              <p:cNvPr id="28" name="Group 94"/>
              <p:cNvGrpSpPr>
                <a:grpSpLocks/>
              </p:cNvGrpSpPr>
              <p:nvPr/>
            </p:nvGrpSpPr>
            <p:grpSpPr bwMode="auto">
              <a:xfrm>
                <a:off x="2532" y="1051"/>
                <a:ext cx="743" cy="185"/>
                <a:chOff x="1565" y="2568"/>
                <a:chExt cx="1118" cy="279"/>
              </a:xfrm>
            </p:grpSpPr>
            <p:sp>
              <p:nvSpPr>
                <p:cNvPr id="504927" name="AutoShape 95"/>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928" name="AutoShape 96"/>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929" name="AutoShape 97"/>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930" name="AutoShape 98"/>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grpSp>
          <p:grpSp>
            <p:nvGrpSpPr>
              <p:cNvPr id="29" name="Group 99"/>
              <p:cNvGrpSpPr>
                <a:grpSpLocks/>
              </p:cNvGrpSpPr>
              <p:nvPr/>
            </p:nvGrpSpPr>
            <p:grpSpPr bwMode="auto">
              <a:xfrm rot="1353540">
                <a:off x="2682" y="1111"/>
                <a:ext cx="743" cy="186"/>
                <a:chOff x="1565" y="2568"/>
                <a:chExt cx="1118" cy="279"/>
              </a:xfrm>
            </p:grpSpPr>
            <p:sp>
              <p:nvSpPr>
                <p:cNvPr id="504932" name="AutoShape 100"/>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933" name="AutoShape 101"/>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934" name="AutoShape 102"/>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935" name="AutoShape 103"/>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grpSp>
        </p:grpSp>
      </p:grpSp>
      <p:grpSp>
        <p:nvGrpSpPr>
          <p:cNvPr id="30" name="Group 104"/>
          <p:cNvGrpSpPr>
            <a:grpSpLocks/>
          </p:cNvGrpSpPr>
          <p:nvPr/>
        </p:nvGrpSpPr>
        <p:grpSpPr bwMode="auto">
          <a:xfrm rot="344040">
            <a:off x="7737475" y="3921125"/>
            <a:ext cx="1198563" cy="303213"/>
            <a:chOff x="2598" y="1026"/>
            <a:chExt cx="957" cy="242"/>
          </a:xfrm>
        </p:grpSpPr>
        <p:grpSp>
          <p:nvGrpSpPr>
            <p:cNvPr id="31" name="Group 105"/>
            <p:cNvGrpSpPr>
              <a:grpSpLocks/>
            </p:cNvGrpSpPr>
            <p:nvPr/>
          </p:nvGrpSpPr>
          <p:grpSpPr bwMode="auto">
            <a:xfrm rot="-9970459" flipH="1" flipV="1">
              <a:off x="2598" y="1026"/>
              <a:ext cx="957" cy="242"/>
              <a:chOff x="2532" y="1051"/>
              <a:chExt cx="893" cy="246"/>
            </a:xfrm>
          </p:grpSpPr>
          <p:grpSp>
            <p:nvGrpSpPr>
              <p:cNvPr id="504897" name="Group 106"/>
              <p:cNvGrpSpPr>
                <a:grpSpLocks/>
              </p:cNvGrpSpPr>
              <p:nvPr/>
            </p:nvGrpSpPr>
            <p:grpSpPr bwMode="auto">
              <a:xfrm>
                <a:off x="2532" y="1051"/>
                <a:ext cx="743" cy="185"/>
                <a:chOff x="1565" y="2568"/>
                <a:chExt cx="1118" cy="279"/>
              </a:xfrm>
            </p:grpSpPr>
            <p:sp>
              <p:nvSpPr>
                <p:cNvPr id="504939" name="AutoShape 107"/>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940" name="AutoShape 108"/>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941" name="AutoShape 109"/>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942" name="AutoShape 110"/>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grpSp>
          <p:grpSp>
            <p:nvGrpSpPr>
              <p:cNvPr id="504902" name="Group 111"/>
              <p:cNvGrpSpPr>
                <a:grpSpLocks/>
              </p:cNvGrpSpPr>
              <p:nvPr/>
            </p:nvGrpSpPr>
            <p:grpSpPr bwMode="auto">
              <a:xfrm rot="1353540">
                <a:off x="2682" y="1111"/>
                <a:ext cx="743" cy="186"/>
                <a:chOff x="1565" y="2568"/>
                <a:chExt cx="1118" cy="279"/>
              </a:xfrm>
            </p:grpSpPr>
            <p:sp>
              <p:nvSpPr>
                <p:cNvPr id="504944" name="AutoShape 112"/>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945" name="AutoShape 113"/>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946" name="AutoShape 114"/>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947" name="AutoShape 115"/>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grpSp>
        </p:grpSp>
        <p:grpSp>
          <p:nvGrpSpPr>
            <p:cNvPr id="504903" name="Group 116"/>
            <p:cNvGrpSpPr>
              <a:grpSpLocks/>
            </p:cNvGrpSpPr>
            <p:nvPr/>
          </p:nvGrpSpPr>
          <p:grpSpPr bwMode="auto">
            <a:xfrm rot="-9970459" flipH="1" flipV="1">
              <a:off x="2688" y="1056"/>
              <a:ext cx="784" cy="198"/>
              <a:chOff x="2532" y="1051"/>
              <a:chExt cx="893" cy="246"/>
            </a:xfrm>
          </p:grpSpPr>
          <p:grpSp>
            <p:nvGrpSpPr>
              <p:cNvPr id="504908" name="Group 117"/>
              <p:cNvGrpSpPr>
                <a:grpSpLocks/>
              </p:cNvGrpSpPr>
              <p:nvPr/>
            </p:nvGrpSpPr>
            <p:grpSpPr bwMode="auto">
              <a:xfrm>
                <a:off x="2532" y="1051"/>
                <a:ext cx="743" cy="185"/>
                <a:chOff x="1565" y="2568"/>
                <a:chExt cx="1118" cy="279"/>
              </a:xfrm>
            </p:grpSpPr>
            <p:sp>
              <p:nvSpPr>
                <p:cNvPr id="504950" name="AutoShape 118"/>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951" name="AutoShape 119"/>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952" name="AutoShape 120"/>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953" name="AutoShape 121"/>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grpSp>
          <p:grpSp>
            <p:nvGrpSpPr>
              <p:cNvPr id="504913" name="Group 122"/>
              <p:cNvGrpSpPr>
                <a:grpSpLocks/>
              </p:cNvGrpSpPr>
              <p:nvPr/>
            </p:nvGrpSpPr>
            <p:grpSpPr bwMode="auto">
              <a:xfrm rot="1353540">
                <a:off x="2682" y="1111"/>
                <a:ext cx="743" cy="186"/>
                <a:chOff x="1565" y="2568"/>
                <a:chExt cx="1118" cy="279"/>
              </a:xfrm>
            </p:grpSpPr>
            <p:sp>
              <p:nvSpPr>
                <p:cNvPr id="504955" name="AutoShape 123"/>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956" name="AutoShape 124"/>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957" name="AutoShape 125"/>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958" name="AutoShape 126"/>
                <p:cNvSpPr>
                  <a:spLocks noChangeArrowheads="1"/>
                </p:cNvSpPr>
                <p:nvPr/>
              </p:nvSpPr>
              <p:spPr bwMode="white">
                <a:xfrm rot="6906312">
                  <a:off x="2161" y="2326"/>
                  <a:ext cx="227" cy="816"/>
                </a:xfrm>
                <a:prstGeom prst="moon">
                  <a:avLst>
                    <a:gd name="adj" fmla="val 49773"/>
                  </a:avLst>
                </a:prstGeom>
                <a:solidFill>
                  <a:srgbClr val="FFFFFF">
                    <a:alpha val="2000"/>
                  </a:srgbClr>
                </a:solidFill>
                <a:ln w="9525">
                  <a:noFill/>
                  <a:miter lim="800000"/>
                  <a:headEnd/>
                  <a:tailEnd/>
                </a:ln>
                <a:effectLst/>
              </p:spPr>
              <p:txBody>
                <a:bodyPr wrap="none" anchor="ctr"/>
                <a:lstStyle/>
                <a:p>
                  <a:endParaRPr lang="zh-CN" altLang="en-US"/>
                </a:p>
              </p:txBody>
            </p:sp>
          </p:grpSp>
        </p:grpSp>
      </p:grpSp>
      <p:grpSp>
        <p:nvGrpSpPr>
          <p:cNvPr id="504914" name="Group 127"/>
          <p:cNvGrpSpPr>
            <a:grpSpLocks/>
          </p:cNvGrpSpPr>
          <p:nvPr/>
        </p:nvGrpSpPr>
        <p:grpSpPr bwMode="auto">
          <a:xfrm rot="-232145">
            <a:off x="5330825" y="3894138"/>
            <a:ext cx="1235075" cy="331787"/>
            <a:chOff x="1824" y="2448"/>
            <a:chExt cx="987" cy="266"/>
          </a:xfrm>
        </p:grpSpPr>
        <p:grpSp>
          <p:nvGrpSpPr>
            <p:cNvPr id="504915" name="Group 128"/>
            <p:cNvGrpSpPr>
              <a:grpSpLocks/>
            </p:cNvGrpSpPr>
            <p:nvPr/>
          </p:nvGrpSpPr>
          <p:grpSpPr bwMode="auto">
            <a:xfrm rot="513316">
              <a:off x="1824" y="2448"/>
              <a:ext cx="957" cy="242"/>
              <a:chOff x="2598" y="1026"/>
              <a:chExt cx="957" cy="242"/>
            </a:xfrm>
          </p:grpSpPr>
          <p:grpSp>
            <p:nvGrpSpPr>
              <p:cNvPr id="504920" name="Group 129"/>
              <p:cNvGrpSpPr>
                <a:grpSpLocks/>
              </p:cNvGrpSpPr>
              <p:nvPr/>
            </p:nvGrpSpPr>
            <p:grpSpPr bwMode="auto">
              <a:xfrm rot="-9970459" flipH="1" flipV="1">
                <a:off x="2598" y="1026"/>
                <a:ext cx="957" cy="242"/>
                <a:chOff x="2532" y="1051"/>
                <a:chExt cx="893" cy="246"/>
              </a:xfrm>
            </p:grpSpPr>
            <p:grpSp>
              <p:nvGrpSpPr>
                <p:cNvPr id="504925" name="Group 130"/>
                <p:cNvGrpSpPr>
                  <a:grpSpLocks/>
                </p:cNvGrpSpPr>
                <p:nvPr/>
              </p:nvGrpSpPr>
              <p:grpSpPr bwMode="auto">
                <a:xfrm>
                  <a:off x="2532" y="1051"/>
                  <a:ext cx="743" cy="185"/>
                  <a:chOff x="1565" y="2568"/>
                  <a:chExt cx="1118" cy="279"/>
                </a:xfrm>
              </p:grpSpPr>
              <p:sp>
                <p:nvSpPr>
                  <p:cNvPr id="504963" name="AutoShape 131"/>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964" name="AutoShape 132"/>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965" name="AutoShape 133"/>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966" name="AutoShape 134"/>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grpSp>
            <p:grpSp>
              <p:nvGrpSpPr>
                <p:cNvPr id="504926" name="Group 135"/>
                <p:cNvGrpSpPr>
                  <a:grpSpLocks/>
                </p:cNvGrpSpPr>
                <p:nvPr/>
              </p:nvGrpSpPr>
              <p:grpSpPr bwMode="auto">
                <a:xfrm rot="1353540">
                  <a:off x="2682" y="1111"/>
                  <a:ext cx="743" cy="186"/>
                  <a:chOff x="1565" y="2568"/>
                  <a:chExt cx="1118" cy="279"/>
                </a:xfrm>
              </p:grpSpPr>
              <p:sp>
                <p:nvSpPr>
                  <p:cNvPr id="504968" name="AutoShape 136"/>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969" name="AutoShape 137"/>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970" name="AutoShape 138"/>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971" name="AutoShape 139"/>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grpSp>
          </p:grpSp>
          <p:grpSp>
            <p:nvGrpSpPr>
              <p:cNvPr id="504931" name="Group 140"/>
              <p:cNvGrpSpPr>
                <a:grpSpLocks/>
              </p:cNvGrpSpPr>
              <p:nvPr/>
            </p:nvGrpSpPr>
            <p:grpSpPr bwMode="auto">
              <a:xfrm rot="-9970459" flipH="1" flipV="1">
                <a:off x="2688" y="1056"/>
                <a:ext cx="784" cy="198"/>
                <a:chOff x="2532" y="1051"/>
                <a:chExt cx="893" cy="246"/>
              </a:xfrm>
            </p:grpSpPr>
            <p:grpSp>
              <p:nvGrpSpPr>
                <p:cNvPr id="504936" name="Group 141"/>
                <p:cNvGrpSpPr>
                  <a:grpSpLocks/>
                </p:cNvGrpSpPr>
                <p:nvPr/>
              </p:nvGrpSpPr>
              <p:grpSpPr bwMode="auto">
                <a:xfrm>
                  <a:off x="2532" y="1051"/>
                  <a:ext cx="743" cy="185"/>
                  <a:chOff x="1565" y="2568"/>
                  <a:chExt cx="1118" cy="279"/>
                </a:xfrm>
              </p:grpSpPr>
              <p:sp>
                <p:nvSpPr>
                  <p:cNvPr id="504974" name="AutoShape 142"/>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975" name="AutoShape 143"/>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976" name="AutoShape 144"/>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977" name="AutoShape 145"/>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grpSp>
            <p:grpSp>
              <p:nvGrpSpPr>
                <p:cNvPr id="504937" name="Group 146"/>
                <p:cNvGrpSpPr>
                  <a:grpSpLocks/>
                </p:cNvGrpSpPr>
                <p:nvPr/>
              </p:nvGrpSpPr>
              <p:grpSpPr bwMode="auto">
                <a:xfrm rot="1353540">
                  <a:off x="2682" y="1111"/>
                  <a:ext cx="743" cy="186"/>
                  <a:chOff x="1565" y="2568"/>
                  <a:chExt cx="1118" cy="279"/>
                </a:xfrm>
              </p:grpSpPr>
              <p:sp>
                <p:nvSpPr>
                  <p:cNvPr id="504979" name="AutoShape 147"/>
                  <p:cNvSpPr>
                    <a:spLocks noChangeArrowheads="1"/>
                  </p:cNvSpPr>
                  <p:nvPr/>
                </p:nvSpPr>
                <p:spPr bwMode="white">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980" name="AutoShape 148"/>
                  <p:cNvSpPr>
                    <a:spLocks noChangeArrowheads="1"/>
                  </p:cNvSpPr>
                  <p:nvPr/>
                </p:nvSpPr>
                <p:spPr bwMode="white">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981" name="AutoShape 149"/>
                  <p:cNvSpPr>
                    <a:spLocks noChangeArrowheads="1"/>
                  </p:cNvSpPr>
                  <p:nvPr/>
                </p:nvSpPr>
                <p:spPr bwMode="white">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sp>
                <p:nvSpPr>
                  <p:cNvPr id="504982" name="AutoShape 150"/>
                  <p:cNvSpPr>
                    <a:spLocks noChangeArrowheads="1"/>
                  </p:cNvSpPr>
                  <p:nvPr/>
                </p:nvSpPr>
                <p:spPr bwMode="white">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zh-CN" altLang="en-US"/>
                  </a:p>
                </p:txBody>
              </p:sp>
            </p:grpSp>
          </p:grpSp>
        </p:grpSp>
        <p:grpSp>
          <p:nvGrpSpPr>
            <p:cNvPr id="504938" name="Group 151"/>
            <p:cNvGrpSpPr>
              <a:grpSpLocks/>
            </p:cNvGrpSpPr>
            <p:nvPr/>
          </p:nvGrpSpPr>
          <p:grpSpPr bwMode="auto">
            <a:xfrm rot="513316">
              <a:off x="1854" y="2472"/>
              <a:ext cx="957" cy="242"/>
              <a:chOff x="2598" y="1026"/>
              <a:chExt cx="957" cy="242"/>
            </a:xfrm>
          </p:grpSpPr>
          <p:grpSp>
            <p:nvGrpSpPr>
              <p:cNvPr id="504943" name="Group 152"/>
              <p:cNvGrpSpPr>
                <a:grpSpLocks/>
              </p:cNvGrpSpPr>
              <p:nvPr/>
            </p:nvGrpSpPr>
            <p:grpSpPr bwMode="auto">
              <a:xfrm rot="-9970459" flipH="1" flipV="1">
                <a:off x="2598" y="1026"/>
                <a:ext cx="957" cy="242"/>
                <a:chOff x="2532" y="1051"/>
                <a:chExt cx="893" cy="246"/>
              </a:xfrm>
            </p:grpSpPr>
            <p:grpSp>
              <p:nvGrpSpPr>
                <p:cNvPr id="504948" name="Group 153"/>
                <p:cNvGrpSpPr>
                  <a:grpSpLocks/>
                </p:cNvGrpSpPr>
                <p:nvPr/>
              </p:nvGrpSpPr>
              <p:grpSpPr bwMode="auto">
                <a:xfrm>
                  <a:off x="2532" y="1051"/>
                  <a:ext cx="743" cy="185"/>
                  <a:chOff x="1565" y="2568"/>
                  <a:chExt cx="1118" cy="279"/>
                </a:xfrm>
              </p:grpSpPr>
              <p:sp>
                <p:nvSpPr>
                  <p:cNvPr id="504986" name="AutoShape 154"/>
                  <p:cNvSpPr>
                    <a:spLocks noChangeArrowheads="1"/>
                  </p:cNvSpPr>
                  <p:nvPr/>
                </p:nvSpPr>
                <p:spPr bwMode="white">
                  <a:xfrm rot="5263130">
                    <a:off x="1859" y="2274"/>
                    <a:ext cx="227" cy="816"/>
                  </a:xfrm>
                  <a:prstGeom prst="moon">
                    <a:avLst>
                      <a:gd name="adj" fmla="val 49773"/>
                    </a:avLst>
                  </a:prstGeom>
                  <a:solidFill>
                    <a:srgbClr val="FFFFFF">
                      <a:alpha val="2000"/>
                    </a:srgbClr>
                  </a:solidFill>
                  <a:ln w="9525">
                    <a:noFill/>
                    <a:miter lim="800000"/>
                    <a:headEnd/>
                    <a:tailEnd/>
                  </a:ln>
                  <a:effectLst/>
                </p:spPr>
                <p:txBody>
                  <a:bodyPr wrap="none" anchor="ctr"/>
                  <a:lstStyle/>
                  <a:p>
                    <a:endParaRPr lang="zh-CN" altLang="en-US"/>
                  </a:p>
                </p:txBody>
              </p:sp>
              <p:sp>
                <p:nvSpPr>
                  <p:cNvPr id="504987" name="AutoShape 155"/>
                  <p:cNvSpPr>
                    <a:spLocks noChangeArrowheads="1"/>
                  </p:cNvSpPr>
                  <p:nvPr/>
                </p:nvSpPr>
                <p:spPr bwMode="white">
                  <a:xfrm rot="6078281">
                    <a:off x="1995" y="2274"/>
                    <a:ext cx="227" cy="816"/>
                  </a:xfrm>
                  <a:prstGeom prst="moon">
                    <a:avLst>
                      <a:gd name="adj" fmla="val 49773"/>
                    </a:avLst>
                  </a:prstGeom>
                  <a:solidFill>
                    <a:srgbClr val="FFFFFF">
                      <a:alpha val="2000"/>
                    </a:srgbClr>
                  </a:solidFill>
                  <a:ln w="9525">
                    <a:noFill/>
                    <a:miter lim="800000"/>
                    <a:headEnd/>
                    <a:tailEnd/>
                  </a:ln>
                  <a:effectLst/>
                </p:spPr>
                <p:txBody>
                  <a:bodyPr wrap="none" anchor="ctr"/>
                  <a:lstStyle/>
                  <a:p>
                    <a:endParaRPr lang="zh-CN" altLang="en-US"/>
                  </a:p>
                </p:txBody>
              </p:sp>
              <p:sp>
                <p:nvSpPr>
                  <p:cNvPr id="504988" name="AutoShape 156"/>
                  <p:cNvSpPr>
                    <a:spLocks noChangeArrowheads="1"/>
                  </p:cNvSpPr>
                  <p:nvPr/>
                </p:nvSpPr>
                <p:spPr bwMode="white">
                  <a:xfrm rot="6373927">
                    <a:off x="2071" y="2296"/>
                    <a:ext cx="227" cy="816"/>
                  </a:xfrm>
                  <a:prstGeom prst="moon">
                    <a:avLst>
                      <a:gd name="adj" fmla="val 49773"/>
                    </a:avLst>
                  </a:prstGeom>
                  <a:solidFill>
                    <a:srgbClr val="FFFFFF">
                      <a:alpha val="2000"/>
                    </a:srgbClr>
                  </a:solidFill>
                  <a:ln w="9525">
                    <a:noFill/>
                    <a:miter lim="800000"/>
                    <a:headEnd/>
                    <a:tailEnd/>
                  </a:ln>
                  <a:effectLst/>
                </p:spPr>
                <p:txBody>
                  <a:bodyPr wrap="none" anchor="ctr"/>
                  <a:lstStyle/>
                  <a:p>
                    <a:endParaRPr lang="zh-CN" altLang="en-US"/>
                  </a:p>
                </p:txBody>
              </p:sp>
              <p:sp>
                <p:nvSpPr>
                  <p:cNvPr id="504989" name="AutoShape 157"/>
                  <p:cNvSpPr>
                    <a:spLocks noChangeArrowheads="1"/>
                  </p:cNvSpPr>
                  <p:nvPr/>
                </p:nvSpPr>
                <p:spPr bwMode="white">
                  <a:xfrm rot="6906312">
                    <a:off x="2161" y="2326"/>
                    <a:ext cx="227" cy="816"/>
                  </a:xfrm>
                  <a:prstGeom prst="moon">
                    <a:avLst>
                      <a:gd name="adj" fmla="val 49773"/>
                    </a:avLst>
                  </a:prstGeom>
                  <a:solidFill>
                    <a:srgbClr val="FFFFFF">
                      <a:alpha val="2000"/>
                    </a:srgbClr>
                  </a:solidFill>
                  <a:ln w="9525">
                    <a:noFill/>
                    <a:miter lim="800000"/>
                    <a:headEnd/>
                    <a:tailEnd/>
                  </a:ln>
                  <a:effectLst/>
                </p:spPr>
                <p:txBody>
                  <a:bodyPr wrap="none" anchor="ctr"/>
                  <a:lstStyle/>
                  <a:p>
                    <a:endParaRPr lang="zh-CN" altLang="en-US"/>
                  </a:p>
                </p:txBody>
              </p:sp>
            </p:grpSp>
            <p:grpSp>
              <p:nvGrpSpPr>
                <p:cNvPr id="504949" name="Group 158"/>
                <p:cNvGrpSpPr>
                  <a:grpSpLocks/>
                </p:cNvGrpSpPr>
                <p:nvPr/>
              </p:nvGrpSpPr>
              <p:grpSpPr bwMode="auto">
                <a:xfrm rot="1353540">
                  <a:off x="2682" y="1111"/>
                  <a:ext cx="743" cy="186"/>
                  <a:chOff x="1565" y="2568"/>
                  <a:chExt cx="1118" cy="279"/>
                </a:xfrm>
              </p:grpSpPr>
              <p:sp>
                <p:nvSpPr>
                  <p:cNvPr id="504991" name="AutoShape 159"/>
                  <p:cNvSpPr>
                    <a:spLocks noChangeArrowheads="1"/>
                  </p:cNvSpPr>
                  <p:nvPr/>
                </p:nvSpPr>
                <p:spPr bwMode="white">
                  <a:xfrm rot="5263130">
                    <a:off x="1859" y="2274"/>
                    <a:ext cx="227" cy="816"/>
                  </a:xfrm>
                  <a:prstGeom prst="moon">
                    <a:avLst>
                      <a:gd name="adj" fmla="val 49773"/>
                    </a:avLst>
                  </a:prstGeom>
                  <a:solidFill>
                    <a:srgbClr val="FFFFFF">
                      <a:alpha val="2000"/>
                    </a:srgbClr>
                  </a:solidFill>
                  <a:ln w="9525">
                    <a:noFill/>
                    <a:miter lim="800000"/>
                    <a:headEnd/>
                    <a:tailEnd/>
                  </a:ln>
                  <a:effectLst/>
                </p:spPr>
                <p:txBody>
                  <a:bodyPr wrap="none" anchor="ctr"/>
                  <a:lstStyle/>
                  <a:p>
                    <a:endParaRPr lang="zh-CN" altLang="en-US"/>
                  </a:p>
                </p:txBody>
              </p:sp>
              <p:sp>
                <p:nvSpPr>
                  <p:cNvPr id="504992" name="AutoShape 160"/>
                  <p:cNvSpPr>
                    <a:spLocks noChangeArrowheads="1"/>
                  </p:cNvSpPr>
                  <p:nvPr/>
                </p:nvSpPr>
                <p:spPr bwMode="white">
                  <a:xfrm rot="6078281">
                    <a:off x="1995" y="2274"/>
                    <a:ext cx="227" cy="816"/>
                  </a:xfrm>
                  <a:prstGeom prst="moon">
                    <a:avLst>
                      <a:gd name="adj" fmla="val 49773"/>
                    </a:avLst>
                  </a:prstGeom>
                  <a:solidFill>
                    <a:srgbClr val="FFFFFF">
                      <a:alpha val="2000"/>
                    </a:srgbClr>
                  </a:solidFill>
                  <a:ln w="9525">
                    <a:noFill/>
                    <a:miter lim="800000"/>
                    <a:headEnd/>
                    <a:tailEnd/>
                  </a:ln>
                  <a:effectLst/>
                </p:spPr>
                <p:txBody>
                  <a:bodyPr wrap="none" anchor="ctr"/>
                  <a:lstStyle/>
                  <a:p>
                    <a:endParaRPr lang="zh-CN" altLang="en-US"/>
                  </a:p>
                </p:txBody>
              </p:sp>
              <p:sp>
                <p:nvSpPr>
                  <p:cNvPr id="504993" name="AutoShape 161"/>
                  <p:cNvSpPr>
                    <a:spLocks noChangeArrowheads="1"/>
                  </p:cNvSpPr>
                  <p:nvPr/>
                </p:nvSpPr>
                <p:spPr bwMode="white">
                  <a:xfrm rot="6373927">
                    <a:off x="2071" y="2296"/>
                    <a:ext cx="227" cy="816"/>
                  </a:xfrm>
                  <a:prstGeom prst="moon">
                    <a:avLst>
                      <a:gd name="adj" fmla="val 49773"/>
                    </a:avLst>
                  </a:prstGeom>
                  <a:solidFill>
                    <a:srgbClr val="FFFFFF">
                      <a:alpha val="2000"/>
                    </a:srgbClr>
                  </a:solidFill>
                  <a:ln w="9525">
                    <a:noFill/>
                    <a:miter lim="800000"/>
                    <a:headEnd/>
                    <a:tailEnd/>
                  </a:ln>
                  <a:effectLst/>
                </p:spPr>
                <p:txBody>
                  <a:bodyPr wrap="none" anchor="ctr"/>
                  <a:lstStyle/>
                  <a:p>
                    <a:endParaRPr lang="zh-CN" altLang="en-US"/>
                  </a:p>
                </p:txBody>
              </p:sp>
              <p:sp>
                <p:nvSpPr>
                  <p:cNvPr id="504994" name="AutoShape 162"/>
                  <p:cNvSpPr>
                    <a:spLocks noChangeArrowheads="1"/>
                  </p:cNvSpPr>
                  <p:nvPr/>
                </p:nvSpPr>
                <p:spPr bwMode="white">
                  <a:xfrm rot="6906312">
                    <a:off x="2161" y="2326"/>
                    <a:ext cx="227" cy="816"/>
                  </a:xfrm>
                  <a:prstGeom prst="moon">
                    <a:avLst>
                      <a:gd name="adj" fmla="val 49773"/>
                    </a:avLst>
                  </a:prstGeom>
                  <a:solidFill>
                    <a:srgbClr val="FFFFFF">
                      <a:alpha val="2000"/>
                    </a:srgbClr>
                  </a:solidFill>
                  <a:ln w="9525">
                    <a:noFill/>
                    <a:miter lim="800000"/>
                    <a:headEnd/>
                    <a:tailEnd/>
                  </a:ln>
                  <a:effectLst/>
                </p:spPr>
                <p:txBody>
                  <a:bodyPr wrap="none" anchor="ctr"/>
                  <a:lstStyle/>
                  <a:p>
                    <a:endParaRPr lang="zh-CN" altLang="en-US"/>
                  </a:p>
                </p:txBody>
              </p:sp>
            </p:grpSp>
          </p:grpSp>
          <p:grpSp>
            <p:nvGrpSpPr>
              <p:cNvPr id="504954" name="Group 163"/>
              <p:cNvGrpSpPr>
                <a:grpSpLocks/>
              </p:cNvGrpSpPr>
              <p:nvPr/>
            </p:nvGrpSpPr>
            <p:grpSpPr bwMode="auto">
              <a:xfrm rot="-9970459" flipH="1" flipV="1">
                <a:off x="2688" y="1056"/>
                <a:ext cx="784" cy="198"/>
                <a:chOff x="2532" y="1051"/>
                <a:chExt cx="893" cy="246"/>
              </a:xfrm>
            </p:grpSpPr>
            <p:grpSp>
              <p:nvGrpSpPr>
                <p:cNvPr id="504959" name="Group 164"/>
                <p:cNvGrpSpPr>
                  <a:grpSpLocks/>
                </p:cNvGrpSpPr>
                <p:nvPr/>
              </p:nvGrpSpPr>
              <p:grpSpPr bwMode="auto">
                <a:xfrm>
                  <a:off x="2532" y="1051"/>
                  <a:ext cx="743" cy="185"/>
                  <a:chOff x="1565" y="2568"/>
                  <a:chExt cx="1118" cy="279"/>
                </a:xfrm>
              </p:grpSpPr>
              <p:sp>
                <p:nvSpPr>
                  <p:cNvPr id="504997" name="AutoShape 165"/>
                  <p:cNvSpPr>
                    <a:spLocks noChangeArrowheads="1"/>
                  </p:cNvSpPr>
                  <p:nvPr/>
                </p:nvSpPr>
                <p:spPr bwMode="white">
                  <a:xfrm rot="5263130">
                    <a:off x="1859" y="2274"/>
                    <a:ext cx="227" cy="816"/>
                  </a:xfrm>
                  <a:prstGeom prst="moon">
                    <a:avLst>
                      <a:gd name="adj" fmla="val 49773"/>
                    </a:avLst>
                  </a:prstGeom>
                  <a:solidFill>
                    <a:srgbClr val="FFFFFF">
                      <a:alpha val="2000"/>
                    </a:srgbClr>
                  </a:solidFill>
                  <a:ln w="9525">
                    <a:noFill/>
                    <a:miter lim="800000"/>
                    <a:headEnd/>
                    <a:tailEnd/>
                  </a:ln>
                  <a:effectLst/>
                </p:spPr>
                <p:txBody>
                  <a:bodyPr wrap="none" anchor="ctr"/>
                  <a:lstStyle/>
                  <a:p>
                    <a:endParaRPr lang="zh-CN" altLang="en-US"/>
                  </a:p>
                </p:txBody>
              </p:sp>
              <p:sp>
                <p:nvSpPr>
                  <p:cNvPr id="504998" name="AutoShape 166"/>
                  <p:cNvSpPr>
                    <a:spLocks noChangeArrowheads="1"/>
                  </p:cNvSpPr>
                  <p:nvPr/>
                </p:nvSpPr>
                <p:spPr bwMode="white">
                  <a:xfrm rot="6078281">
                    <a:off x="1995" y="2274"/>
                    <a:ext cx="227" cy="816"/>
                  </a:xfrm>
                  <a:prstGeom prst="moon">
                    <a:avLst>
                      <a:gd name="adj" fmla="val 49773"/>
                    </a:avLst>
                  </a:prstGeom>
                  <a:solidFill>
                    <a:srgbClr val="FFFFFF">
                      <a:alpha val="2000"/>
                    </a:srgbClr>
                  </a:solidFill>
                  <a:ln w="9525">
                    <a:noFill/>
                    <a:miter lim="800000"/>
                    <a:headEnd/>
                    <a:tailEnd/>
                  </a:ln>
                  <a:effectLst/>
                </p:spPr>
                <p:txBody>
                  <a:bodyPr wrap="none" anchor="ctr"/>
                  <a:lstStyle/>
                  <a:p>
                    <a:endParaRPr lang="zh-CN" altLang="en-US"/>
                  </a:p>
                </p:txBody>
              </p:sp>
              <p:sp>
                <p:nvSpPr>
                  <p:cNvPr id="504999" name="AutoShape 167"/>
                  <p:cNvSpPr>
                    <a:spLocks noChangeArrowheads="1"/>
                  </p:cNvSpPr>
                  <p:nvPr/>
                </p:nvSpPr>
                <p:spPr bwMode="white">
                  <a:xfrm rot="6373927">
                    <a:off x="2071" y="2296"/>
                    <a:ext cx="227" cy="816"/>
                  </a:xfrm>
                  <a:prstGeom prst="moon">
                    <a:avLst>
                      <a:gd name="adj" fmla="val 49773"/>
                    </a:avLst>
                  </a:prstGeom>
                  <a:solidFill>
                    <a:srgbClr val="FFFFFF">
                      <a:alpha val="2000"/>
                    </a:srgbClr>
                  </a:solidFill>
                  <a:ln w="9525">
                    <a:noFill/>
                    <a:miter lim="800000"/>
                    <a:headEnd/>
                    <a:tailEnd/>
                  </a:ln>
                  <a:effectLst/>
                </p:spPr>
                <p:txBody>
                  <a:bodyPr wrap="none" anchor="ctr"/>
                  <a:lstStyle/>
                  <a:p>
                    <a:endParaRPr lang="zh-CN" altLang="en-US"/>
                  </a:p>
                </p:txBody>
              </p:sp>
              <p:sp>
                <p:nvSpPr>
                  <p:cNvPr id="505000" name="AutoShape 168"/>
                  <p:cNvSpPr>
                    <a:spLocks noChangeArrowheads="1"/>
                  </p:cNvSpPr>
                  <p:nvPr/>
                </p:nvSpPr>
                <p:spPr bwMode="white">
                  <a:xfrm rot="6906312">
                    <a:off x="2161" y="2326"/>
                    <a:ext cx="227" cy="816"/>
                  </a:xfrm>
                  <a:prstGeom prst="moon">
                    <a:avLst>
                      <a:gd name="adj" fmla="val 49773"/>
                    </a:avLst>
                  </a:prstGeom>
                  <a:solidFill>
                    <a:srgbClr val="FFFFFF">
                      <a:alpha val="2000"/>
                    </a:srgbClr>
                  </a:solidFill>
                  <a:ln w="9525">
                    <a:noFill/>
                    <a:miter lim="800000"/>
                    <a:headEnd/>
                    <a:tailEnd/>
                  </a:ln>
                  <a:effectLst/>
                </p:spPr>
                <p:txBody>
                  <a:bodyPr wrap="none" anchor="ctr"/>
                  <a:lstStyle/>
                  <a:p>
                    <a:endParaRPr lang="zh-CN" altLang="en-US"/>
                  </a:p>
                </p:txBody>
              </p:sp>
            </p:grpSp>
            <p:grpSp>
              <p:nvGrpSpPr>
                <p:cNvPr id="504960" name="Group 169"/>
                <p:cNvGrpSpPr>
                  <a:grpSpLocks/>
                </p:cNvGrpSpPr>
                <p:nvPr/>
              </p:nvGrpSpPr>
              <p:grpSpPr bwMode="auto">
                <a:xfrm rot="1353540">
                  <a:off x="2682" y="1111"/>
                  <a:ext cx="743" cy="186"/>
                  <a:chOff x="1565" y="2568"/>
                  <a:chExt cx="1118" cy="279"/>
                </a:xfrm>
              </p:grpSpPr>
              <p:sp>
                <p:nvSpPr>
                  <p:cNvPr id="505002" name="AutoShape 170"/>
                  <p:cNvSpPr>
                    <a:spLocks noChangeArrowheads="1"/>
                  </p:cNvSpPr>
                  <p:nvPr/>
                </p:nvSpPr>
                <p:spPr bwMode="white">
                  <a:xfrm rot="5263130">
                    <a:off x="1859" y="2274"/>
                    <a:ext cx="227" cy="816"/>
                  </a:xfrm>
                  <a:prstGeom prst="moon">
                    <a:avLst>
                      <a:gd name="adj" fmla="val 49773"/>
                    </a:avLst>
                  </a:prstGeom>
                  <a:solidFill>
                    <a:srgbClr val="FFFFFF">
                      <a:alpha val="2000"/>
                    </a:srgbClr>
                  </a:solidFill>
                  <a:ln w="9525">
                    <a:noFill/>
                    <a:miter lim="800000"/>
                    <a:headEnd/>
                    <a:tailEnd/>
                  </a:ln>
                  <a:effectLst/>
                </p:spPr>
                <p:txBody>
                  <a:bodyPr wrap="none" anchor="ctr"/>
                  <a:lstStyle/>
                  <a:p>
                    <a:endParaRPr lang="zh-CN" altLang="en-US"/>
                  </a:p>
                </p:txBody>
              </p:sp>
              <p:sp>
                <p:nvSpPr>
                  <p:cNvPr id="505003" name="AutoShape 171"/>
                  <p:cNvSpPr>
                    <a:spLocks noChangeArrowheads="1"/>
                  </p:cNvSpPr>
                  <p:nvPr/>
                </p:nvSpPr>
                <p:spPr bwMode="white">
                  <a:xfrm rot="6078281">
                    <a:off x="1995" y="2274"/>
                    <a:ext cx="227" cy="816"/>
                  </a:xfrm>
                  <a:prstGeom prst="moon">
                    <a:avLst>
                      <a:gd name="adj" fmla="val 49773"/>
                    </a:avLst>
                  </a:prstGeom>
                  <a:solidFill>
                    <a:srgbClr val="FFFFFF">
                      <a:alpha val="2000"/>
                    </a:srgbClr>
                  </a:solidFill>
                  <a:ln w="9525">
                    <a:noFill/>
                    <a:miter lim="800000"/>
                    <a:headEnd/>
                    <a:tailEnd/>
                  </a:ln>
                  <a:effectLst/>
                </p:spPr>
                <p:txBody>
                  <a:bodyPr wrap="none" anchor="ctr"/>
                  <a:lstStyle/>
                  <a:p>
                    <a:endParaRPr lang="zh-CN" altLang="en-US"/>
                  </a:p>
                </p:txBody>
              </p:sp>
              <p:sp>
                <p:nvSpPr>
                  <p:cNvPr id="505004" name="AutoShape 172"/>
                  <p:cNvSpPr>
                    <a:spLocks noChangeArrowheads="1"/>
                  </p:cNvSpPr>
                  <p:nvPr/>
                </p:nvSpPr>
                <p:spPr bwMode="white">
                  <a:xfrm rot="6373927">
                    <a:off x="2071" y="2296"/>
                    <a:ext cx="227" cy="816"/>
                  </a:xfrm>
                  <a:prstGeom prst="moon">
                    <a:avLst>
                      <a:gd name="adj" fmla="val 49773"/>
                    </a:avLst>
                  </a:prstGeom>
                  <a:solidFill>
                    <a:srgbClr val="FFFFFF">
                      <a:alpha val="2000"/>
                    </a:srgbClr>
                  </a:solidFill>
                  <a:ln w="9525">
                    <a:noFill/>
                    <a:miter lim="800000"/>
                    <a:headEnd/>
                    <a:tailEnd/>
                  </a:ln>
                  <a:effectLst/>
                </p:spPr>
                <p:txBody>
                  <a:bodyPr wrap="none" anchor="ctr"/>
                  <a:lstStyle/>
                  <a:p>
                    <a:endParaRPr lang="zh-CN" altLang="en-US"/>
                  </a:p>
                </p:txBody>
              </p:sp>
              <p:sp>
                <p:nvSpPr>
                  <p:cNvPr id="505005" name="AutoShape 173"/>
                  <p:cNvSpPr>
                    <a:spLocks noChangeArrowheads="1"/>
                  </p:cNvSpPr>
                  <p:nvPr/>
                </p:nvSpPr>
                <p:spPr bwMode="white">
                  <a:xfrm rot="6906312">
                    <a:off x="2161" y="2326"/>
                    <a:ext cx="227" cy="816"/>
                  </a:xfrm>
                  <a:prstGeom prst="moon">
                    <a:avLst>
                      <a:gd name="adj" fmla="val 49773"/>
                    </a:avLst>
                  </a:prstGeom>
                  <a:solidFill>
                    <a:srgbClr val="FFFFFF">
                      <a:alpha val="2000"/>
                    </a:srgbClr>
                  </a:solidFill>
                  <a:ln w="9525">
                    <a:noFill/>
                    <a:miter lim="800000"/>
                    <a:headEnd/>
                    <a:tailEnd/>
                  </a:ln>
                  <a:effectLst/>
                </p:spPr>
                <p:txBody>
                  <a:bodyPr wrap="none" anchor="ctr"/>
                  <a:lstStyle/>
                  <a:p>
                    <a:endParaRPr lang="zh-CN" altLang="en-US"/>
                  </a:p>
                </p:txBody>
              </p:sp>
            </p:grpSp>
          </p:grpSp>
        </p:grpSp>
      </p:grpSp>
      <p:grpSp>
        <p:nvGrpSpPr>
          <p:cNvPr id="504961" name="组合 187"/>
          <p:cNvGrpSpPr/>
          <p:nvPr/>
        </p:nvGrpSpPr>
        <p:grpSpPr>
          <a:xfrm>
            <a:off x="442913" y="2285992"/>
            <a:ext cx="4700591" cy="3643338"/>
            <a:chOff x="442913" y="2971800"/>
            <a:chExt cx="4486277" cy="2360613"/>
          </a:xfrm>
        </p:grpSpPr>
        <p:sp>
          <p:nvSpPr>
            <p:cNvPr id="504835" name="Rectangle 3"/>
            <p:cNvSpPr>
              <a:spLocks noChangeArrowheads="1"/>
            </p:cNvSpPr>
            <p:nvPr/>
          </p:nvSpPr>
          <p:spPr bwMode="gray">
            <a:xfrm>
              <a:off x="1379538" y="2971800"/>
              <a:ext cx="3367087" cy="766763"/>
            </a:xfrm>
            <a:prstGeom prst="rect">
              <a:avLst/>
            </a:prstGeom>
            <a:solidFill>
              <a:srgbClr val="DDDDDD"/>
            </a:solidFill>
            <a:ln w="12700" algn="ctr">
              <a:noFill/>
              <a:prstDash val="dash"/>
              <a:miter lim="800000"/>
              <a:headEnd/>
              <a:tailEnd/>
            </a:ln>
            <a:effectLst/>
          </p:spPr>
          <p:txBody>
            <a:bodyPr wrap="none" anchor="ctr"/>
            <a:lstStyle/>
            <a:p>
              <a:endParaRPr lang="zh-CN" altLang="en-US"/>
            </a:p>
          </p:txBody>
        </p:sp>
        <p:sp>
          <p:nvSpPr>
            <p:cNvPr id="504836" name="Rectangle 4"/>
            <p:cNvSpPr>
              <a:spLocks noChangeArrowheads="1"/>
            </p:cNvSpPr>
            <p:nvPr/>
          </p:nvSpPr>
          <p:spPr bwMode="gray">
            <a:xfrm>
              <a:off x="1379538" y="3765550"/>
              <a:ext cx="3367087" cy="766763"/>
            </a:xfrm>
            <a:prstGeom prst="rect">
              <a:avLst/>
            </a:prstGeom>
            <a:solidFill>
              <a:srgbClr val="DDDDDD"/>
            </a:solidFill>
            <a:ln w="12700" algn="ctr">
              <a:noFill/>
              <a:prstDash val="dash"/>
              <a:miter lim="800000"/>
              <a:headEnd/>
              <a:tailEnd/>
            </a:ln>
            <a:effectLst/>
          </p:spPr>
          <p:txBody>
            <a:bodyPr wrap="none" anchor="ctr"/>
            <a:lstStyle/>
            <a:p>
              <a:endParaRPr lang="zh-CN" altLang="en-US"/>
            </a:p>
          </p:txBody>
        </p:sp>
        <p:sp>
          <p:nvSpPr>
            <p:cNvPr id="504837" name="Rectangle 5"/>
            <p:cNvSpPr>
              <a:spLocks noChangeArrowheads="1"/>
            </p:cNvSpPr>
            <p:nvPr/>
          </p:nvSpPr>
          <p:spPr bwMode="gray">
            <a:xfrm>
              <a:off x="1379538" y="4565650"/>
              <a:ext cx="3367087" cy="766763"/>
            </a:xfrm>
            <a:prstGeom prst="rect">
              <a:avLst/>
            </a:prstGeom>
            <a:solidFill>
              <a:srgbClr val="DDDDDD"/>
            </a:solidFill>
            <a:ln w="12700" algn="ctr">
              <a:noFill/>
              <a:prstDash val="dash"/>
              <a:miter lim="800000"/>
              <a:headEnd/>
              <a:tailEnd/>
            </a:ln>
            <a:effectLst/>
          </p:spPr>
          <p:txBody>
            <a:bodyPr wrap="none" anchor="ctr"/>
            <a:lstStyle/>
            <a:p>
              <a:endParaRPr lang="zh-CN" altLang="en-US"/>
            </a:p>
          </p:txBody>
        </p:sp>
        <p:sp>
          <p:nvSpPr>
            <p:cNvPr id="505006" name="Rectangle 174"/>
            <p:cNvSpPr>
              <a:spLocks noChangeArrowheads="1"/>
            </p:cNvSpPr>
            <p:nvPr/>
          </p:nvSpPr>
          <p:spPr bwMode="gray">
            <a:xfrm>
              <a:off x="442913" y="2971800"/>
              <a:ext cx="1169987" cy="766763"/>
            </a:xfrm>
            <a:prstGeom prst="rect">
              <a:avLst/>
            </a:prstGeom>
            <a:solidFill>
              <a:schemeClr val="accent2"/>
            </a:solidFill>
            <a:ln w="12700" algn="ctr">
              <a:noFill/>
              <a:prstDash val="dash"/>
              <a:miter lim="800000"/>
              <a:headEnd/>
              <a:tailEnd/>
            </a:ln>
            <a:effectLst/>
          </p:spPr>
          <p:txBody>
            <a:bodyPr wrap="none" anchor="ctr"/>
            <a:lstStyle/>
            <a:p>
              <a:endParaRPr lang="zh-CN" altLang="en-US"/>
            </a:p>
          </p:txBody>
        </p:sp>
        <p:sp>
          <p:nvSpPr>
            <p:cNvPr id="505007" name="Rectangle 175"/>
            <p:cNvSpPr>
              <a:spLocks noChangeArrowheads="1"/>
            </p:cNvSpPr>
            <p:nvPr/>
          </p:nvSpPr>
          <p:spPr bwMode="gray">
            <a:xfrm>
              <a:off x="442913" y="3765550"/>
              <a:ext cx="1169987" cy="766763"/>
            </a:xfrm>
            <a:prstGeom prst="rect">
              <a:avLst/>
            </a:prstGeom>
            <a:solidFill>
              <a:schemeClr val="accent1"/>
            </a:solidFill>
            <a:ln w="12700" algn="ctr">
              <a:noFill/>
              <a:prstDash val="dash"/>
              <a:miter lim="800000"/>
              <a:headEnd/>
              <a:tailEnd/>
            </a:ln>
            <a:effectLst/>
          </p:spPr>
          <p:txBody>
            <a:bodyPr wrap="none" anchor="ctr"/>
            <a:lstStyle/>
            <a:p>
              <a:endParaRPr lang="zh-CN" altLang="en-US"/>
            </a:p>
          </p:txBody>
        </p:sp>
        <p:sp>
          <p:nvSpPr>
            <p:cNvPr id="505008" name="Rectangle 176"/>
            <p:cNvSpPr>
              <a:spLocks noChangeArrowheads="1"/>
            </p:cNvSpPr>
            <p:nvPr/>
          </p:nvSpPr>
          <p:spPr bwMode="gray">
            <a:xfrm>
              <a:off x="442913" y="4565650"/>
              <a:ext cx="1169987" cy="766763"/>
            </a:xfrm>
            <a:prstGeom prst="rect">
              <a:avLst/>
            </a:prstGeom>
            <a:solidFill>
              <a:schemeClr val="folHlink"/>
            </a:solidFill>
            <a:ln w="12700" algn="ctr">
              <a:noFill/>
              <a:prstDash val="dash"/>
              <a:miter lim="800000"/>
              <a:headEnd/>
              <a:tailEnd/>
            </a:ln>
            <a:effectLst/>
          </p:spPr>
          <p:txBody>
            <a:bodyPr wrap="none" anchor="ctr"/>
            <a:lstStyle/>
            <a:p>
              <a:endParaRPr lang="zh-CN" altLang="en-US"/>
            </a:p>
          </p:txBody>
        </p:sp>
        <p:sp>
          <p:nvSpPr>
            <p:cNvPr id="505010" name="Rectangle 178"/>
            <p:cNvSpPr>
              <a:spLocks noChangeArrowheads="1"/>
            </p:cNvSpPr>
            <p:nvPr/>
          </p:nvSpPr>
          <p:spPr bwMode="white">
            <a:xfrm>
              <a:off x="500033" y="3152775"/>
              <a:ext cx="1214447" cy="418775"/>
            </a:xfrm>
            <a:prstGeom prst="rect">
              <a:avLst/>
            </a:prstGeom>
            <a:noFill/>
            <a:ln w="9525" algn="ctr">
              <a:noFill/>
              <a:miter lim="800000"/>
              <a:headEnd/>
              <a:tailEnd/>
            </a:ln>
            <a:effectLst/>
          </p:spPr>
          <p:txBody>
            <a:bodyPr wrap="square">
              <a:spAutoFit/>
            </a:bodyPr>
            <a:lstStyle/>
            <a:p>
              <a:r>
                <a:rPr lang="zh-CN" altLang="en-US" b="1" dirty="0" smtClean="0">
                  <a:solidFill>
                    <a:srgbClr val="FFFFFF"/>
                  </a:solidFill>
                  <a:ea typeface="宋体" charset="-122"/>
                </a:rPr>
                <a:t>汇总集中审批拨付</a:t>
              </a:r>
              <a:endParaRPr lang="en-US" altLang="zh-CN" b="1" dirty="0">
                <a:solidFill>
                  <a:srgbClr val="FFFFFF"/>
                </a:solidFill>
                <a:ea typeface="宋体" charset="-122"/>
              </a:endParaRPr>
            </a:p>
          </p:txBody>
        </p:sp>
        <p:sp>
          <p:nvSpPr>
            <p:cNvPr id="505011" name="Rectangle 179"/>
            <p:cNvSpPr>
              <a:spLocks noChangeArrowheads="1"/>
            </p:cNvSpPr>
            <p:nvPr/>
          </p:nvSpPr>
          <p:spPr bwMode="white">
            <a:xfrm>
              <a:off x="500034" y="3981450"/>
              <a:ext cx="1143008" cy="418775"/>
            </a:xfrm>
            <a:prstGeom prst="rect">
              <a:avLst/>
            </a:prstGeom>
            <a:noFill/>
            <a:ln w="9525" algn="ctr">
              <a:noFill/>
              <a:miter lim="800000"/>
              <a:headEnd/>
              <a:tailEnd/>
            </a:ln>
            <a:effectLst/>
          </p:spPr>
          <p:txBody>
            <a:bodyPr wrap="square">
              <a:spAutoFit/>
            </a:bodyPr>
            <a:lstStyle/>
            <a:p>
              <a:r>
                <a:rPr lang="zh-CN" altLang="en-US" b="1" dirty="0" smtClean="0">
                  <a:solidFill>
                    <a:srgbClr val="FFFFFF"/>
                  </a:solidFill>
                  <a:ea typeface="宋体" charset="-122"/>
                </a:rPr>
                <a:t>联合基金拨付方式</a:t>
              </a:r>
              <a:endParaRPr lang="en-US" altLang="zh-CN" b="1" dirty="0">
                <a:solidFill>
                  <a:srgbClr val="FFFFFF"/>
                </a:solidFill>
                <a:ea typeface="宋体" charset="-122"/>
              </a:endParaRPr>
            </a:p>
          </p:txBody>
        </p:sp>
        <p:sp>
          <p:nvSpPr>
            <p:cNvPr id="505012" name="Rectangle 180"/>
            <p:cNvSpPr>
              <a:spLocks noChangeArrowheads="1"/>
            </p:cNvSpPr>
            <p:nvPr/>
          </p:nvSpPr>
          <p:spPr bwMode="white">
            <a:xfrm>
              <a:off x="500034" y="4772025"/>
              <a:ext cx="1143007" cy="418775"/>
            </a:xfrm>
            <a:prstGeom prst="rect">
              <a:avLst/>
            </a:prstGeom>
            <a:noFill/>
            <a:ln w="9525" algn="ctr">
              <a:noFill/>
              <a:miter lim="800000"/>
              <a:headEnd/>
              <a:tailEnd/>
            </a:ln>
            <a:effectLst/>
          </p:spPr>
          <p:txBody>
            <a:bodyPr wrap="square">
              <a:spAutoFit/>
            </a:bodyPr>
            <a:lstStyle/>
            <a:p>
              <a:r>
                <a:rPr lang="zh-CN" altLang="en-US" b="1" dirty="0" smtClean="0">
                  <a:solidFill>
                    <a:srgbClr val="FFFFFF"/>
                  </a:solidFill>
                  <a:ea typeface="宋体" charset="-122"/>
                </a:rPr>
                <a:t>间接费用变更管理</a:t>
              </a:r>
              <a:endParaRPr lang="en-US" altLang="zh-CN" b="1" dirty="0">
                <a:solidFill>
                  <a:srgbClr val="FFFFFF"/>
                </a:solidFill>
                <a:ea typeface="宋体" charset="-122"/>
              </a:endParaRPr>
            </a:p>
          </p:txBody>
        </p:sp>
        <p:sp>
          <p:nvSpPr>
            <p:cNvPr id="505013" name="Rectangle 181"/>
            <p:cNvSpPr>
              <a:spLocks noChangeArrowheads="1"/>
            </p:cNvSpPr>
            <p:nvPr/>
          </p:nvSpPr>
          <p:spPr bwMode="auto">
            <a:xfrm>
              <a:off x="1692275" y="3089275"/>
              <a:ext cx="3051175" cy="458658"/>
            </a:xfrm>
            <a:prstGeom prst="rect">
              <a:avLst/>
            </a:prstGeom>
            <a:noFill/>
            <a:ln w="9525" algn="ctr">
              <a:noFill/>
              <a:miter lim="800000"/>
              <a:headEnd/>
              <a:tailEnd/>
            </a:ln>
            <a:effectLst/>
          </p:spPr>
          <p:txBody>
            <a:bodyPr>
              <a:spAutoFit/>
            </a:bodyPr>
            <a:lstStyle/>
            <a:p>
              <a:pPr algn="l"/>
              <a:r>
                <a:rPr lang="zh-CN" altLang="en-US" sz="2000" b="1" dirty="0" smtClean="0">
                  <a:latin typeface="华文中宋" pitchFamily="2" charset="-122"/>
                  <a:ea typeface="华文中宋" pitchFamily="2" charset="-122"/>
                </a:rPr>
                <a:t>按项目执行期限平均拨付</a:t>
              </a:r>
              <a:endParaRPr lang="en-US" altLang="zh-CN" sz="2000" b="1" dirty="0" smtClean="0">
                <a:latin typeface="华文中宋" pitchFamily="2" charset="-122"/>
                <a:ea typeface="华文中宋" pitchFamily="2" charset="-122"/>
              </a:endParaRPr>
            </a:p>
            <a:p>
              <a:pPr algn="l"/>
              <a:r>
                <a:rPr lang="zh-CN" altLang="en-US" sz="2000" b="1" dirty="0" smtClean="0">
                  <a:latin typeface="华文中宋" pitchFamily="2" charset="-122"/>
                  <a:ea typeface="华文中宋" pitchFamily="2" charset="-122"/>
                </a:rPr>
                <a:t>综合考虑信用等级等因素</a:t>
              </a:r>
              <a:endParaRPr lang="en-US" altLang="zh-CN" sz="2000" b="1" dirty="0">
                <a:latin typeface="华文中宋" pitchFamily="2" charset="-122"/>
                <a:ea typeface="华文中宋" pitchFamily="2" charset="-122"/>
              </a:endParaRPr>
            </a:p>
          </p:txBody>
        </p:sp>
        <p:sp>
          <p:nvSpPr>
            <p:cNvPr id="505014" name="Rectangle 182"/>
            <p:cNvSpPr>
              <a:spLocks noChangeArrowheads="1"/>
            </p:cNvSpPr>
            <p:nvPr/>
          </p:nvSpPr>
          <p:spPr bwMode="auto">
            <a:xfrm>
              <a:off x="1692275" y="3878263"/>
              <a:ext cx="3236915" cy="598249"/>
            </a:xfrm>
            <a:prstGeom prst="rect">
              <a:avLst/>
            </a:prstGeom>
            <a:noFill/>
            <a:ln w="9525" algn="ctr">
              <a:noFill/>
              <a:miter lim="800000"/>
              <a:headEnd/>
              <a:tailEnd/>
            </a:ln>
            <a:effectLst/>
          </p:spPr>
          <p:txBody>
            <a:bodyPr wrap="square">
              <a:spAutoFit/>
            </a:bodyPr>
            <a:lstStyle/>
            <a:p>
              <a:pPr algn="l"/>
              <a:r>
                <a:rPr lang="zh-CN" altLang="en-US" sz="2000" b="1" dirty="0" smtClean="0">
                  <a:latin typeface="华文中宋" pitchFamily="2" charset="-122"/>
                  <a:ea typeface="华文中宋" pitchFamily="2" charset="-122"/>
                </a:rPr>
                <a:t>不同类型联合基金相应采</a:t>
              </a:r>
              <a:endParaRPr lang="en-US" altLang="zh-CN" sz="2000" b="1" dirty="0" smtClean="0">
                <a:latin typeface="华文中宋" pitchFamily="2" charset="-122"/>
                <a:ea typeface="华文中宋" pitchFamily="2" charset="-122"/>
              </a:endParaRPr>
            </a:p>
            <a:p>
              <a:pPr algn="l"/>
              <a:r>
                <a:rPr lang="zh-CN" altLang="en-US" sz="2000" b="1" dirty="0" smtClean="0">
                  <a:latin typeface="华文中宋" pitchFamily="2" charset="-122"/>
                  <a:ea typeface="华文中宋" pitchFamily="2" charset="-122"/>
                </a:rPr>
                <a:t>用不同间接费用拨付方式</a:t>
              </a:r>
              <a:endParaRPr lang="en-US" altLang="zh-CN" sz="2000" b="1" dirty="0" smtClean="0">
                <a:latin typeface="华文中宋" pitchFamily="2" charset="-122"/>
                <a:ea typeface="华文中宋" pitchFamily="2" charset="-122"/>
              </a:endParaRPr>
            </a:p>
            <a:p>
              <a:pPr algn="l"/>
              <a:endParaRPr lang="en-US" altLang="zh-CN" sz="1400" b="0" dirty="0">
                <a:ea typeface="宋体" charset="-122"/>
              </a:endParaRPr>
            </a:p>
          </p:txBody>
        </p:sp>
        <p:sp>
          <p:nvSpPr>
            <p:cNvPr id="505015" name="Rectangle 183"/>
            <p:cNvSpPr>
              <a:spLocks noChangeArrowheads="1"/>
            </p:cNvSpPr>
            <p:nvPr/>
          </p:nvSpPr>
          <p:spPr bwMode="auto">
            <a:xfrm>
              <a:off x="1692275" y="4687888"/>
              <a:ext cx="3168734" cy="458658"/>
            </a:xfrm>
            <a:prstGeom prst="rect">
              <a:avLst/>
            </a:prstGeom>
            <a:noFill/>
            <a:ln w="9525" algn="ctr">
              <a:noFill/>
              <a:miter lim="800000"/>
              <a:headEnd/>
              <a:tailEnd/>
            </a:ln>
            <a:effectLst/>
          </p:spPr>
          <p:txBody>
            <a:bodyPr wrap="square">
              <a:spAutoFit/>
            </a:bodyPr>
            <a:lstStyle/>
            <a:p>
              <a:pPr algn="l"/>
              <a:r>
                <a:rPr lang="zh-CN" altLang="en-US" sz="2000" b="1" dirty="0" smtClean="0">
                  <a:latin typeface="华文中宋" pitchFamily="2" charset="-122"/>
                  <a:ea typeface="华文中宋" pitchFamily="2" charset="-122"/>
                </a:rPr>
                <a:t>遵循自然科学基金项目管</a:t>
              </a:r>
              <a:endParaRPr lang="en-US" altLang="zh-CN" sz="2000" b="1" dirty="0" smtClean="0">
                <a:latin typeface="华文中宋" pitchFamily="2" charset="-122"/>
                <a:ea typeface="华文中宋" pitchFamily="2" charset="-122"/>
              </a:endParaRPr>
            </a:p>
            <a:p>
              <a:pPr algn="l"/>
              <a:r>
                <a:rPr lang="zh-CN" altLang="en-US" sz="2000" b="1" dirty="0" smtClean="0">
                  <a:latin typeface="华文中宋" pitchFamily="2" charset="-122"/>
                  <a:ea typeface="华文中宋" pitchFamily="2" charset="-122"/>
                </a:rPr>
                <a:t>理特点间接费用随之变化</a:t>
              </a:r>
              <a:endParaRPr lang="en-US" altLang="zh-CN" sz="2000" b="1" dirty="0" smtClean="0">
                <a:latin typeface="华文中宋" pitchFamily="2" charset="-122"/>
                <a:ea typeface="华文中宋" pitchFamily="2" charset="-122"/>
              </a:endParaRPr>
            </a:p>
          </p:txBody>
        </p:sp>
      </p:grpSp>
      <p:sp>
        <p:nvSpPr>
          <p:cNvPr id="505016" name="Rectangle 184"/>
          <p:cNvSpPr>
            <a:spLocks noChangeArrowheads="1"/>
          </p:cNvSpPr>
          <p:nvPr/>
        </p:nvSpPr>
        <p:spPr bwMode="white">
          <a:xfrm>
            <a:off x="6215073" y="2285992"/>
            <a:ext cx="1143009" cy="646331"/>
          </a:xfrm>
          <a:prstGeom prst="rect">
            <a:avLst/>
          </a:prstGeom>
          <a:noFill/>
          <a:ln w="9525" algn="ctr">
            <a:noFill/>
            <a:miter lim="800000"/>
            <a:headEnd/>
            <a:tailEnd/>
          </a:ln>
          <a:effectLst/>
        </p:spPr>
        <p:txBody>
          <a:bodyPr wrap="square">
            <a:spAutoFit/>
          </a:bodyPr>
          <a:lstStyle/>
          <a:p>
            <a:r>
              <a:rPr lang="zh-CN" altLang="en-US" b="1" dirty="0" smtClean="0">
                <a:solidFill>
                  <a:srgbClr val="FFFFFF"/>
                </a:solidFill>
                <a:ea typeface="宋体" charset="-122"/>
              </a:rPr>
              <a:t>汇总集中审批拨付</a:t>
            </a:r>
            <a:endParaRPr lang="en-US" altLang="zh-CN" b="1" dirty="0">
              <a:solidFill>
                <a:srgbClr val="FFFFFF"/>
              </a:solidFill>
              <a:ea typeface="宋体" charset="-122"/>
            </a:endParaRPr>
          </a:p>
        </p:txBody>
      </p:sp>
      <p:sp>
        <p:nvSpPr>
          <p:cNvPr id="505017" name="Rectangle 185"/>
          <p:cNvSpPr>
            <a:spLocks noChangeArrowheads="1"/>
          </p:cNvSpPr>
          <p:nvPr/>
        </p:nvSpPr>
        <p:spPr bwMode="white">
          <a:xfrm>
            <a:off x="5072065" y="4071942"/>
            <a:ext cx="1143009" cy="646331"/>
          </a:xfrm>
          <a:prstGeom prst="rect">
            <a:avLst/>
          </a:prstGeom>
          <a:noFill/>
          <a:ln w="9525" algn="ctr">
            <a:noFill/>
            <a:miter lim="800000"/>
            <a:headEnd/>
            <a:tailEnd/>
          </a:ln>
          <a:effectLst/>
        </p:spPr>
        <p:txBody>
          <a:bodyPr wrap="square">
            <a:spAutoFit/>
          </a:bodyPr>
          <a:lstStyle/>
          <a:p>
            <a:r>
              <a:rPr lang="zh-CN" altLang="en-US" b="1" dirty="0" smtClean="0">
                <a:solidFill>
                  <a:srgbClr val="FFFFFF"/>
                </a:solidFill>
                <a:ea typeface="宋体" charset="-122"/>
              </a:rPr>
              <a:t>联合基金拨付方式</a:t>
            </a:r>
            <a:endParaRPr lang="en-US" altLang="zh-CN" b="1" dirty="0">
              <a:solidFill>
                <a:srgbClr val="FFFFFF"/>
              </a:solidFill>
              <a:ea typeface="宋体" charset="-122"/>
            </a:endParaRPr>
          </a:p>
        </p:txBody>
      </p:sp>
      <p:sp>
        <p:nvSpPr>
          <p:cNvPr id="505018" name="Rectangle 186"/>
          <p:cNvSpPr>
            <a:spLocks noChangeArrowheads="1"/>
          </p:cNvSpPr>
          <p:nvPr/>
        </p:nvSpPr>
        <p:spPr bwMode="white">
          <a:xfrm>
            <a:off x="7429520" y="4071942"/>
            <a:ext cx="1214446" cy="646331"/>
          </a:xfrm>
          <a:prstGeom prst="rect">
            <a:avLst/>
          </a:prstGeom>
          <a:noFill/>
          <a:ln w="9525" algn="ctr">
            <a:noFill/>
            <a:miter lim="800000"/>
            <a:headEnd/>
            <a:tailEnd/>
          </a:ln>
          <a:effectLst/>
        </p:spPr>
        <p:txBody>
          <a:bodyPr wrap="square">
            <a:spAutoFit/>
          </a:bodyPr>
          <a:lstStyle/>
          <a:p>
            <a:r>
              <a:rPr lang="zh-CN" altLang="en-US" b="1" dirty="0" smtClean="0">
                <a:solidFill>
                  <a:srgbClr val="FFFFFF"/>
                </a:solidFill>
                <a:ea typeface="宋体" charset="-122"/>
              </a:rPr>
              <a:t>间接费用变更管理</a:t>
            </a:r>
            <a:endParaRPr lang="en-US" altLang="zh-CN" b="1" dirty="0">
              <a:solidFill>
                <a:srgbClr val="FFFFFF"/>
              </a:solidFill>
              <a:ea typeface="宋体" charset="-122"/>
            </a:endParaRPr>
          </a:p>
        </p:txBody>
      </p:sp>
      <p:sp>
        <p:nvSpPr>
          <p:cNvPr id="505023" name="Rectangle 191"/>
          <p:cNvSpPr>
            <a:spLocks noChangeArrowheads="1"/>
          </p:cNvSpPr>
          <p:nvPr/>
        </p:nvSpPr>
        <p:spPr bwMode="auto">
          <a:xfrm>
            <a:off x="715963" y="1500175"/>
            <a:ext cx="3668712" cy="523220"/>
          </a:xfrm>
          <a:prstGeom prst="rect">
            <a:avLst/>
          </a:prstGeom>
          <a:noFill/>
          <a:ln w="9525" algn="ctr">
            <a:noFill/>
            <a:miter lim="800000"/>
            <a:headEnd/>
            <a:tailEnd/>
          </a:ln>
          <a:effectLst/>
        </p:spPr>
        <p:txBody>
          <a:bodyPr wrap="square">
            <a:spAutoFit/>
          </a:bodyPr>
          <a:lstStyle/>
          <a:p>
            <a:r>
              <a:rPr lang="zh-CN" altLang="en-US" sz="2800" b="1" dirty="0" smtClean="0">
                <a:solidFill>
                  <a:srgbClr val="A90716"/>
                </a:solidFill>
                <a:latin typeface="华文中宋" pitchFamily="2" charset="-122"/>
                <a:ea typeface="华文中宋" pitchFamily="2" charset="-122"/>
              </a:rPr>
              <a:t>三点注意事项：</a:t>
            </a:r>
            <a:endParaRPr lang="en-US" altLang="zh-CN" sz="2800" b="1" dirty="0">
              <a:solidFill>
                <a:srgbClr val="A90716"/>
              </a:solidFill>
              <a:latin typeface="华文中宋" pitchFamily="2" charset="-122"/>
              <a:ea typeface="华文中宋" pitchFamily="2" charset="-122"/>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标题 1"/>
          <p:cNvSpPr>
            <a:spLocks noGrp="1"/>
          </p:cNvSpPr>
          <p:nvPr>
            <p:ph type="title"/>
          </p:nvPr>
        </p:nvSpPr>
        <p:spPr/>
        <p:txBody>
          <a:bodyPr/>
          <a:lstStyle/>
          <a:p>
            <a:r>
              <a:rPr lang="en-US" altLang="zh-CN" sz="4000" dirty="0" smtClean="0">
                <a:latin typeface="黑体" pitchFamily="49" charset="-122"/>
                <a:ea typeface="黑体" pitchFamily="49" charset="-122"/>
              </a:rPr>
              <a:t>3 </a:t>
            </a:r>
            <a:r>
              <a:rPr lang="zh-CN" altLang="en-US" sz="4000" dirty="0" smtClean="0">
                <a:latin typeface="黑体" pitchFamily="49" charset="-122"/>
                <a:ea typeface="黑体" pitchFamily="49" charset="-122"/>
              </a:rPr>
              <a:t>预算调整</a:t>
            </a:r>
          </a:p>
        </p:txBody>
      </p:sp>
      <p:sp>
        <p:nvSpPr>
          <p:cNvPr id="46083" name="TextBox 5"/>
          <p:cNvSpPr txBox="1">
            <a:spLocks noChangeArrowheads="1"/>
          </p:cNvSpPr>
          <p:nvPr/>
        </p:nvSpPr>
        <p:spPr bwMode="auto">
          <a:xfrm>
            <a:off x="214312" y="1071563"/>
            <a:ext cx="8215340" cy="830997"/>
          </a:xfrm>
          <a:prstGeom prst="rect">
            <a:avLst/>
          </a:prstGeom>
          <a:noFill/>
          <a:ln w="9525">
            <a:noFill/>
            <a:miter lim="800000"/>
            <a:headEnd/>
            <a:tailEnd/>
          </a:ln>
        </p:spPr>
        <p:txBody>
          <a:bodyPr wrap="square">
            <a:spAutoFit/>
          </a:bodyPr>
          <a:lstStyle/>
          <a:p>
            <a:r>
              <a:rPr lang="zh-CN" altLang="en-US" sz="3000" b="1" dirty="0" smtClean="0">
                <a:latin typeface="华文中宋" pitchFamily="2" charset="-122"/>
                <a:ea typeface="华文中宋" pitchFamily="2" charset="-122"/>
              </a:rPr>
              <a:t>  预算的执行与调整</a:t>
            </a:r>
            <a:r>
              <a:rPr lang="en-US" altLang="zh-CN" sz="3000" b="1" dirty="0" smtClean="0">
                <a:latin typeface="华文中宋" pitchFamily="2" charset="-122"/>
                <a:ea typeface="华文中宋" pitchFamily="2" charset="-122"/>
              </a:rPr>
              <a:t>——</a:t>
            </a:r>
            <a:r>
              <a:rPr lang="zh-CN" altLang="en-US" sz="3000" b="1" dirty="0" smtClean="0">
                <a:solidFill>
                  <a:srgbClr val="FF0000"/>
                </a:solidFill>
                <a:latin typeface="华文中宋" pitchFamily="2" charset="-122"/>
                <a:ea typeface="华文中宋" pitchFamily="2" charset="-122"/>
              </a:rPr>
              <a:t>管理权下放</a:t>
            </a:r>
            <a:endParaRPr lang="en-US" altLang="zh-CN" sz="3000" b="1" dirty="0">
              <a:solidFill>
                <a:srgbClr val="FF0000"/>
              </a:solidFill>
              <a:latin typeface="华文中宋" pitchFamily="2" charset="-122"/>
              <a:ea typeface="华文中宋" pitchFamily="2" charset="-122"/>
            </a:endParaRPr>
          </a:p>
          <a:p>
            <a:endParaRPr lang="zh-CN" altLang="en-US" dirty="0">
              <a:latin typeface="华文中宋" pitchFamily="2" charset="-122"/>
              <a:ea typeface="华文中宋" pitchFamily="2" charset="-122"/>
            </a:endParaRPr>
          </a:p>
        </p:txBody>
      </p:sp>
      <p:sp>
        <p:nvSpPr>
          <p:cNvPr id="7" name="内容占位符 2"/>
          <p:cNvSpPr>
            <a:spLocks noGrp="1"/>
          </p:cNvSpPr>
          <p:nvPr>
            <p:ph idx="1"/>
          </p:nvPr>
        </p:nvSpPr>
        <p:spPr>
          <a:xfrm>
            <a:off x="428625" y="1785926"/>
            <a:ext cx="8358217" cy="4454537"/>
          </a:xfrm>
        </p:spPr>
        <p:txBody>
          <a:bodyPr>
            <a:normAutofit fontScale="92500"/>
          </a:bodyPr>
          <a:lstStyle/>
          <a:p>
            <a:pPr>
              <a:lnSpc>
                <a:spcPct val="150000"/>
              </a:lnSpc>
              <a:buFont typeface="Wingdings" pitchFamily="2" charset="2"/>
              <a:buChar char="Ø"/>
              <a:defRPr/>
            </a:pPr>
            <a:r>
              <a:rPr lang="zh-CN" altLang="en-US" sz="2400" kern="1200" dirty="0" smtClean="0">
                <a:solidFill>
                  <a:schemeClr val="tx1"/>
                </a:solidFill>
                <a:latin typeface="华文中宋" pitchFamily="2" charset="-122"/>
                <a:ea typeface="华文中宋" pitchFamily="2" charset="-122"/>
              </a:rPr>
              <a:t>项目负责人应该严格执行自然科学基金委核准的项目预算。项目预算一般不予调整，确有必要调整的，应当按照规定报批。</a:t>
            </a:r>
            <a:endParaRPr lang="zh-CN" altLang="zh-CN" sz="2400" kern="1200" dirty="0" smtClean="0">
              <a:solidFill>
                <a:schemeClr val="tx1"/>
              </a:solidFill>
              <a:latin typeface="华文中宋" pitchFamily="2" charset="-122"/>
              <a:ea typeface="华文中宋" pitchFamily="2" charset="-122"/>
            </a:endParaRPr>
          </a:p>
          <a:p>
            <a:pPr>
              <a:lnSpc>
                <a:spcPct val="150000"/>
              </a:lnSpc>
              <a:buFont typeface="Wingdings" pitchFamily="2" charset="2"/>
              <a:buChar char="Ø"/>
              <a:defRPr/>
            </a:pPr>
            <a:r>
              <a:rPr lang="zh-CN" altLang="en-US" sz="2400" kern="1200" dirty="0" smtClean="0">
                <a:solidFill>
                  <a:schemeClr val="tx1"/>
                </a:solidFill>
                <a:latin typeface="华文中宋" pitchFamily="2" charset="-122"/>
                <a:ea typeface="华文中宋" pitchFamily="2" charset="-122"/>
              </a:rPr>
              <a:t>实行定额补助方式资助的项目，预算调整情况应在项目年度进展报告和结题报告中予以说明。实行成本补偿方式资助的项目，预算调整情况应在中期财务检查或财务验收时予以确认。</a:t>
            </a:r>
            <a:endParaRPr lang="en-US" altLang="zh-CN" sz="2400" kern="1200" dirty="0" smtClean="0">
              <a:solidFill>
                <a:schemeClr val="tx1"/>
              </a:solidFill>
              <a:latin typeface="华文中宋" pitchFamily="2" charset="-122"/>
              <a:ea typeface="华文中宋" pitchFamily="2" charset="-122"/>
            </a:endParaRPr>
          </a:p>
          <a:p>
            <a:pPr>
              <a:lnSpc>
                <a:spcPct val="150000"/>
              </a:lnSpc>
              <a:buFont typeface="Wingdings" pitchFamily="2" charset="2"/>
              <a:buChar char="Ø"/>
              <a:defRPr/>
            </a:pPr>
            <a:r>
              <a:rPr lang="zh-CN" altLang="en-US" sz="2400" kern="1200" dirty="0" smtClean="0">
                <a:solidFill>
                  <a:schemeClr val="tx1"/>
                </a:solidFill>
                <a:latin typeface="华文中宋" pitchFamily="2" charset="-122"/>
                <a:ea typeface="华文中宋" pitchFamily="2" charset="-122"/>
              </a:rPr>
              <a:t>确需调整的项目预算，分不同的情况分别报自然科学基金委或依托单位审批调整。</a:t>
            </a:r>
            <a:endParaRPr lang="en-US" altLang="zh-CN" sz="2400" kern="1200" dirty="0" smtClean="0">
              <a:solidFill>
                <a:schemeClr val="tx1"/>
              </a:solidFill>
              <a:latin typeface="华文中宋" pitchFamily="2" charset="-122"/>
              <a:ea typeface="华文中宋" pitchFamily="2" charset="-122"/>
            </a:endParaRPr>
          </a:p>
          <a:p>
            <a:pPr>
              <a:lnSpc>
                <a:spcPct val="150000"/>
              </a:lnSpc>
              <a:buFont typeface="Wingdings" pitchFamily="2" charset="2"/>
              <a:buChar char="Ø"/>
              <a:defRPr/>
            </a:pPr>
            <a:r>
              <a:rPr lang="zh-CN" altLang="en-US" sz="2400" kern="1200" dirty="0" smtClean="0">
                <a:solidFill>
                  <a:schemeClr val="tx1"/>
                </a:solidFill>
                <a:latin typeface="华文中宋" pitchFamily="2" charset="-122"/>
                <a:ea typeface="华文中宋" pitchFamily="2" charset="-122"/>
              </a:rPr>
              <a:t>项目间接费用预算不得调整。</a:t>
            </a:r>
            <a:endParaRPr lang="zh-CN" altLang="zh-CN" sz="2400" kern="1200" dirty="0" smtClean="0">
              <a:solidFill>
                <a:schemeClr val="tx1"/>
              </a:solidFill>
              <a:latin typeface="华文中宋" pitchFamily="2" charset="-122"/>
              <a:ea typeface="华文中宋" pitchFamily="2" charset="-122"/>
            </a:endParaRPr>
          </a:p>
          <a:p>
            <a:pPr>
              <a:lnSpc>
                <a:spcPct val="150000"/>
              </a:lnSpc>
              <a:buFont typeface="Wingdings" pitchFamily="2" charset="2"/>
              <a:buChar char="Ø"/>
              <a:defRPr/>
            </a:pPr>
            <a:endParaRPr lang="zh-CN" altLang="en-US" sz="2400" kern="1200" dirty="0">
              <a:solidFill>
                <a:schemeClr val="tx1"/>
              </a:solidFill>
              <a:latin typeface="仿宋" pitchFamily="49" charset="-122"/>
              <a:ea typeface="仿宋" pitchFamily="49" charset="-122"/>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4000" dirty="0" smtClean="0">
                <a:latin typeface="黑体" pitchFamily="49" charset="-122"/>
                <a:ea typeface="黑体" pitchFamily="49" charset="-122"/>
              </a:rPr>
              <a:t>3 </a:t>
            </a:r>
            <a:r>
              <a:rPr lang="zh-CN" altLang="en-US" sz="4000" dirty="0" smtClean="0">
                <a:latin typeface="黑体" pitchFamily="49" charset="-122"/>
                <a:ea typeface="黑体" pitchFamily="49" charset="-122"/>
              </a:rPr>
              <a:t>预算调整</a:t>
            </a:r>
          </a:p>
        </p:txBody>
      </p:sp>
      <p:sp>
        <p:nvSpPr>
          <p:cNvPr id="7" name="Line 59"/>
          <p:cNvSpPr>
            <a:spLocks noChangeShapeType="1"/>
          </p:cNvSpPr>
          <p:nvPr/>
        </p:nvSpPr>
        <p:spPr bwMode="gray">
          <a:xfrm flipH="1">
            <a:off x="0" y="3962400"/>
            <a:ext cx="609600" cy="2667000"/>
          </a:xfrm>
          <a:prstGeom prst="line">
            <a:avLst/>
          </a:prstGeom>
          <a:noFill/>
          <a:ln w="9525">
            <a:solidFill>
              <a:schemeClr val="tx1">
                <a:alpha val="39999"/>
              </a:schemeClr>
            </a:solidFill>
            <a:round/>
            <a:headEnd/>
            <a:tailEnd/>
          </a:ln>
        </p:spPr>
        <p:txBody>
          <a:bodyPr/>
          <a:lstStyle/>
          <a:p>
            <a:endParaRPr lang="zh-CN" altLang="en-US"/>
          </a:p>
        </p:txBody>
      </p:sp>
      <p:sp>
        <p:nvSpPr>
          <p:cNvPr id="8" name="AutoShape 60"/>
          <p:cNvSpPr>
            <a:spLocks noChangeArrowheads="1"/>
          </p:cNvSpPr>
          <p:nvPr/>
        </p:nvSpPr>
        <p:spPr bwMode="black">
          <a:xfrm>
            <a:off x="1614488" y="3543300"/>
            <a:ext cx="228600" cy="228600"/>
          </a:xfrm>
          <a:custGeom>
            <a:avLst/>
            <a:gdLst>
              <a:gd name="T0" fmla="*/ 1209675 w 21600"/>
              <a:gd name="T1" fmla="*/ 0 h 21600"/>
              <a:gd name="T2" fmla="*/ 354277 w 21600"/>
              <a:gd name="T3" fmla="*/ 354277 h 21600"/>
              <a:gd name="T4" fmla="*/ 0 w 21600"/>
              <a:gd name="T5" fmla="*/ 1209675 h 21600"/>
              <a:gd name="T6" fmla="*/ 354277 w 21600"/>
              <a:gd name="T7" fmla="*/ 2065073 h 21600"/>
              <a:gd name="T8" fmla="*/ 1209675 w 21600"/>
              <a:gd name="T9" fmla="*/ 2419350 h 21600"/>
              <a:gd name="T10" fmla="*/ 2065073 w 21600"/>
              <a:gd name="T11" fmla="*/ 2065073 h 21600"/>
              <a:gd name="T12" fmla="*/ 2419350 w 21600"/>
              <a:gd name="T13" fmla="*/ 1209675 h 21600"/>
              <a:gd name="T14" fmla="*/ 2065073 w 21600"/>
              <a:gd name="T15" fmla="*/ 35427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alpha val="59999"/>
            </a:srgbClr>
          </a:solidFill>
          <a:ln w="9525">
            <a:solidFill>
              <a:schemeClr val="accent1"/>
            </a:solidFill>
            <a:round/>
            <a:headEnd/>
            <a:tailEnd/>
          </a:ln>
        </p:spPr>
        <p:txBody>
          <a:bodyPr wrap="none" anchor="ctr"/>
          <a:lstStyle/>
          <a:p>
            <a:endParaRPr lang="zh-CN" altLang="en-US"/>
          </a:p>
        </p:txBody>
      </p:sp>
      <p:sp>
        <p:nvSpPr>
          <p:cNvPr id="9" name="AutoShape 61"/>
          <p:cNvSpPr>
            <a:spLocks noChangeArrowheads="1"/>
          </p:cNvSpPr>
          <p:nvPr/>
        </p:nvSpPr>
        <p:spPr bwMode="black">
          <a:xfrm>
            <a:off x="2500298" y="4143380"/>
            <a:ext cx="228600" cy="228600"/>
          </a:xfrm>
          <a:custGeom>
            <a:avLst/>
            <a:gdLst>
              <a:gd name="T0" fmla="*/ 1209675 w 21600"/>
              <a:gd name="T1" fmla="*/ 0 h 21600"/>
              <a:gd name="T2" fmla="*/ 354277 w 21600"/>
              <a:gd name="T3" fmla="*/ 354277 h 21600"/>
              <a:gd name="T4" fmla="*/ 0 w 21600"/>
              <a:gd name="T5" fmla="*/ 1209675 h 21600"/>
              <a:gd name="T6" fmla="*/ 354277 w 21600"/>
              <a:gd name="T7" fmla="*/ 2065073 h 21600"/>
              <a:gd name="T8" fmla="*/ 1209675 w 21600"/>
              <a:gd name="T9" fmla="*/ 2419350 h 21600"/>
              <a:gd name="T10" fmla="*/ 2065073 w 21600"/>
              <a:gd name="T11" fmla="*/ 2065073 h 21600"/>
              <a:gd name="T12" fmla="*/ 2419350 w 21600"/>
              <a:gd name="T13" fmla="*/ 1209675 h 21600"/>
              <a:gd name="T14" fmla="*/ 2065073 w 21600"/>
              <a:gd name="T15" fmla="*/ 35427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alpha val="59999"/>
            </a:srgbClr>
          </a:solidFill>
          <a:ln w="9525">
            <a:solidFill>
              <a:schemeClr val="accent1"/>
            </a:solidFill>
            <a:round/>
            <a:headEnd/>
            <a:tailEnd/>
          </a:ln>
        </p:spPr>
        <p:txBody>
          <a:bodyPr wrap="none" anchor="ctr"/>
          <a:lstStyle/>
          <a:p>
            <a:endParaRPr lang="zh-CN" altLang="en-US"/>
          </a:p>
        </p:txBody>
      </p:sp>
      <p:sp>
        <p:nvSpPr>
          <p:cNvPr id="10" name="AutoShape 62"/>
          <p:cNvSpPr>
            <a:spLocks noChangeArrowheads="1"/>
          </p:cNvSpPr>
          <p:nvPr/>
        </p:nvSpPr>
        <p:spPr bwMode="black">
          <a:xfrm>
            <a:off x="2843808" y="5589240"/>
            <a:ext cx="228600" cy="228600"/>
          </a:xfrm>
          <a:custGeom>
            <a:avLst/>
            <a:gdLst>
              <a:gd name="T0" fmla="*/ 1209675 w 21600"/>
              <a:gd name="T1" fmla="*/ 0 h 21600"/>
              <a:gd name="T2" fmla="*/ 354277 w 21600"/>
              <a:gd name="T3" fmla="*/ 354277 h 21600"/>
              <a:gd name="T4" fmla="*/ 0 w 21600"/>
              <a:gd name="T5" fmla="*/ 1209675 h 21600"/>
              <a:gd name="T6" fmla="*/ 354277 w 21600"/>
              <a:gd name="T7" fmla="*/ 2065073 h 21600"/>
              <a:gd name="T8" fmla="*/ 1209675 w 21600"/>
              <a:gd name="T9" fmla="*/ 2419350 h 21600"/>
              <a:gd name="T10" fmla="*/ 2065073 w 21600"/>
              <a:gd name="T11" fmla="*/ 2065073 h 21600"/>
              <a:gd name="T12" fmla="*/ 2419350 w 21600"/>
              <a:gd name="T13" fmla="*/ 1209675 h 21600"/>
              <a:gd name="T14" fmla="*/ 2065073 w 21600"/>
              <a:gd name="T15" fmla="*/ 35427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alpha val="59999"/>
            </a:srgbClr>
          </a:solidFill>
          <a:ln w="9525">
            <a:solidFill>
              <a:schemeClr val="accent1"/>
            </a:solidFill>
            <a:round/>
            <a:headEnd/>
            <a:tailEnd/>
          </a:ln>
        </p:spPr>
        <p:txBody>
          <a:bodyPr wrap="none" anchor="ctr"/>
          <a:lstStyle/>
          <a:p>
            <a:endParaRPr lang="zh-CN" altLang="en-US"/>
          </a:p>
        </p:txBody>
      </p:sp>
      <p:sp>
        <p:nvSpPr>
          <p:cNvPr id="11" name="Line 63"/>
          <p:cNvSpPr>
            <a:spLocks noChangeShapeType="1"/>
          </p:cNvSpPr>
          <p:nvPr/>
        </p:nvSpPr>
        <p:spPr bwMode="gray">
          <a:xfrm flipH="1">
            <a:off x="0" y="3751263"/>
            <a:ext cx="1665288" cy="2878137"/>
          </a:xfrm>
          <a:prstGeom prst="line">
            <a:avLst/>
          </a:prstGeom>
          <a:noFill/>
          <a:ln w="9525">
            <a:solidFill>
              <a:schemeClr val="tx1">
                <a:alpha val="39999"/>
              </a:schemeClr>
            </a:solidFill>
            <a:round/>
            <a:headEnd/>
            <a:tailEnd/>
          </a:ln>
        </p:spPr>
        <p:txBody>
          <a:bodyPr/>
          <a:lstStyle/>
          <a:p>
            <a:endParaRPr lang="zh-CN" altLang="en-US"/>
          </a:p>
        </p:txBody>
      </p:sp>
      <p:sp>
        <p:nvSpPr>
          <p:cNvPr id="12" name="Line 64"/>
          <p:cNvSpPr>
            <a:spLocks noChangeShapeType="1"/>
          </p:cNvSpPr>
          <p:nvPr/>
        </p:nvSpPr>
        <p:spPr bwMode="gray">
          <a:xfrm flipH="1">
            <a:off x="0" y="5710238"/>
            <a:ext cx="2895600" cy="1147762"/>
          </a:xfrm>
          <a:prstGeom prst="line">
            <a:avLst/>
          </a:prstGeom>
          <a:noFill/>
          <a:ln w="9525">
            <a:solidFill>
              <a:schemeClr val="tx1">
                <a:alpha val="39999"/>
              </a:schemeClr>
            </a:solidFill>
            <a:round/>
            <a:headEnd/>
            <a:tailEnd/>
          </a:ln>
        </p:spPr>
        <p:txBody>
          <a:bodyPr/>
          <a:lstStyle/>
          <a:p>
            <a:endParaRPr lang="zh-CN" altLang="en-US"/>
          </a:p>
        </p:txBody>
      </p:sp>
      <p:sp>
        <p:nvSpPr>
          <p:cNvPr id="13" name="Line 65"/>
          <p:cNvSpPr>
            <a:spLocks noChangeShapeType="1"/>
          </p:cNvSpPr>
          <p:nvPr/>
        </p:nvSpPr>
        <p:spPr bwMode="black">
          <a:xfrm flipH="1">
            <a:off x="0" y="2243138"/>
            <a:ext cx="1866900" cy="4386262"/>
          </a:xfrm>
          <a:prstGeom prst="line">
            <a:avLst/>
          </a:prstGeom>
          <a:noFill/>
          <a:ln w="19050">
            <a:solidFill>
              <a:schemeClr val="hlink">
                <a:alpha val="59999"/>
              </a:schemeClr>
            </a:solidFill>
            <a:round/>
            <a:headEnd/>
            <a:tailEnd/>
          </a:ln>
        </p:spPr>
        <p:txBody>
          <a:bodyPr/>
          <a:lstStyle/>
          <a:p>
            <a:endParaRPr lang="zh-CN" altLang="en-US"/>
          </a:p>
        </p:txBody>
      </p:sp>
      <p:sp>
        <p:nvSpPr>
          <p:cNvPr id="14" name="Line 66"/>
          <p:cNvSpPr>
            <a:spLocks noChangeShapeType="1"/>
          </p:cNvSpPr>
          <p:nvPr/>
        </p:nvSpPr>
        <p:spPr bwMode="black">
          <a:xfrm flipH="1">
            <a:off x="0" y="3570288"/>
            <a:ext cx="2309813" cy="3059112"/>
          </a:xfrm>
          <a:prstGeom prst="line">
            <a:avLst/>
          </a:prstGeom>
          <a:noFill/>
          <a:ln w="19050">
            <a:solidFill>
              <a:schemeClr val="accent1">
                <a:alpha val="59999"/>
              </a:schemeClr>
            </a:solidFill>
            <a:round/>
            <a:headEnd/>
            <a:tailEnd/>
          </a:ln>
        </p:spPr>
        <p:txBody>
          <a:bodyPr/>
          <a:lstStyle/>
          <a:p>
            <a:endParaRPr lang="zh-CN" altLang="en-US"/>
          </a:p>
        </p:txBody>
      </p:sp>
      <p:sp>
        <p:nvSpPr>
          <p:cNvPr id="15" name="Line 67"/>
          <p:cNvSpPr>
            <a:spLocks noChangeShapeType="1"/>
          </p:cNvSpPr>
          <p:nvPr/>
        </p:nvSpPr>
        <p:spPr bwMode="black">
          <a:xfrm flipH="1">
            <a:off x="0" y="5065713"/>
            <a:ext cx="2846388" cy="1792287"/>
          </a:xfrm>
          <a:prstGeom prst="line">
            <a:avLst/>
          </a:prstGeom>
          <a:noFill/>
          <a:ln w="19050">
            <a:solidFill>
              <a:schemeClr val="folHlink">
                <a:alpha val="59999"/>
              </a:schemeClr>
            </a:solidFill>
            <a:round/>
            <a:headEnd/>
            <a:tailEnd/>
          </a:ln>
        </p:spPr>
        <p:txBody>
          <a:bodyPr/>
          <a:lstStyle/>
          <a:p>
            <a:endParaRPr lang="zh-CN" altLang="en-US"/>
          </a:p>
        </p:txBody>
      </p:sp>
      <p:sp>
        <p:nvSpPr>
          <p:cNvPr id="17" name="Arc 69"/>
          <p:cNvSpPr>
            <a:spLocks/>
          </p:cNvSpPr>
          <p:nvPr/>
        </p:nvSpPr>
        <p:spPr bwMode="gray">
          <a:xfrm>
            <a:off x="0" y="4567238"/>
            <a:ext cx="2286000" cy="2290762"/>
          </a:xfrm>
          <a:custGeom>
            <a:avLst/>
            <a:gdLst>
              <a:gd name="T0" fmla="*/ 0 w 21600"/>
              <a:gd name="T1" fmla="*/ 0 h 21600"/>
              <a:gd name="T2" fmla="*/ 241935018 w 21600"/>
              <a:gd name="T3" fmla="*/ 242944025 h 21600"/>
              <a:gd name="T4" fmla="*/ 0 w 21600"/>
              <a:gd name="T5" fmla="*/ 24294402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080808">
              <a:alpha val="20000"/>
            </a:srgbClr>
          </a:solidFill>
          <a:ln w="9525">
            <a:noFill/>
            <a:round/>
            <a:headEnd/>
            <a:tailEnd/>
          </a:ln>
        </p:spPr>
        <p:txBody>
          <a:bodyPr wrap="none" anchor="ctr"/>
          <a:lstStyle/>
          <a:p>
            <a:endParaRPr lang="zh-CN" altLang="en-US"/>
          </a:p>
        </p:txBody>
      </p:sp>
      <p:sp>
        <p:nvSpPr>
          <p:cNvPr id="18" name="Line 70"/>
          <p:cNvSpPr>
            <a:spLocks noChangeShapeType="1"/>
          </p:cNvSpPr>
          <p:nvPr/>
        </p:nvSpPr>
        <p:spPr bwMode="gray">
          <a:xfrm flipH="1">
            <a:off x="0" y="4365104"/>
            <a:ext cx="2532063" cy="2625725"/>
          </a:xfrm>
          <a:prstGeom prst="line">
            <a:avLst/>
          </a:prstGeom>
          <a:noFill/>
          <a:ln w="9525">
            <a:solidFill>
              <a:schemeClr val="tx1">
                <a:alpha val="39999"/>
              </a:schemeClr>
            </a:solidFill>
            <a:round/>
            <a:headEnd/>
            <a:tailEnd/>
          </a:ln>
        </p:spPr>
        <p:txBody>
          <a:bodyPr/>
          <a:lstStyle/>
          <a:p>
            <a:endParaRPr lang="zh-CN" altLang="en-US"/>
          </a:p>
        </p:txBody>
      </p:sp>
      <p:sp>
        <p:nvSpPr>
          <p:cNvPr id="19" name="Arc 71"/>
          <p:cNvSpPr>
            <a:spLocks/>
          </p:cNvSpPr>
          <p:nvPr/>
        </p:nvSpPr>
        <p:spPr bwMode="gray">
          <a:xfrm>
            <a:off x="0" y="4667250"/>
            <a:ext cx="2193925" cy="21907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1">
            <a:gsLst>
              <a:gs pos="0">
                <a:schemeClr val="tx2">
                  <a:gamma/>
                  <a:tint val="47059"/>
                  <a:invGamma/>
                </a:schemeClr>
              </a:gs>
              <a:gs pos="100000">
                <a:schemeClr val="tx2"/>
              </a:gs>
            </a:gsLst>
            <a:lin ang="18900000" scaled="1"/>
          </a:gradFill>
          <a:ln w="9525">
            <a:noFill/>
            <a:round/>
            <a:headEnd/>
            <a:tailEnd/>
          </a:ln>
          <a:effectLst/>
        </p:spPr>
        <p:txBody>
          <a:bodyPr wrap="none" anchor="ctr"/>
          <a:lstStyle/>
          <a:p>
            <a:pPr>
              <a:defRPr/>
            </a:pPr>
            <a:endParaRPr lang="zh-CN" altLang="en-US">
              <a:ea typeface="宋体" pitchFamily="2" charset="-122"/>
            </a:endParaRPr>
          </a:p>
        </p:txBody>
      </p:sp>
      <p:sp>
        <p:nvSpPr>
          <p:cNvPr id="20" name="Arc 72"/>
          <p:cNvSpPr>
            <a:spLocks/>
          </p:cNvSpPr>
          <p:nvPr/>
        </p:nvSpPr>
        <p:spPr bwMode="gray">
          <a:xfrm>
            <a:off x="0" y="4722813"/>
            <a:ext cx="2138363" cy="213518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1">
            <a:gsLst>
              <a:gs pos="0">
                <a:schemeClr val="tx2">
                  <a:alpha val="0"/>
                </a:schemeClr>
              </a:gs>
              <a:gs pos="100000">
                <a:schemeClr val="tx2">
                  <a:gamma/>
                  <a:tint val="63529"/>
                  <a:invGamma/>
                </a:schemeClr>
              </a:gs>
            </a:gsLst>
            <a:lin ang="18900000" scaled="1"/>
          </a:gradFill>
          <a:ln w="9525">
            <a:noFill/>
            <a:round/>
            <a:headEnd/>
            <a:tailEnd/>
          </a:ln>
          <a:effectLst/>
        </p:spPr>
        <p:txBody>
          <a:bodyPr wrap="none" anchor="ctr"/>
          <a:lstStyle/>
          <a:p>
            <a:pPr>
              <a:defRPr/>
            </a:pPr>
            <a:r>
              <a:rPr lang="zh-CN" altLang="en-US" sz="3200" dirty="0" smtClean="0">
                <a:solidFill>
                  <a:schemeClr val="bg1"/>
                </a:solidFill>
                <a:latin typeface="黑体" pitchFamily="2" charset="-122"/>
                <a:ea typeface="黑体" pitchFamily="2" charset="-122"/>
              </a:rPr>
              <a:t>预算调整</a:t>
            </a:r>
            <a:endParaRPr lang="zh-CN" altLang="en-US" sz="3200" dirty="0">
              <a:solidFill>
                <a:schemeClr val="bg1"/>
              </a:solidFill>
              <a:latin typeface="黑体" pitchFamily="2" charset="-122"/>
              <a:ea typeface="黑体" pitchFamily="2" charset="-122"/>
            </a:endParaRPr>
          </a:p>
        </p:txBody>
      </p:sp>
      <p:sp>
        <p:nvSpPr>
          <p:cNvPr id="29" name="Text Box 81"/>
          <p:cNvSpPr txBox="1">
            <a:spLocks noChangeArrowheads="1"/>
          </p:cNvSpPr>
          <p:nvPr/>
        </p:nvSpPr>
        <p:spPr bwMode="black">
          <a:xfrm>
            <a:off x="2483768" y="1340768"/>
            <a:ext cx="6231636" cy="707886"/>
          </a:xfrm>
          <a:prstGeom prst="rect">
            <a:avLst/>
          </a:prstGeom>
          <a:noFill/>
          <a:ln w="9525" algn="ctr">
            <a:noFill/>
            <a:miter lim="800000"/>
            <a:headEnd/>
            <a:tailEnd/>
          </a:ln>
        </p:spPr>
        <p:txBody>
          <a:bodyPr wrap="square">
            <a:spAutoFit/>
          </a:bodyPr>
          <a:lstStyle/>
          <a:p>
            <a:r>
              <a:rPr lang="zh-CN" altLang="zh-CN" sz="2000" b="1" dirty="0" smtClean="0">
                <a:latin typeface="华文中宋" pitchFamily="2" charset="-122"/>
                <a:ea typeface="华文中宋" pitchFamily="2" charset="-122"/>
              </a:rPr>
              <a:t>预算总额</a:t>
            </a:r>
            <a:r>
              <a:rPr lang="zh-CN" altLang="en-US" sz="2000" b="1" dirty="0" smtClean="0">
                <a:latin typeface="华文中宋" pitchFamily="2" charset="-122"/>
                <a:ea typeface="华文中宋" pitchFamily="2" charset="-122"/>
              </a:rPr>
              <a:t>需</a:t>
            </a:r>
            <a:r>
              <a:rPr lang="zh-CN" altLang="zh-CN" sz="2000" b="1" dirty="0" smtClean="0">
                <a:latin typeface="华文中宋" pitchFamily="2" charset="-122"/>
                <a:ea typeface="华文中宋" pitchFamily="2" charset="-122"/>
              </a:rPr>
              <a:t>调整</a:t>
            </a:r>
            <a:r>
              <a:rPr lang="zh-CN" altLang="en-US" sz="2000" b="1" dirty="0" smtClean="0">
                <a:latin typeface="华文中宋" pitchFamily="2" charset="-122"/>
                <a:ea typeface="华文中宋" pitchFamily="2" charset="-122"/>
              </a:rPr>
              <a:t>或者同一项目课题之间资金需调整的情况，</a:t>
            </a:r>
            <a:r>
              <a:rPr lang="zh-CN" altLang="zh-CN" sz="2000" b="1" dirty="0" smtClean="0">
                <a:latin typeface="华文中宋" pitchFamily="2" charset="-122"/>
                <a:ea typeface="华文中宋" pitchFamily="2" charset="-122"/>
              </a:rPr>
              <a:t>报自然科学基金委审批。</a:t>
            </a:r>
            <a:endParaRPr lang="en-US" altLang="zh-CN" sz="2000" b="1" dirty="0" smtClean="0">
              <a:latin typeface="华文中宋" pitchFamily="2" charset="-122"/>
              <a:ea typeface="华文中宋" pitchFamily="2" charset="-122"/>
            </a:endParaRPr>
          </a:p>
        </p:txBody>
      </p:sp>
      <p:sp>
        <p:nvSpPr>
          <p:cNvPr id="33" name="Text Box 85"/>
          <p:cNvSpPr txBox="1">
            <a:spLocks noChangeArrowheads="1"/>
          </p:cNvSpPr>
          <p:nvPr/>
        </p:nvSpPr>
        <p:spPr bwMode="black">
          <a:xfrm>
            <a:off x="3059832" y="2492896"/>
            <a:ext cx="5727010" cy="1015663"/>
          </a:xfrm>
          <a:prstGeom prst="rect">
            <a:avLst/>
          </a:prstGeom>
          <a:noFill/>
          <a:ln w="9525" algn="ctr">
            <a:noFill/>
            <a:miter lim="800000"/>
            <a:headEnd/>
            <a:tailEnd/>
          </a:ln>
        </p:spPr>
        <p:txBody>
          <a:bodyPr wrap="square">
            <a:spAutoFit/>
          </a:bodyPr>
          <a:lstStyle/>
          <a:p>
            <a:r>
              <a:rPr lang="zh-CN" altLang="zh-CN" sz="2000" b="1" dirty="0" smtClean="0">
                <a:latin typeface="华文中宋" pitchFamily="2" charset="-122"/>
                <a:ea typeface="华文中宋" pitchFamily="2" charset="-122"/>
              </a:rPr>
              <a:t>直接费用中材料费、测试化验加工费、燃料动力费等支出预算的调整，一般由项目负责人提出，报依托单位审批。</a:t>
            </a:r>
            <a:endParaRPr lang="en-US" altLang="zh-CN" sz="2000" b="1" dirty="0" smtClean="0">
              <a:latin typeface="华文中宋" pitchFamily="2" charset="-122"/>
              <a:ea typeface="华文中宋" pitchFamily="2" charset="-122"/>
            </a:endParaRPr>
          </a:p>
        </p:txBody>
      </p:sp>
      <p:sp>
        <p:nvSpPr>
          <p:cNvPr id="42" name="AutoShape 94"/>
          <p:cNvSpPr>
            <a:spLocks noChangeArrowheads="1"/>
          </p:cNvSpPr>
          <p:nvPr/>
        </p:nvSpPr>
        <p:spPr bwMode="black">
          <a:xfrm>
            <a:off x="534988" y="3732213"/>
            <a:ext cx="228600" cy="228600"/>
          </a:xfrm>
          <a:custGeom>
            <a:avLst/>
            <a:gdLst>
              <a:gd name="T0" fmla="*/ 1209675 w 21600"/>
              <a:gd name="T1" fmla="*/ 0 h 21600"/>
              <a:gd name="T2" fmla="*/ 354277 w 21600"/>
              <a:gd name="T3" fmla="*/ 354277 h 21600"/>
              <a:gd name="T4" fmla="*/ 0 w 21600"/>
              <a:gd name="T5" fmla="*/ 1209675 h 21600"/>
              <a:gd name="T6" fmla="*/ 354277 w 21600"/>
              <a:gd name="T7" fmla="*/ 2065073 h 21600"/>
              <a:gd name="T8" fmla="*/ 1209675 w 21600"/>
              <a:gd name="T9" fmla="*/ 2419350 h 21600"/>
              <a:gd name="T10" fmla="*/ 2065073 w 21600"/>
              <a:gd name="T11" fmla="*/ 2065073 h 21600"/>
              <a:gd name="T12" fmla="*/ 2419350 w 21600"/>
              <a:gd name="T13" fmla="*/ 1209675 h 21600"/>
              <a:gd name="T14" fmla="*/ 2065073 w 21600"/>
              <a:gd name="T15" fmla="*/ 35427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alpha val="59999"/>
            </a:srgbClr>
          </a:solidFill>
          <a:ln w="9525">
            <a:solidFill>
              <a:schemeClr val="accent1"/>
            </a:solidFill>
            <a:round/>
            <a:headEnd/>
            <a:tailEnd/>
          </a:ln>
        </p:spPr>
        <p:txBody>
          <a:bodyPr wrap="none" anchor="ctr"/>
          <a:lstStyle/>
          <a:p>
            <a:endParaRPr lang="zh-CN" altLang="en-US"/>
          </a:p>
        </p:txBody>
      </p:sp>
      <p:sp>
        <p:nvSpPr>
          <p:cNvPr id="48" name="矩形 47"/>
          <p:cNvSpPr/>
          <p:nvPr/>
        </p:nvSpPr>
        <p:spPr>
          <a:xfrm>
            <a:off x="3643306" y="5143512"/>
            <a:ext cx="5256584" cy="707886"/>
          </a:xfrm>
          <a:prstGeom prst="rect">
            <a:avLst/>
          </a:prstGeom>
        </p:spPr>
        <p:txBody>
          <a:bodyPr wrap="square">
            <a:spAutoFit/>
          </a:bodyPr>
          <a:lstStyle/>
          <a:p>
            <a:r>
              <a:rPr lang="zh-CN" altLang="zh-CN" sz="2000" b="1" dirty="0" smtClean="0">
                <a:latin typeface="华文中宋" pitchFamily="2" charset="-122"/>
                <a:ea typeface="华文中宋" pitchFamily="2" charset="-122"/>
              </a:rPr>
              <a:t>设备费、劳务费、专家咨询费等</a:t>
            </a:r>
            <a:r>
              <a:rPr lang="zh-CN" altLang="zh-CN" sz="2000" b="1" dirty="0" smtClean="0">
                <a:solidFill>
                  <a:srgbClr val="FF0000"/>
                </a:solidFill>
                <a:latin typeface="华文中宋" pitchFamily="2" charset="-122"/>
                <a:ea typeface="华文中宋" pitchFamily="2" charset="-122"/>
              </a:rPr>
              <a:t>“敏感性”</a:t>
            </a:r>
            <a:r>
              <a:rPr lang="zh-CN" altLang="zh-CN" sz="2000" b="1" dirty="0" smtClean="0">
                <a:latin typeface="华文中宋" pitchFamily="2" charset="-122"/>
                <a:ea typeface="华文中宋" pitchFamily="2" charset="-122"/>
              </a:rPr>
              <a:t>经费预算，一般不予调增。</a:t>
            </a:r>
          </a:p>
        </p:txBody>
      </p:sp>
      <p:grpSp>
        <p:nvGrpSpPr>
          <p:cNvPr id="3" name="Group 78"/>
          <p:cNvGrpSpPr>
            <a:grpSpLocks/>
          </p:cNvGrpSpPr>
          <p:nvPr/>
        </p:nvGrpSpPr>
        <p:grpSpPr bwMode="auto">
          <a:xfrm>
            <a:off x="2214546" y="1357298"/>
            <a:ext cx="288032" cy="288032"/>
            <a:chOff x="2995" y="1525"/>
            <a:chExt cx="112" cy="112"/>
          </a:xfrm>
        </p:grpSpPr>
        <p:sp>
          <p:nvSpPr>
            <p:cNvPr id="50" name="AutoShape 79"/>
            <p:cNvSpPr>
              <a:spLocks noChangeArrowheads="1"/>
            </p:cNvSpPr>
            <p:nvPr/>
          </p:nvSpPr>
          <p:spPr bwMode="gray">
            <a:xfrm>
              <a:off x="2995" y="1525"/>
              <a:ext cx="112" cy="112"/>
            </a:xfrm>
            <a:prstGeom prst="roundRect">
              <a:avLst>
                <a:gd name="adj" fmla="val 16667"/>
              </a:avLst>
            </a:prstGeom>
            <a:noFill/>
            <a:ln w="9525">
              <a:solidFill>
                <a:schemeClr val="tx2"/>
              </a:solidFill>
              <a:round/>
              <a:headEnd/>
              <a:tailEnd/>
            </a:ln>
          </p:spPr>
          <p:txBody>
            <a:bodyPr wrap="none" anchor="ctr"/>
            <a:lstStyle/>
            <a:p>
              <a:endParaRPr lang="zh-CN" altLang="en-US">
                <a:ea typeface="宋体" charset="-122"/>
              </a:endParaRPr>
            </a:p>
          </p:txBody>
        </p:sp>
        <p:sp>
          <p:nvSpPr>
            <p:cNvPr id="51" name="AutoShape 80"/>
            <p:cNvSpPr>
              <a:spLocks noChangeArrowheads="1"/>
            </p:cNvSpPr>
            <p:nvPr/>
          </p:nvSpPr>
          <p:spPr bwMode="gray">
            <a:xfrm>
              <a:off x="3029" y="1540"/>
              <a:ext cx="60" cy="81"/>
            </a:xfrm>
            <a:prstGeom prst="homePlate">
              <a:avLst>
                <a:gd name="adj" fmla="val 100000"/>
              </a:avLst>
            </a:prstGeom>
            <a:solidFill>
              <a:schemeClr val="tx2"/>
            </a:solidFill>
            <a:ln w="9525">
              <a:solidFill>
                <a:schemeClr val="tx2"/>
              </a:solidFill>
              <a:miter lim="800000"/>
              <a:headEnd/>
              <a:tailEnd/>
            </a:ln>
          </p:spPr>
          <p:txBody>
            <a:bodyPr wrap="none" anchor="ctr"/>
            <a:lstStyle/>
            <a:p>
              <a:endParaRPr lang="zh-CN" altLang="en-US">
                <a:ea typeface="宋体" charset="-122"/>
              </a:endParaRPr>
            </a:p>
          </p:txBody>
        </p:sp>
      </p:grpSp>
      <p:grpSp>
        <p:nvGrpSpPr>
          <p:cNvPr id="4" name="Group 78"/>
          <p:cNvGrpSpPr>
            <a:grpSpLocks/>
          </p:cNvGrpSpPr>
          <p:nvPr/>
        </p:nvGrpSpPr>
        <p:grpSpPr bwMode="auto">
          <a:xfrm>
            <a:off x="2786050" y="2500306"/>
            <a:ext cx="288032" cy="288032"/>
            <a:chOff x="2995" y="1525"/>
            <a:chExt cx="112" cy="112"/>
          </a:xfrm>
        </p:grpSpPr>
        <p:sp>
          <p:nvSpPr>
            <p:cNvPr id="53" name="AutoShape 79"/>
            <p:cNvSpPr>
              <a:spLocks noChangeArrowheads="1"/>
            </p:cNvSpPr>
            <p:nvPr/>
          </p:nvSpPr>
          <p:spPr bwMode="gray">
            <a:xfrm>
              <a:off x="2995" y="1525"/>
              <a:ext cx="112" cy="112"/>
            </a:xfrm>
            <a:prstGeom prst="roundRect">
              <a:avLst>
                <a:gd name="adj" fmla="val 16667"/>
              </a:avLst>
            </a:prstGeom>
            <a:noFill/>
            <a:ln w="9525">
              <a:solidFill>
                <a:schemeClr val="tx2"/>
              </a:solidFill>
              <a:round/>
              <a:headEnd/>
              <a:tailEnd/>
            </a:ln>
          </p:spPr>
          <p:txBody>
            <a:bodyPr wrap="none" anchor="ctr"/>
            <a:lstStyle/>
            <a:p>
              <a:endParaRPr lang="zh-CN" altLang="en-US">
                <a:ea typeface="宋体" charset="-122"/>
              </a:endParaRPr>
            </a:p>
          </p:txBody>
        </p:sp>
        <p:sp>
          <p:nvSpPr>
            <p:cNvPr id="54" name="AutoShape 80"/>
            <p:cNvSpPr>
              <a:spLocks noChangeArrowheads="1"/>
            </p:cNvSpPr>
            <p:nvPr/>
          </p:nvSpPr>
          <p:spPr bwMode="gray">
            <a:xfrm>
              <a:off x="3029" y="1540"/>
              <a:ext cx="60" cy="81"/>
            </a:xfrm>
            <a:prstGeom prst="homePlate">
              <a:avLst>
                <a:gd name="adj" fmla="val 100000"/>
              </a:avLst>
            </a:prstGeom>
            <a:solidFill>
              <a:schemeClr val="tx2"/>
            </a:solidFill>
            <a:ln w="9525">
              <a:solidFill>
                <a:schemeClr val="tx2"/>
              </a:solidFill>
              <a:miter lim="800000"/>
              <a:headEnd/>
              <a:tailEnd/>
            </a:ln>
          </p:spPr>
          <p:txBody>
            <a:bodyPr wrap="none" anchor="ctr"/>
            <a:lstStyle/>
            <a:p>
              <a:endParaRPr lang="zh-CN" altLang="en-US">
                <a:ea typeface="宋体" charset="-122"/>
              </a:endParaRPr>
            </a:p>
          </p:txBody>
        </p:sp>
      </p:grpSp>
      <p:grpSp>
        <p:nvGrpSpPr>
          <p:cNvPr id="5" name="Group 78"/>
          <p:cNvGrpSpPr>
            <a:grpSpLocks/>
          </p:cNvGrpSpPr>
          <p:nvPr/>
        </p:nvGrpSpPr>
        <p:grpSpPr bwMode="auto">
          <a:xfrm>
            <a:off x="3357554" y="5143512"/>
            <a:ext cx="288032" cy="288032"/>
            <a:chOff x="2995" y="1525"/>
            <a:chExt cx="112" cy="112"/>
          </a:xfrm>
        </p:grpSpPr>
        <p:sp>
          <p:nvSpPr>
            <p:cNvPr id="56" name="AutoShape 79"/>
            <p:cNvSpPr>
              <a:spLocks noChangeArrowheads="1"/>
            </p:cNvSpPr>
            <p:nvPr/>
          </p:nvSpPr>
          <p:spPr bwMode="gray">
            <a:xfrm>
              <a:off x="2995" y="1525"/>
              <a:ext cx="112" cy="112"/>
            </a:xfrm>
            <a:prstGeom prst="roundRect">
              <a:avLst>
                <a:gd name="adj" fmla="val 16667"/>
              </a:avLst>
            </a:prstGeom>
            <a:noFill/>
            <a:ln w="9525">
              <a:solidFill>
                <a:schemeClr val="tx2"/>
              </a:solidFill>
              <a:round/>
              <a:headEnd/>
              <a:tailEnd/>
            </a:ln>
          </p:spPr>
          <p:txBody>
            <a:bodyPr wrap="none" anchor="ctr"/>
            <a:lstStyle/>
            <a:p>
              <a:endParaRPr lang="zh-CN" altLang="en-US">
                <a:ea typeface="宋体" charset="-122"/>
              </a:endParaRPr>
            </a:p>
          </p:txBody>
        </p:sp>
        <p:sp>
          <p:nvSpPr>
            <p:cNvPr id="57" name="AutoShape 80"/>
            <p:cNvSpPr>
              <a:spLocks noChangeArrowheads="1"/>
            </p:cNvSpPr>
            <p:nvPr/>
          </p:nvSpPr>
          <p:spPr bwMode="gray">
            <a:xfrm>
              <a:off x="3029" y="1540"/>
              <a:ext cx="60" cy="81"/>
            </a:xfrm>
            <a:prstGeom prst="homePlate">
              <a:avLst>
                <a:gd name="adj" fmla="val 100000"/>
              </a:avLst>
            </a:prstGeom>
            <a:solidFill>
              <a:schemeClr val="tx2"/>
            </a:solidFill>
            <a:ln w="9525">
              <a:solidFill>
                <a:schemeClr val="tx2"/>
              </a:solidFill>
              <a:miter lim="800000"/>
              <a:headEnd/>
              <a:tailEnd/>
            </a:ln>
          </p:spPr>
          <p:txBody>
            <a:bodyPr wrap="none" anchor="ctr"/>
            <a:lstStyle/>
            <a:p>
              <a:endParaRPr lang="zh-CN" altLang="en-US">
                <a:ea typeface="宋体" charset="-122"/>
              </a:endParaRPr>
            </a:p>
          </p:txBody>
        </p:sp>
      </p:grpSp>
      <p:grpSp>
        <p:nvGrpSpPr>
          <p:cNvPr id="6" name="Group 78"/>
          <p:cNvGrpSpPr>
            <a:grpSpLocks/>
          </p:cNvGrpSpPr>
          <p:nvPr/>
        </p:nvGrpSpPr>
        <p:grpSpPr bwMode="auto">
          <a:xfrm>
            <a:off x="3214678" y="3929066"/>
            <a:ext cx="288032" cy="288032"/>
            <a:chOff x="2995" y="1525"/>
            <a:chExt cx="112" cy="112"/>
          </a:xfrm>
        </p:grpSpPr>
        <p:sp>
          <p:nvSpPr>
            <p:cNvPr id="36" name="AutoShape 79"/>
            <p:cNvSpPr>
              <a:spLocks noChangeArrowheads="1"/>
            </p:cNvSpPr>
            <p:nvPr/>
          </p:nvSpPr>
          <p:spPr bwMode="gray">
            <a:xfrm>
              <a:off x="2995" y="1525"/>
              <a:ext cx="112" cy="112"/>
            </a:xfrm>
            <a:prstGeom prst="roundRect">
              <a:avLst>
                <a:gd name="adj" fmla="val 16667"/>
              </a:avLst>
            </a:prstGeom>
            <a:noFill/>
            <a:ln w="9525">
              <a:solidFill>
                <a:schemeClr val="tx2"/>
              </a:solidFill>
              <a:round/>
              <a:headEnd/>
              <a:tailEnd/>
            </a:ln>
          </p:spPr>
          <p:txBody>
            <a:bodyPr wrap="none" anchor="ctr"/>
            <a:lstStyle/>
            <a:p>
              <a:endParaRPr lang="zh-CN" altLang="en-US">
                <a:ea typeface="宋体" charset="-122"/>
              </a:endParaRPr>
            </a:p>
          </p:txBody>
        </p:sp>
        <p:sp>
          <p:nvSpPr>
            <p:cNvPr id="37" name="AutoShape 80"/>
            <p:cNvSpPr>
              <a:spLocks noChangeArrowheads="1"/>
            </p:cNvSpPr>
            <p:nvPr/>
          </p:nvSpPr>
          <p:spPr bwMode="gray">
            <a:xfrm>
              <a:off x="3029" y="1540"/>
              <a:ext cx="60" cy="81"/>
            </a:xfrm>
            <a:prstGeom prst="homePlate">
              <a:avLst>
                <a:gd name="adj" fmla="val 100000"/>
              </a:avLst>
            </a:prstGeom>
            <a:solidFill>
              <a:schemeClr val="tx2"/>
            </a:solidFill>
            <a:ln w="9525">
              <a:solidFill>
                <a:schemeClr val="tx2"/>
              </a:solidFill>
              <a:miter lim="800000"/>
              <a:headEnd/>
              <a:tailEnd/>
            </a:ln>
          </p:spPr>
          <p:txBody>
            <a:bodyPr wrap="none" anchor="ctr"/>
            <a:lstStyle/>
            <a:p>
              <a:endParaRPr lang="zh-CN" altLang="en-US">
                <a:ea typeface="宋体" charset="-122"/>
              </a:endParaRPr>
            </a:p>
          </p:txBody>
        </p:sp>
      </p:grpSp>
      <p:sp>
        <p:nvSpPr>
          <p:cNvPr id="38" name="TextBox 37"/>
          <p:cNvSpPr txBox="1"/>
          <p:nvPr/>
        </p:nvSpPr>
        <p:spPr>
          <a:xfrm>
            <a:off x="3500430" y="3929066"/>
            <a:ext cx="5214974" cy="707886"/>
          </a:xfrm>
          <a:prstGeom prst="rect">
            <a:avLst/>
          </a:prstGeom>
          <a:noFill/>
        </p:spPr>
        <p:txBody>
          <a:bodyPr wrap="square" rtlCol="0">
            <a:spAutoFit/>
          </a:bodyPr>
          <a:lstStyle/>
          <a:p>
            <a:r>
              <a:rPr lang="zh-CN" altLang="en-US" sz="2000" b="1" dirty="0" smtClean="0">
                <a:latin typeface="华文中宋" pitchFamily="2" charset="-122"/>
                <a:ea typeface="华文中宋" pitchFamily="2" charset="-122"/>
              </a:rPr>
              <a:t>会议费、差旅费、国际合作与交流费在不突破三项支出预算总额的前提下可调剂使用。</a:t>
            </a:r>
            <a:endParaRPr lang="zh-CN" altLang="en-US" sz="2000" b="1" dirty="0">
              <a:latin typeface="华文中宋" pitchFamily="2" charset="-122"/>
              <a:ea typeface="华文中宋" pitchFamily="2" charset="-122"/>
            </a:endParaRPr>
          </a:p>
        </p:txBody>
      </p:sp>
      <p:sp>
        <p:nvSpPr>
          <p:cNvPr id="39" name="AutoShape 60"/>
          <p:cNvSpPr>
            <a:spLocks noChangeArrowheads="1"/>
          </p:cNvSpPr>
          <p:nvPr/>
        </p:nvSpPr>
        <p:spPr bwMode="black">
          <a:xfrm>
            <a:off x="1714480" y="1785926"/>
            <a:ext cx="428628" cy="442914"/>
          </a:xfrm>
          <a:custGeom>
            <a:avLst/>
            <a:gdLst>
              <a:gd name="T0" fmla="*/ 1209675 w 21600"/>
              <a:gd name="T1" fmla="*/ 0 h 21600"/>
              <a:gd name="T2" fmla="*/ 354277 w 21600"/>
              <a:gd name="T3" fmla="*/ 354277 h 21600"/>
              <a:gd name="T4" fmla="*/ 0 w 21600"/>
              <a:gd name="T5" fmla="*/ 1209675 h 21600"/>
              <a:gd name="T6" fmla="*/ 354277 w 21600"/>
              <a:gd name="T7" fmla="*/ 2065073 h 21600"/>
              <a:gd name="T8" fmla="*/ 1209675 w 21600"/>
              <a:gd name="T9" fmla="*/ 2419350 h 21600"/>
              <a:gd name="T10" fmla="*/ 2065073 w 21600"/>
              <a:gd name="T11" fmla="*/ 2065073 h 21600"/>
              <a:gd name="T12" fmla="*/ 2419350 w 21600"/>
              <a:gd name="T13" fmla="*/ 1209675 h 21600"/>
              <a:gd name="T14" fmla="*/ 2065073 w 21600"/>
              <a:gd name="T15" fmla="*/ 35427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alpha val="59999"/>
            </a:srgbClr>
          </a:solidFill>
          <a:ln w="9525">
            <a:solidFill>
              <a:schemeClr val="accent1"/>
            </a:solidFill>
            <a:round/>
            <a:headEnd/>
            <a:tailEnd/>
          </a:ln>
        </p:spPr>
        <p:txBody>
          <a:bodyPr wrap="none" anchor="ctr"/>
          <a:lstStyle/>
          <a:p>
            <a:endParaRPr lang="zh-CN" altLang="en-US"/>
          </a:p>
        </p:txBody>
      </p:sp>
      <p:sp>
        <p:nvSpPr>
          <p:cNvPr id="40" name="AutoShape 60"/>
          <p:cNvSpPr>
            <a:spLocks noChangeArrowheads="1"/>
          </p:cNvSpPr>
          <p:nvPr/>
        </p:nvSpPr>
        <p:spPr bwMode="black">
          <a:xfrm>
            <a:off x="2143108" y="3071810"/>
            <a:ext cx="571504" cy="514352"/>
          </a:xfrm>
          <a:custGeom>
            <a:avLst/>
            <a:gdLst>
              <a:gd name="T0" fmla="*/ 1209675 w 21600"/>
              <a:gd name="T1" fmla="*/ 0 h 21600"/>
              <a:gd name="T2" fmla="*/ 354277 w 21600"/>
              <a:gd name="T3" fmla="*/ 354277 h 21600"/>
              <a:gd name="T4" fmla="*/ 0 w 21600"/>
              <a:gd name="T5" fmla="*/ 1209675 h 21600"/>
              <a:gd name="T6" fmla="*/ 354277 w 21600"/>
              <a:gd name="T7" fmla="*/ 2065073 h 21600"/>
              <a:gd name="T8" fmla="*/ 1209675 w 21600"/>
              <a:gd name="T9" fmla="*/ 2419350 h 21600"/>
              <a:gd name="T10" fmla="*/ 2065073 w 21600"/>
              <a:gd name="T11" fmla="*/ 2065073 h 21600"/>
              <a:gd name="T12" fmla="*/ 2419350 w 21600"/>
              <a:gd name="T13" fmla="*/ 1209675 h 21600"/>
              <a:gd name="T14" fmla="*/ 2065073 w 21600"/>
              <a:gd name="T15" fmla="*/ 35427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alpha val="59999"/>
            </a:srgbClr>
          </a:solidFill>
          <a:ln w="9525">
            <a:solidFill>
              <a:schemeClr val="accent1"/>
            </a:solidFill>
            <a:round/>
            <a:headEnd/>
            <a:tailEnd/>
          </a:ln>
        </p:spPr>
        <p:txBody>
          <a:bodyPr wrap="none" anchor="ctr"/>
          <a:lstStyle/>
          <a:p>
            <a:endParaRPr lang="zh-CN" altLang="en-US"/>
          </a:p>
        </p:txBody>
      </p:sp>
      <p:sp>
        <p:nvSpPr>
          <p:cNvPr id="41" name="AutoShape 60"/>
          <p:cNvSpPr>
            <a:spLocks noChangeArrowheads="1"/>
          </p:cNvSpPr>
          <p:nvPr/>
        </p:nvSpPr>
        <p:spPr bwMode="black">
          <a:xfrm>
            <a:off x="2786050" y="4786322"/>
            <a:ext cx="357190" cy="300038"/>
          </a:xfrm>
          <a:custGeom>
            <a:avLst/>
            <a:gdLst>
              <a:gd name="T0" fmla="*/ 1209675 w 21600"/>
              <a:gd name="T1" fmla="*/ 0 h 21600"/>
              <a:gd name="T2" fmla="*/ 354277 w 21600"/>
              <a:gd name="T3" fmla="*/ 354277 h 21600"/>
              <a:gd name="T4" fmla="*/ 0 w 21600"/>
              <a:gd name="T5" fmla="*/ 1209675 h 21600"/>
              <a:gd name="T6" fmla="*/ 354277 w 21600"/>
              <a:gd name="T7" fmla="*/ 2065073 h 21600"/>
              <a:gd name="T8" fmla="*/ 1209675 w 21600"/>
              <a:gd name="T9" fmla="*/ 2419350 h 21600"/>
              <a:gd name="T10" fmla="*/ 2065073 w 21600"/>
              <a:gd name="T11" fmla="*/ 2065073 h 21600"/>
              <a:gd name="T12" fmla="*/ 2419350 w 21600"/>
              <a:gd name="T13" fmla="*/ 1209675 h 21600"/>
              <a:gd name="T14" fmla="*/ 2065073 w 21600"/>
              <a:gd name="T15" fmla="*/ 35427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alpha val="59999"/>
            </a:srgbClr>
          </a:solidFill>
          <a:ln w="9525">
            <a:solidFill>
              <a:schemeClr val="accent1"/>
            </a:solidFill>
            <a:round/>
            <a:headEnd/>
            <a:tailEnd/>
          </a:ln>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标题 1"/>
          <p:cNvSpPr>
            <a:spLocks noGrp="1"/>
          </p:cNvSpPr>
          <p:nvPr>
            <p:ph type="title"/>
          </p:nvPr>
        </p:nvSpPr>
        <p:spPr/>
        <p:txBody>
          <a:bodyPr/>
          <a:lstStyle/>
          <a:p>
            <a:r>
              <a:rPr lang="en-US" altLang="zh-CN" sz="4000" dirty="0" smtClean="0">
                <a:latin typeface="黑体" pitchFamily="49" charset="-122"/>
                <a:ea typeface="黑体" pitchFamily="49" charset="-122"/>
              </a:rPr>
              <a:t>4.1 </a:t>
            </a:r>
            <a:r>
              <a:rPr lang="zh-CN" altLang="en-US" sz="4000" dirty="0" smtClean="0">
                <a:latin typeface="黑体" pitchFamily="49" charset="-122"/>
                <a:ea typeface="黑体" pitchFamily="49" charset="-122"/>
              </a:rPr>
              <a:t>决算管理</a:t>
            </a:r>
            <a:r>
              <a:rPr lang="en-US" altLang="zh-CN" sz="4000" dirty="0" smtClean="0">
                <a:latin typeface="黑体" pitchFamily="49" charset="-122"/>
                <a:ea typeface="黑体" pitchFamily="49" charset="-122"/>
              </a:rPr>
              <a:t>——</a:t>
            </a:r>
            <a:r>
              <a:rPr lang="zh-CN" altLang="en-US" sz="4000" dirty="0" smtClean="0">
                <a:latin typeface="黑体" pitchFamily="49" charset="-122"/>
                <a:ea typeface="黑体" pitchFamily="49" charset="-122"/>
              </a:rPr>
              <a:t>决算填报</a:t>
            </a:r>
          </a:p>
        </p:txBody>
      </p:sp>
      <p:sp>
        <p:nvSpPr>
          <p:cNvPr id="6" name="Text Box 29"/>
          <p:cNvSpPr txBox="1">
            <a:spLocks noChangeArrowheads="1"/>
          </p:cNvSpPr>
          <p:nvPr/>
        </p:nvSpPr>
        <p:spPr bwMode="gray">
          <a:xfrm>
            <a:off x="5006976" y="2344737"/>
            <a:ext cx="3208362" cy="313932"/>
          </a:xfrm>
          <a:prstGeom prst="rect">
            <a:avLst/>
          </a:prstGeom>
          <a:noFill/>
          <a:ln w="9525" algn="ctr">
            <a:noFill/>
            <a:miter lim="800000"/>
            <a:headEnd/>
            <a:tailEnd/>
          </a:ln>
          <a:effectLst/>
        </p:spPr>
        <p:txBody>
          <a:bodyPr wrap="square">
            <a:spAutoFit/>
          </a:bodyPr>
          <a:lstStyle/>
          <a:p>
            <a:pPr marL="112713" indent="-112713" algn="l">
              <a:lnSpc>
                <a:spcPct val="80000"/>
              </a:lnSpc>
              <a:spcBef>
                <a:spcPct val="50000"/>
              </a:spcBef>
              <a:buSzPct val="80000"/>
              <a:buFontTx/>
              <a:buChar char="•"/>
            </a:pPr>
            <a:r>
              <a:rPr lang="zh-CN" altLang="en-US" i="1" dirty="0" smtClean="0">
                <a:latin typeface="华文中宋" pitchFamily="2" charset="-122"/>
                <a:ea typeface="华文中宋" pitchFamily="2" charset="-122"/>
                <a:cs typeface="Arial" charset="0"/>
              </a:rPr>
              <a:t>合作研究项目由负责人汇总</a:t>
            </a:r>
            <a:endParaRPr lang="en-US" altLang="zh-CN" i="1" dirty="0" smtClean="0">
              <a:latin typeface="华文中宋" pitchFamily="2" charset="-122"/>
              <a:ea typeface="华文中宋" pitchFamily="2" charset="-122"/>
              <a:cs typeface="Arial" charset="0"/>
            </a:endParaRPr>
          </a:p>
        </p:txBody>
      </p:sp>
      <p:sp>
        <p:nvSpPr>
          <p:cNvPr id="8" name="Text Box 29"/>
          <p:cNvSpPr txBox="1">
            <a:spLocks noChangeArrowheads="1"/>
          </p:cNvSpPr>
          <p:nvPr/>
        </p:nvSpPr>
        <p:spPr bwMode="gray">
          <a:xfrm>
            <a:off x="4249738" y="3214687"/>
            <a:ext cx="4251352" cy="535531"/>
          </a:xfrm>
          <a:prstGeom prst="rect">
            <a:avLst/>
          </a:prstGeom>
          <a:noFill/>
          <a:ln w="9525" algn="ctr">
            <a:noFill/>
            <a:miter lim="800000"/>
            <a:headEnd/>
            <a:tailEnd/>
          </a:ln>
          <a:effectLst/>
        </p:spPr>
        <p:txBody>
          <a:bodyPr wrap="square">
            <a:spAutoFit/>
          </a:bodyPr>
          <a:lstStyle/>
          <a:p>
            <a:pPr marL="112713" indent="-112713">
              <a:lnSpc>
                <a:spcPct val="80000"/>
              </a:lnSpc>
              <a:spcBef>
                <a:spcPct val="50000"/>
              </a:spcBef>
              <a:buSzPct val="80000"/>
              <a:buFontTx/>
              <a:buChar char="•"/>
            </a:pPr>
            <a:r>
              <a:rPr lang="zh-CN" altLang="en-US" i="1" dirty="0" smtClean="0">
                <a:latin typeface="华文中宋" pitchFamily="2" charset="-122"/>
                <a:ea typeface="华文中宋" pitchFamily="2" charset="-122"/>
                <a:cs typeface="Arial" charset="0"/>
              </a:rPr>
              <a:t>项目负责人会同科研、财务部门共同清理账目资产</a:t>
            </a:r>
            <a:endParaRPr lang="en-US" altLang="zh-CN" i="1" dirty="0">
              <a:latin typeface="华文中宋" pitchFamily="2" charset="-122"/>
              <a:ea typeface="华文中宋" pitchFamily="2" charset="-122"/>
              <a:cs typeface="Arial" charset="0"/>
            </a:endParaRPr>
          </a:p>
        </p:txBody>
      </p:sp>
      <p:sp>
        <p:nvSpPr>
          <p:cNvPr id="9" name="Text Box 29"/>
          <p:cNvSpPr txBox="1">
            <a:spLocks noChangeArrowheads="1"/>
          </p:cNvSpPr>
          <p:nvPr/>
        </p:nvSpPr>
        <p:spPr bwMode="gray">
          <a:xfrm>
            <a:off x="3597278" y="4319586"/>
            <a:ext cx="3260738" cy="674031"/>
          </a:xfrm>
          <a:prstGeom prst="rect">
            <a:avLst/>
          </a:prstGeom>
          <a:noFill/>
          <a:ln w="9525" algn="ctr">
            <a:noFill/>
            <a:miter lim="800000"/>
            <a:headEnd/>
            <a:tailEnd/>
          </a:ln>
          <a:effectLst/>
        </p:spPr>
        <p:txBody>
          <a:bodyPr wrap="square">
            <a:spAutoFit/>
          </a:bodyPr>
          <a:lstStyle/>
          <a:p>
            <a:pPr marL="112713" indent="-112713" algn="l">
              <a:lnSpc>
                <a:spcPct val="80000"/>
              </a:lnSpc>
              <a:spcBef>
                <a:spcPct val="50000"/>
              </a:spcBef>
              <a:buSzPct val="80000"/>
              <a:buFontTx/>
              <a:buChar char="•"/>
            </a:pPr>
            <a:r>
              <a:rPr lang="zh-CN" altLang="en-US" i="1" dirty="0" smtClean="0">
                <a:latin typeface="华文中宋" pitchFamily="2" charset="-122"/>
                <a:ea typeface="华文中宋" pitchFamily="2" charset="-122"/>
                <a:cs typeface="Arial" charset="0"/>
              </a:rPr>
              <a:t>科研、财务审核签署意见</a:t>
            </a:r>
            <a:endParaRPr lang="en-US" altLang="zh-CN" i="1" dirty="0" smtClean="0">
              <a:latin typeface="华文中宋" pitchFamily="2" charset="-122"/>
              <a:ea typeface="华文中宋" pitchFamily="2" charset="-122"/>
              <a:cs typeface="Arial" charset="0"/>
            </a:endParaRPr>
          </a:p>
          <a:p>
            <a:pPr marL="112713" indent="-112713" algn="l">
              <a:lnSpc>
                <a:spcPct val="80000"/>
              </a:lnSpc>
              <a:spcBef>
                <a:spcPct val="50000"/>
              </a:spcBef>
              <a:buSzPct val="80000"/>
              <a:buFontTx/>
              <a:buChar char="•"/>
            </a:pPr>
            <a:r>
              <a:rPr lang="zh-CN" altLang="en-US" i="1" dirty="0" smtClean="0">
                <a:latin typeface="华文中宋" pitchFamily="2" charset="-122"/>
                <a:ea typeface="华文中宋" pitchFamily="2" charset="-122"/>
                <a:cs typeface="Arial" charset="0"/>
              </a:rPr>
              <a:t>按年度填报</a:t>
            </a:r>
            <a:endParaRPr lang="en-US" altLang="zh-CN" i="1" dirty="0">
              <a:latin typeface="华文中宋" pitchFamily="2" charset="-122"/>
              <a:ea typeface="华文中宋" pitchFamily="2" charset="-122"/>
              <a:cs typeface="Arial" charset="0"/>
            </a:endParaRPr>
          </a:p>
        </p:txBody>
      </p:sp>
      <p:grpSp>
        <p:nvGrpSpPr>
          <p:cNvPr id="11" name="Group 7"/>
          <p:cNvGrpSpPr>
            <a:grpSpLocks/>
          </p:cNvGrpSpPr>
          <p:nvPr/>
        </p:nvGrpSpPr>
        <p:grpSpPr bwMode="auto">
          <a:xfrm>
            <a:off x="4500562" y="1785926"/>
            <a:ext cx="4071966" cy="473086"/>
            <a:chOff x="3090" y="1158"/>
            <a:chExt cx="1504" cy="176"/>
          </a:xfrm>
        </p:grpSpPr>
        <p:sp>
          <p:nvSpPr>
            <p:cNvPr id="12" name="AutoShape 8"/>
            <p:cNvSpPr>
              <a:spLocks noChangeArrowheads="1"/>
            </p:cNvSpPr>
            <p:nvPr/>
          </p:nvSpPr>
          <p:spPr bwMode="gray">
            <a:xfrm>
              <a:off x="3122" y="1158"/>
              <a:ext cx="1472" cy="176"/>
            </a:xfrm>
            <a:prstGeom prst="roundRect">
              <a:avLst>
                <a:gd name="adj" fmla="val 25000"/>
              </a:avLst>
            </a:prstGeom>
            <a:solidFill>
              <a:schemeClr val="folHlink"/>
            </a:solidFill>
            <a:ln w="28575" algn="ctr">
              <a:noFill/>
              <a:round/>
              <a:headEnd/>
              <a:tailEnd/>
            </a:ln>
            <a:effectLst>
              <a:outerShdw dist="25400" dir="5400000" algn="ctr" rotWithShape="0">
                <a:srgbClr val="080808">
                  <a:alpha val="50000"/>
                </a:srgbClr>
              </a:outerShdw>
            </a:effectLst>
          </p:spPr>
          <p:txBody>
            <a:bodyPr wrap="none" anchor="ctr"/>
            <a:lstStyle/>
            <a:p>
              <a:endParaRPr lang="zh-CN" altLang="en-US"/>
            </a:p>
          </p:txBody>
        </p:sp>
        <p:grpSp>
          <p:nvGrpSpPr>
            <p:cNvPr id="13" name="Group 26"/>
            <p:cNvGrpSpPr>
              <a:grpSpLocks/>
            </p:cNvGrpSpPr>
            <p:nvPr/>
          </p:nvGrpSpPr>
          <p:grpSpPr bwMode="auto">
            <a:xfrm>
              <a:off x="3090" y="1170"/>
              <a:ext cx="150" cy="150"/>
              <a:chOff x="838200" y="5138224"/>
              <a:chExt cx="262489" cy="262489"/>
            </a:xfrm>
          </p:grpSpPr>
          <p:sp>
            <p:nvSpPr>
              <p:cNvPr id="14" name="Oval 27"/>
              <p:cNvSpPr>
                <a:spLocks noChangeArrowheads="1"/>
              </p:cNvSpPr>
              <p:nvPr/>
            </p:nvSpPr>
            <p:spPr bwMode="gray">
              <a:xfrm>
                <a:off x="838200" y="5138224"/>
                <a:ext cx="262489" cy="262489"/>
              </a:xfrm>
              <a:prstGeom prst="ellipse">
                <a:avLst/>
              </a:prstGeom>
              <a:solidFill>
                <a:srgbClr val="FFFFFF"/>
              </a:solidFill>
              <a:ln w="38100" algn="ctr">
                <a:solidFill>
                  <a:schemeClr val="folHlink"/>
                </a:solidFill>
                <a:round/>
                <a:headEnd/>
                <a:tailEnd/>
              </a:ln>
              <a:effectLst>
                <a:outerShdw sx="102000" sy="102000" algn="ctr" rotWithShape="0">
                  <a:srgbClr val="000000">
                    <a:alpha val="39999"/>
                  </a:srgbClr>
                </a:outerShdw>
              </a:effectLst>
            </p:spPr>
            <p:txBody>
              <a:bodyPr anchor="ctr"/>
              <a:lstStyle/>
              <a:p>
                <a:endParaRPr lang="zh-CN" altLang="zh-CN">
                  <a:solidFill>
                    <a:srgbClr val="000000"/>
                  </a:solidFill>
                  <a:cs typeface="Arial" charset="0"/>
                </a:endParaRPr>
              </a:p>
            </p:txBody>
          </p:sp>
          <p:sp>
            <p:nvSpPr>
              <p:cNvPr id="15" name="Oval 28"/>
              <p:cNvSpPr>
                <a:spLocks noChangeArrowheads="1"/>
              </p:cNvSpPr>
              <p:nvPr/>
            </p:nvSpPr>
            <p:spPr bwMode="gray">
              <a:xfrm>
                <a:off x="933450" y="5229225"/>
                <a:ext cx="76200" cy="76200"/>
              </a:xfrm>
              <a:prstGeom prst="ellipse">
                <a:avLst/>
              </a:prstGeom>
              <a:solidFill>
                <a:schemeClr val="folHlink"/>
              </a:solidFill>
              <a:ln w="25400" algn="ctr">
                <a:noFill/>
                <a:round/>
                <a:headEnd/>
                <a:tailEnd/>
              </a:ln>
            </p:spPr>
            <p:txBody>
              <a:bodyPr anchor="ctr"/>
              <a:lstStyle/>
              <a:p>
                <a:endParaRPr lang="zh-CN" altLang="zh-CN">
                  <a:solidFill>
                    <a:srgbClr val="FFFFFF"/>
                  </a:solidFill>
                  <a:cs typeface="Arial" charset="0"/>
                </a:endParaRPr>
              </a:p>
            </p:txBody>
          </p:sp>
        </p:grpSp>
      </p:grpSp>
      <p:sp>
        <p:nvSpPr>
          <p:cNvPr id="16" name="Rectangle 61"/>
          <p:cNvSpPr>
            <a:spLocks noChangeArrowheads="1"/>
          </p:cNvSpPr>
          <p:nvPr/>
        </p:nvSpPr>
        <p:spPr bwMode="gray">
          <a:xfrm>
            <a:off x="5500694" y="1785926"/>
            <a:ext cx="2473346" cy="461665"/>
          </a:xfrm>
          <a:prstGeom prst="rect">
            <a:avLst/>
          </a:prstGeom>
          <a:noFill/>
          <a:ln w="9525">
            <a:noFill/>
            <a:miter lim="800000"/>
            <a:headEnd/>
            <a:tailEnd/>
          </a:ln>
        </p:spPr>
        <p:txBody>
          <a:bodyPr wrap="square">
            <a:spAutoFit/>
          </a:bodyPr>
          <a:lstStyle/>
          <a:p>
            <a:pPr>
              <a:buFont typeface="Wingdings" pitchFamily="2" charset="2"/>
              <a:buNone/>
            </a:pPr>
            <a:r>
              <a:rPr lang="zh-CN" altLang="en-US" sz="2400" b="1" dirty="0" smtClean="0">
                <a:solidFill>
                  <a:srgbClr val="FFFFFF"/>
                </a:solidFill>
                <a:latin typeface="华文中宋" pitchFamily="2" charset="-122"/>
                <a:ea typeface="华文中宋" pitchFamily="2" charset="-122"/>
                <a:cs typeface="Arial" charset="0"/>
              </a:rPr>
              <a:t>项目负责人汇总</a:t>
            </a:r>
            <a:endParaRPr lang="en-US" altLang="zh-CN" sz="2400" b="1" dirty="0">
              <a:solidFill>
                <a:srgbClr val="FFFFFF"/>
              </a:solidFill>
              <a:latin typeface="华文中宋" pitchFamily="2" charset="-122"/>
              <a:ea typeface="华文中宋" pitchFamily="2" charset="-122"/>
              <a:cs typeface="Arial" charset="0"/>
            </a:endParaRPr>
          </a:p>
        </p:txBody>
      </p:sp>
      <p:grpSp>
        <p:nvGrpSpPr>
          <p:cNvPr id="47" name="组合 46"/>
          <p:cNvGrpSpPr/>
          <p:nvPr/>
        </p:nvGrpSpPr>
        <p:grpSpPr>
          <a:xfrm>
            <a:off x="4143372" y="2786058"/>
            <a:ext cx="3921150" cy="461665"/>
            <a:chOff x="4079874" y="3000372"/>
            <a:chExt cx="3921150" cy="461665"/>
          </a:xfrm>
        </p:grpSpPr>
        <p:grpSp>
          <p:nvGrpSpPr>
            <p:cNvPr id="17" name="Group 13"/>
            <p:cNvGrpSpPr>
              <a:grpSpLocks/>
            </p:cNvGrpSpPr>
            <p:nvPr/>
          </p:nvGrpSpPr>
          <p:grpSpPr bwMode="auto">
            <a:xfrm>
              <a:off x="4079874" y="3000372"/>
              <a:ext cx="3921150" cy="442916"/>
              <a:chOff x="3090" y="1158"/>
              <a:chExt cx="1504" cy="176"/>
            </a:xfrm>
          </p:grpSpPr>
          <p:sp>
            <p:nvSpPr>
              <p:cNvPr id="18" name="AutoShape 14"/>
              <p:cNvSpPr>
                <a:spLocks noChangeArrowheads="1"/>
              </p:cNvSpPr>
              <p:nvPr/>
            </p:nvSpPr>
            <p:spPr bwMode="gray">
              <a:xfrm>
                <a:off x="3122" y="1158"/>
                <a:ext cx="1472" cy="176"/>
              </a:xfrm>
              <a:prstGeom prst="roundRect">
                <a:avLst>
                  <a:gd name="adj" fmla="val 25000"/>
                </a:avLst>
              </a:prstGeom>
              <a:solidFill>
                <a:srgbClr val="A3A3A3"/>
              </a:solidFill>
              <a:ln w="28575" algn="ctr">
                <a:noFill/>
                <a:round/>
                <a:headEnd/>
                <a:tailEnd/>
              </a:ln>
              <a:effectLst>
                <a:outerShdw dist="25400" dir="5400000" algn="ctr" rotWithShape="0">
                  <a:srgbClr val="080808">
                    <a:alpha val="50000"/>
                  </a:srgbClr>
                </a:outerShdw>
              </a:effectLst>
            </p:spPr>
            <p:txBody>
              <a:bodyPr wrap="none" anchor="ctr"/>
              <a:lstStyle/>
              <a:p>
                <a:endParaRPr lang="zh-CN" altLang="en-US"/>
              </a:p>
            </p:txBody>
          </p:sp>
          <p:grpSp>
            <p:nvGrpSpPr>
              <p:cNvPr id="19" name="Group 26"/>
              <p:cNvGrpSpPr>
                <a:grpSpLocks/>
              </p:cNvGrpSpPr>
              <p:nvPr/>
            </p:nvGrpSpPr>
            <p:grpSpPr bwMode="auto">
              <a:xfrm>
                <a:off x="3090" y="1170"/>
                <a:ext cx="150" cy="150"/>
                <a:chOff x="838200" y="5138224"/>
                <a:chExt cx="262489" cy="262489"/>
              </a:xfrm>
            </p:grpSpPr>
            <p:sp>
              <p:nvSpPr>
                <p:cNvPr id="20" name="Oval 27"/>
                <p:cNvSpPr>
                  <a:spLocks noChangeArrowheads="1"/>
                </p:cNvSpPr>
                <p:nvPr/>
              </p:nvSpPr>
              <p:spPr bwMode="gray">
                <a:xfrm>
                  <a:off x="838200" y="5138224"/>
                  <a:ext cx="262489" cy="262489"/>
                </a:xfrm>
                <a:prstGeom prst="ellipse">
                  <a:avLst/>
                </a:prstGeom>
                <a:solidFill>
                  <a:srgbClr val="FFFFFF"/>
                </a:solidFill>
                <a:ln w="38100" algn="ctr">
                  <a:solidFill>
                    <a:srgbClr val="A3A3A3"/>
                  </a:solidFill>
                  <a:round/>
                  <a:headEnd/>
                  <a:tailEnd/>
                </a:ln>
                <a:effectLst>
                  <a:outerShdw sx="102000" sy="102000" algn="ctr" rotWithShape="0">
                    <a:srgbClr val="000000">
                      <a:alpha val="39999"/>
                    </a:srgbClr>
                  </a:outerShdw>
                </a:effectLst>
              </p:spPr>
              <p:txBody>
                <a:bodyPr anchor="ctr"/>
                <a:lstStyle/>
                <a:p>
                  <a:endParaRPr lang="zh-CN" altLang="zh-CN">
                    <a:solidFill>
                      <a:srgbClr val="000000"/>
                    </a:solidFill>
                    <a:cs typeface="Arial" charset="0"/>
                  </a:endParaRPr>
                </a:p>
              </p:txBody>
            </p:sp>
            <p:sp>
              <p:nvSpPr>
                <p:cNvPr id="21" name="Oval 28"/>
                <p:cNvSpPr>
                  <a:spLocks noChangeArrowheads="1"/>
                </p:cNvSpPr>
                <p:nvPr/>
              </p:nvSpPr>
              <p:spPr bwMode="gray">
                <a:xfrm>
                  <a:off x="933450" y="5229225"/>
                  <a:ext cx="76200" cy="76200"/>
                </a:xfrm>
                <a:prstGeom prst="ellipse">
                  <a:avLst/>
                </a:prstGeom>
                <a:solidFill>
                  <a:srgbClr val="A3A3A3"/>
                </a:solidFill>
                <a:ln w="25400" algn="ctr">
                  <a:noFill/>
                  <a:round/>
                  <a:headEnd/>
                  <a:tailEnd/>
                </a:ln>
              </p:spPr>
              <p:txBody>
                <a:bodyPr anchor="ctr"/>
                <a:lstStyle/>
                <a:p>
                  <a:endParaRPr lang="zh-CN" altLang="zh-CN">
                    <a:solidFill>
                      <a:srgbClr val="FFFFFF"/>
                    </a:solidFill>
                    <a:cs typeface="Arial" charset="0"/>
                  </a:endParaRPr>
                </a:p>
              </p:txBody>
            </p:sp>
          </p:grpSp>
        </p:grpSp>
        <p:sp>
          <p:nvSpPr>
            <p:cNvPr id="22" name="Rectangle 61"/>
            <p:cNvSpPr>
              <a:spLocks noChangeArrowheads="1"/>
            </p:cNvSpPr>
            <p:nvPr/>
          </p:nvSpPr>
          <p:spPr bwMode="gray">
            <a:xfrm>
              <a:off x="5214942" y="3000372"/>
              <a:ext cx="2205052" cy="461665"/>
            </a:xfrm>
            <a:prstGeom prst="rect">
              <a:avLst/>
            </a:prstGeom>
            <a:noFill/>
            <a:ln w="9525">
              <a:noFill/>
              <a:miter lim="800000"/>
              <a:headEnd/>
              <a:tailEnd/>
            </a:ln>
          </p:spPr>
          <p:txBody>
            <a:bodyPr wrap="square">
              <a:spAutoFit/>
            </a:bodyPr>
            <a:lstStyle/>
            <a:p>
              <a:r>
                <a:rPr lang="zh-CN" altLang="en-US" sz="2400" b="1" dirty="0" smtClean="0">
                  <a:solidFill>
                    <a:srgbClr val="FFFFFF"/>
                  </a:solidFill>
                  <a:latin typeface="华文中宋" pitchFamily="2" charset="-122"/>
                  <a:ea typeface="华文中宋" pitchFamily="2" charset="-122"/>
                  <a:cs typeface="Arial" charset="0"/>
                </a:rPr>
                <a:t>如实填报</a:t>
              </a:r>
              <a:endParaRPr lang="en-US" altLang="zh-CN" sz="2400" b="1" dirty="0">
                <a:solidFill>
                  <a:srgbClr val="FFFFFF"/>
                </a:solidFill>
                <a:latin typeface="华文中宋" pitchFamily="2" charset="-122"/>
                <a:ea typeface="华文中宋" pitchFamily="2" charset="-122"/>
                <a:cs typeface="Arial" charset="0"/>
              </a:endParaRPr>
            </a:p>
          </p:txBody>
        </p:sp>
      </p:grpSp>
      <p:grpSp>
        <p:nvGrpSpPr>
          <p:cNvPr id="23" name="Group 19"/>
          <p:cNvGrpSpPr>
            <a:grpSpLocks/>
          </p:cNvGrpSpPr>
          <p:nvPr/>
        </p:nvGrpSpPr>
        <p:grpSpPr bwMode="auto">
          <a:xfrm>
            <a:off x="3417890" y="3786190"/>
            <a:ext cx="4011630" cy="477834"/>
            <a:chOff x="3090" y="1158"/>
            <a:chExt cx="1504" cy="176"/>
          </a:xfrm>
        </p:grpSpPr>
        <p:sp>
          <p:nvSpPr>
            <p:cNvPr id="24" name="AutoShape 20"/>
            <p:cNvSpPr>
              <a:spLocks noChangeArrowheads="1"/>
            </p:cNvSpPr>
            <p:nvPr/>
          </p:nvSpPr>
          <p:spPr bwMode="gray">
            <a:xfrm>
              <a:off x="3122" y="1158"/>
              <a:ext cx="1472" cy="176"/>
            </a:xfrm>
            <a:prstGeom prst="roundRect">
              <a:avLst>
                <a:gd name="adj" fmla="val 25000"/>
              </a:avLst>
            </a:prstGeom>
            <a:solidFill>
              <a:schemeClr val="folHlink"/>
            </a:solidFill>
            <a:ln w="28575" algn="ctr">
              <a:noFill/>
              <a:round/>
              <a:headEnd/>
              <a:tailEnd/>
            </a:ln>
            <a:effectLst>
              <a:outerShdw dist="25400" dir="5400000" algn="ctr" rotWithShape="0">
                <a:srgbClr val="080808">
                  <a:alpha val="50000"/>
                </a:srgbClr>
              </a:outerShdw>
            </a:effectLst>
          </p:spPr>
          <p:txBody>
            <a:bodyPr wrap="none" anchor="ctr"/>
            <a:lstStyle/>
            <a:p>
              <a:endParaRPr lang="zh-CN" altLang="en-US"/>
            </a:p>
          </p:txBody>
        </p:sp>
        <p:grpSp>
          <p:nvGrpSpPr>
            <p:cNvPr id="25" name="Group 26"/>
            <p:cNvGrpSpPr>
              <a:grpSpLocks/>
            </p:cNvGrpSpPr>
            <p:nvPr/>
          </p:nvGrpSpPr>
          <p:grpSpPr bwMode="auto">
            <a:xfrm>
              <a:off x="3090" y="1170"/>
              <a:ext cx="150" cy="150"/>
              <a:chOff x="838200" y="5138224"/>
              <a:chExt cx="262489" cy="262489"/>
            </a:xfrm>
          </p:grpSpPr>
          <p:sp>
            <p:nvSpPr>
              <p:cNvPr id="26" name="Oval 27"/>
              <p:cNvSpPr>
                <a:spLocks noChangeArrowheads="1"/>
              </p:cNvSpPr>
              <p:nvPr/>
            </p:nvSpPr>
            <p:spPr bwMode="gray">
              <a:xfrm>
                <a:off x="838200" y="5138224"/>
                <a:ext cx="262489" cy="262489"/>
              </a:xfrm>
              <a:prstGeom prst="ellipse">
                <a:avLst/>
              </a:prstGeom>
              <a:solidFill>
                <a:srgbClr val="FFFFFF"/>
              </a:solidFill>
              <a:ln w="38100" algn="ctr">
                <a:solidFill>
                  <a:schemeClr val="folHlink"/>
                </a:solidFill>
                <a:round/>
                <a:headEnd/>
                <a:tailEnd/>
              </a:ln>
              <a:effectLst>
                <a:outerShdw sx="102000" sy="102000" algn="ctr" rotWithShape="0">
                  <a:srgbClr val="000000">
                    <a:alpha val="39999"/>
                  </a:srgbClr>
                </a:outerShdw>
              </a:effectLst>
            </p:spPr>
            <p:txBody>
              <a:bodyPr anchor="ctr"/>
              <a:lstStyle/>
              <a:p>
                <a:endParaRPr lang="zh-CN" altLang="zh-CN">
                  <a:solidFill>
                    <a:srgbClr val="000000"/>
                  </a:solidFill>
                  <a:cs typeface="Arial" charset="0"/>
                </a:endParaRPr>
              </a:p>
            </p:txBody>
          </p:sp>
          <p:sp>
            <p:nvSpPr>
              <p:cNvPr id="27" name="Oval 28"/>
              <p:cNvSpPr>
                <a:spLocks noChangeArrowheads="1"/>
              </p:cNvSpPr>
              <p:nvPr/>
            </p:nvSpPr>
            <p:spPr bwMode="gray">
              <a:xfrm>
                <a:off x="933450" y="5229225"/>
                <a:ext cx="76200" cy="76200"/>
              </a:xfrm>
              <a:prstGeom prst="ellipse">
                <a:avLst/>
              </a:prstGeom>
              <a:solidFill>
                <a:schemeClr val="folHlink"/>
              </a:solidFill>
              <a:ln w="25400" algn="ctr">
                <a:noFill/>
                <a:round/>
                <a:headEnd/>
                <a:tailEnd/>
              </a:ln>
            </p:spPr>
            <p:txBody>
              <a:bodyPr anchor="ctr"/>
              <a:lstStyle/>
              <a:p>
                <a:endParaRPr lang="zh-CN" altLang="zh-CN">
                  <a:solidFill>
                    <a:srgbClr val="FFFFFF"/>
                  </a:solidFill>
                  <a:cs typeface="Arial" charset="0"/>
                </a:endParaRPr>
              </a:p>
            </p:txBody>
          </p:sp>
        </p:grpSp>
      </p:grpSp>
      <p:sp>
        <p:nvSpPr>
          <p:cNvPr id="28" name="Rectangle 61"/>
          <p:cNvSpPr>
            <a:spLocks noChangeArrowheads="1"/>
          </p:cNvSpPr>
          <p:nvPr/>
        </p:nvSpPr>
        <p:spPr bwMode="gray">
          <a:xfrm>
            <a:off x="4348170" y="3786190"/>
            <a:ext cx="3224226" cy="461665"/>
          </a:xfrm>
          <a:prstGeom prst="rect">
            <a:avLst/>
          </a:prstGeom>
          <a:noFill/>
          <a:ln w="9525">
            <a:noFill/>
            <a:miter lim="800000"/>
            <a:headEnd/>
            <a:tailEnd/>
          </a:ln>
        </p:spPr>
        <p:txBody>
          <a:bodyPr wrap="square">
            <a:spAutoFit/>
          </a:bodyPr>
          <a:lstStyle/>
          <a:p>
            <a:pPr>
              <a:buFont typeface="Wingdings" pitchFamily="2" charset="2"/>
              <a:buNone/>
            </a:pPr>
            <a:r>
              <a:rPr lang="zh-CN" altLang="en-US" sz="2400" b="1" dirty="0" smtClean="0">
                <a:solidFill>
                  <a:srgbClr val="FFFFFF"/>
                </a:solidFill>
                <a:latin typeface="华文中宋" pitchFamily="2" charset="-122"/>
                <a:ea typeface="华文中宋" pitchFamily="2" charset="-122"/>
                <a:cs typeface="Arial" charset="0"/>
              </a:rPr>
              <a:t>依托单位审核</a:t>
            </a:r>
            <a:endParaRPr lang="en-US" altLang="zh-CN" sz="2400" b="1" dirty="0">
              <a:solidFill>
                <a:srgbClr val="FFFFFF"/>
              </a:solidFill>
              <a:latin typeface="华文中宋" pitchFamily="2" charset="-122"/>
              <a:ea typeface="华文中宋" pitchFamily="2" charset="-122"/>
              <a:cs typeface="Arial" charset="0"/>
            </a:endParaRPr>
          </a:p>
        </p:txBody>
      </p:sp>
      <p:sp>
        <p:nvSpPr>
          <p:cNvPr id="35" name="Line 31"/>
          <p:cNvSpPr>
            <a:spLocks noChangeShapeType="1"/>
          </p:cNvSpPr>
          <p:nvPr/>
        </p:nvSpPr>
        <p:spPr bwMode="auto">
          <a:xfrm flipH="1">
            <a:off x="2336800" y="2214554"/>
            <a:ext cx="2449514" cy="61920"/>
          </a:xfrm>
          <a:prstGeom prst="line">
            <a:avLst/>
          </a:prstGeom>
          <a:noFill/>
          <a:ln w="12700">
            <a:solidFill>
              <a:srgbClr val="B2B2B2"/>
            </a:solidFill>
            <a:round/>
            <a:headEnd/>
            <a:tailEnd/>
          </a:ln>
          <a:effectLst/>
        </p:spPr>
        <p:txBody>
          <a:bodyPr wrap="none" anchor="ctr"/>
          <a:lstStyle/>
          <a:p>
            <a:endParaRPr lang="zh-CN" altLang="en-US"/>
          </a:p>
        </p:txBody>
      </p:sp>
      <p:sp>
        <p:nvSpPr>
          <p:cNvPr id="36" name="Line 32"/>
          <p:cNvSpPr>
            <a:spLocks noChangeShapeType="1"/>
          </p:cNvSpPr>
          <p:nvPr/>
        </p:nvSpPr>
        <p:spPr bwMode="auto">
          <a:xfrm flipH="1" flipV="1">
            <a:off x="2214545" y="2643182"/>
            <a:ext cx="2143140" cy="571504"/>
          </a:xfrm>
          <a:prstGeom prst="line">
            <a:avLst/>
          </a:prstGeom>
          <a:noFill/>
          <a:ln w="12700">
            <a:solidFill>
              <a:srgbClr val="B2B2B2"/>
            </a:solidFill>
            <a:round/>
            <a:headEnd/>
            <a:tailEnd/>
          </a:ln>
          <a:effectLst/>
        </p:spPr>
        <p:txBody>
          <a:bodyPr wrap="none" anchor="ctr"/>
          <a:lstStyle/>
          <a:p>
            <a:endParaRPr lang="zh-CN" altLang="en-US"/>
          </a:p>
        </p:txBody>
      </p:sp>
      <p:sp>
        <p:nvSpPr>
          <p:cNvPr id="37" name="Line 33"/>
          <p:cNvSpPr>
            <a:spLocks noChangeShapeType="1"/>
          </p:cNvSpPr>
          <p:nvPr/>
        </p:nvSpPr>
        <p:spPr bwMode="auto">
          <a:xfrm flipH="1" flipV="1">
            <a:off x="2000232" y="3000372"/>
            <a:ext cx="1500198" cy="1214446"/>
          </a:xfrm>
          <a:prstGeom prst="line">
            <a:avLst/>
          </a:prstGeom>
          <a:noFill/>
          <a:ln w="12700">
            <a:solidFill>
              <a:srgbClr val="B2B2B2"/>
            </a:solidFill>
            <a:round/>
            <a:headEnd/>
            <a:tailEnd/>
          </a:ln>
          <a:effectLst/>
        </p:spPr>
        <p:txBody>
          <a:bodyPr wrap="none" anchor="ctr"/>
          <a:lstStyle/>
          <a:p>
            <a:endParaRPr lang="zh-CN" altLang="en-US"/>
          </a:p>
        </p:txBody>
      </p:sp>
      <p:sp>
        <p:nvSpPr>
          <p:cNvPr id="38" name="Line 34"/>
          <p:cNvSpPr>
            <a:spLocks noChangeShapeType="1"/>
          </p:cNvSpPr>
          <p:nvPr/>
        </p:nvSpPr>
        <p:spPr bwMode="auto">
          <a:xfrm flipH="1" flipV="1">
            <a:off x="1785916" y="3071810"/>
            <a:ext cx="785820" cy="2071702"/>
          </a:xfrm>
          <a:prstGeom prst="line">
            <a:avLst/>
          </a:prstGeom>
          <a:noFill/>
          <a:ln w="12700">
            <a:solidFill>
              <a:srgbClr val="B2B2B2"/>
            </a:solidFill>
            <a:round/>
            <a:headEnd/>
            <a:tailEnd/>
          </a:ln>
          <a:effectLst/>
        </p:spPr>
        <p:txBody>
          <a:bodyPr wrap="none" anchor="ctr"/>
          <a:lstStyle/>
          <a:p>
            <a:endParaRPr lang="zh-CN" altLang="en-US"/>
          </a:p>
        </p:txBody>
      </p:sp>
      <p:grpSp>
        <p:nvGrpSpPr>
          <p:cNvPr id="39" name="Group 35"/>
          <p:cNvGrpSpPr>
            <a:grpSpLocks/>
          </p:cNvGrpSpPr>
          <p:nvPr/>
        </p:nvGrpSpPr>
        <p:grpSpPr bwMode="auto">
          <a:xfrm>
            <a:off x="762000" y="1547813"/>
            <a:ext cx="1584325" cy="1584325"/>
            <a:chOff x="659" y="1052"/>
            <a:chExt cx="998" cy="998"/>
          </a:xfrm>
        </p:grpSpPr>
        <p:sp>
          <p:nvSpPr>
            <p:cNvPr id="40" name="Oval 36"/>
            <p:cNvSpPr>
              <a:spLocks noChangeArrowheads="1"/>
            </p:cNvSpPr>
            <p:nvPr/>
          </p:nvSpPr>
          <p:spPr bwMode="gray">
            <a:xfrm>
              <a:off x="659" y="1052"/>
              <a:ext cx="998" cy="998"/>
            </a:xfrm>
            <a:prstGeom prst="ellipse">
              <a:avLst/>
            </a:prstGeom>
            <a:solidFill>
              <a:schemeClr val="folHlink">
                <a:alpha val="70000"/>
              </a:schemeClr>
            </a:solidFill>
            <a:ln w="28575" algn="ctr">
              <a:solidFill>
                <a:schemeClr val="folHlink"/>
              </a:solidFill>
              <a:round/>
              <a:headEnd/>
              <a:tailEnd/>
            </a:ln>
            <a:effectLst/>
          </p:spPr>
          <p:txBody>
            <a:bodyPr wrap="none" anchor="ctr"/>
            <a:lstStyle/>
            <a:p>
              <a:endParaRPr lang="zh-CN" altLang="en-US"/>
            </a:p>
          </p:txBody>
        </p:sp>
        <p:grpSp>
          <p:nvGrpSpPr>
            <p:cNvPr id="41" name="Group 37"/>
            <p:cNvGrpSpPr>
              <a:grpSpLocks/>
            </p:cNvGrpSpPr>
            <p:nvPr/>
          </p:nvGrpSpPr>
          <p:grpSpPr bwMode="auto">
            <a:xfrm>
              <a:off x="703" y="1096"/>
              <a:ext cx="908" cy="908"/>
              <a:chOff x="1223" y="2352"/>
              <a:chExt cx="634" cy="633"/>
            </a:xfrm>
          </p:grpSpPr>
          <p:sp>
            <p:nvSpPr>
              <p:cNvPr id="42" name="Oval 38"/>
              <p:cNvSpPr>
                <a:spLocks noChangeArrowheads="1"/>
              </p:cNvSpPr>
              <p:nvPr/>
            </p:nvSpPr>
            <p:spPr bwMode="gray">
              <a:xfrm rot="76022" flipH="1">
                <a:off x="1223" y="2352"/>
                <a:ext cx="634" cy="633"/>
              </a:xfrm>
              <a:prstGeom prst="ellipse">
                <a:avLst/>
              </a:prstGeom>
              <a:solidFill>
                <a:srgbClr val="FFFFFF"/>
              </a:solidFill>
              <a:ln w="12700" algn="ctr">
                <a:noFill/>
                <a:round/>
                <a:headEnd/>
                <a:tailEnd/>
              </a:ln>
              <a:effectLst/>
            </p:spPr>
            <p:txBody>
              <a:bodyPr wrap="none" anchor="ctr"/>
              <a:lstStyle/>
              <a:p>
                <a:endParaRPr lang="zh-CN" altLang="en-US"/>
              </a:p>
            </p:txBody>
          </p:sp>
          <p:sp>
            <p:nvSpPr>
              <p:cNvPr id="43" name="Oval 39"/>
              <p:cNvSpPr>
                <a:spLocks noChangeArrowheads="1"/>
              </p:cNvSpPr>
              <p:nvPr/>
            </p:nvSpPr>
            <p:spPr bwMode="gray">
              <a:xfrm rot="76022" flipH="1">
                <a:off x="1223" y="2352"/>
                <a:ext cx="634" cy="633"/>
              </a:xfrm>
              <a:prstGeom prst="ellipse">
                <a:avLst/>
              </a:prstGeom>
              <a:solidFill>
                <a:schemeClr val="folHlink">
                  <a:alpha val="39999"/>
                </a:schemeClr>
              </a:solidFill>
              <a:ln w="12700" algn="ctr">
                <a:noFill/>
                <a:round/>
                <a:headEnd/>
                <a:tailEnd/>
              </a:ln>
              <a:effectLst/>
            </p:spPr>
            <p:txBody>
              <a:bodyPr wrap="none" anchor="ctr"/>
              <a:lstStyle/>
              <a:p>
                <a:endParaRPr lang="zh-CN" altLang="en-US"/>
              </a:p>
            </p:txBody>
          </p:sp>
          <p:pic>
            <p:nvPicPr>
              <p:cNvPr id="44" name="Picture 40" descr="Picture2"/>
              <p:cNvPicPr>
                <a:picLocks noChangeAspect="1" noChangeArrowheads="1"/>
              </p:cNvPicPr>
              <p:nvPr/>
            </p:nvPicPr>
            <p:blipFill>
              <a:blip r:embed="rId2" cstate="print">
                <a:lum contrast="6000"/>
              </a:blip>
              <a:srcRect/>
              <a:stretch>
                <a:fillRect/>
              </a:stretch>
            </p:blipFill>
            <p:spPr bwMode="gray">
              <a:xfrm>
                <a:off x="1315" y="2371"/>
                <a:ext cx="449" cy="207"/>
              </a:xfrm>
              <a:prstGeom prst="rect">
                <a:avLst/>
              </a:prstGeom>
              <a:noFill/>
            </p:spPr>
          </p:pic>
        </p:grpSp>
      </p:grpSp>
      <p:sp>
        <p:nvSpPr>
          <p:cNvPr id="45" name="Rectangle 31"/>
          <p:cNvSpPr>
            <a:spLocks noChangeArrowheads="1"/>
          </p:cNvSpPr>
          <p:nvPr/>
        </p:nvSpPr>
        <p:spPr bwMode="gray">
          <a:xfrm>
            <a:off x="622299" y="2000240"/>
            <a:ext cx="2092313" cy="553998"/>
          </a:xfrm>
          <a:prstGeom prst="rect">
            <a:avLst/>
          </a:prstGeom>
          <a:noFill/>
          <a:ln w="9525">
            <a:noFill/>
            <a:miter lim="800000"/>
            <a:headEnd/>
            <a:tailEnd/>
          </a:ln>
          <a:effectLst/>
        </p:spPr>
        <p:txBody>
          <a:bodyPr wrap="square">
            <a:spAutoFit/>
          </a:bodyPr>
          <a:lstStyle/>
          <a:p>
            <a:r>
              <a:rPr lang="zh-CN" altLang="en-US" sz="3000" b="1" dirty="0" smtClean="0">
                <a:latin typeface="华文中宋" pitchFamily="2" charset="-122"/>
                <a:ea typeface="华文中宋" pitchFamily="2" charset="-122"/>
              </a:rPr>
              <a:t>决算填报</a:t>
            </a:r>
            <a:endParaRPr lang="en-US" altLang="zh-CN" sz="3000" b="1" dirty="0" smtClean="0">
              <a:latin typeface="华文中宋" pitchFamily="2" charset="-122"/>
              <a:ea typeface="华文中宋" pitchFamily="2" charset="-122"/>
            </a:endParaRPr>
          </a:p>
        </p:txBody>
      </p:sp>
      <p:sp>
        <p:nvSpPr>
          <p:cNvPr id="46" name="Arc 42"/>
          <p:cNvSpPr>
            <a:spLocks/>
          </p:cNvSpPr>
          <p:nvPr/>
        </p:nvSpPr>
        <p:spPr bwMode="gray">
          <a:xfrm>
            <a:off x="654050" y="1460500"/>
            <a:ext cx="1758950" cy="1781175"/>
          </a:xfrm>
          <a:custGeom>
            <a:avLst/>
            <a:gdLst>
              <a:gd name="G0" fmla="+- 21600 0 0"/>
              <a:gd name="G1" fmla="+- 21600 0 0"/>
              <a:gd name="G2" fmla="+- 21600 0 0"/>
              <a:gd name="T0" fmla="*/ 23005 w 42639"/>
              <a:gd name="T1" fmla="*/ 43154 h 43200"/>
              <a:gd name="T2" fmla="*/ 42639 w 42639"/>
              <a:gd name="T3" fmla="*/ 16708 h 43200"/>
              <a:gd name="T4" fmla="*/ 21600 w 42639"/>
              <a:gd name="T5" fmla="*/ 21600 h 43200"/>
            </a:gdLst>
            <a:ahLst/>
            <a:cxnLst>
              <a:cxn ang="0">
                <a:pos x="T0" y="T1"/>
              </a:cxn>
              <a:cxn ang="0">
                <a:pos x="T2" y="T3"/>
              </a:cxn>
              <a:cxn ang="0">
                <a:pos x="T4" y="T5"/>
              </a:cxn>
            </a:cxnLst>
            <a:rect l="0" t="0" r="r" b="b"/>
            <a:pathLst>
              <a:path w="42639" h="43200" fill="none" extrusionOk="0">
                <a:moveTo>
                  <a:pt x="23005" y="43154"/>
                </a:moveTo>
                <a:cubicBezTo>
                  <a:pt x="22537" y="43184"/>
                  <a:pt x="22068" y="43199"/>
                  <a:pt x="21600" y="43200"/>
                </a:cubicBezTo>
                <a:cubicBezTo>
                  <a:pt x="9670" y="43200"/>
                  <a:pt x="0" y="33529"/>
                  <a:pt x="0" y="21600"/>
                </a:cubicBezTo>
                <a:cubicBezTo>
                  <a:pt x="0" y="9670"/>
                  <a:pt x="9670" y="0"/>
                  <a:pt x="21600" y="0"/>
                </a:cubicBezTo>
                <a:cubicBezTo>
                  <a:pt x="31644" y="-1"/>
                  <a:pt x="40363" y="6924"/>
                  <a:pt x="42638" y="16708"/>
                </a:cubicBezTo>
              </a:path>
              <a:path w="42639" h="43200" stroke="0" extrusionOk="0">
                <a:moveTo>
                  <a:pt x="23005" y="43154"/>
                </a:moveTo>
                <a:cubicBezTo>
                  <a:pt x="22537" y="43184"/>
                  <a:pt x="22068" y="43199"/>
                  <a:pt x="21600" y="43200"/>
                </a:cubicBezTo>
                <a:cubicBezTo>
                  <a:pt x="9670" y="43200"/>
                  <a:pt x="0" y="33529"/>
                  <a:pt x="0" y="21600"/>
                </a:cubicBezTo>
                <a:cubicBezTo>
                  <a:pt x="0" y="9670"/>
                  <a:pt x="9670" y="0"/>
                  <a:pt x="21600" y="0"/>
                </a:cubicBezTo>
                <a:cubicBezTo>
                  <a:pt x="31644" y="-1"/>
                  <a:pt x="40363" y="6924"/>
                  <a:pt x="42638" y="16708"/>
                </a:cubicBezTo>
                <a:lnTo>
                  <a:pt x="21600" y="21600"/>
                </a:lnTo>
                <a:close/>
              </a:path>
            </a:pathLst>
          </a:custGeom>
          <a:noFill/>
          <a:ln w="28575">
            <a:solidFill>
              <a:schemeClr val="folHlink"/>
            </a:solidFill>
            <a:round/>
            <a:headEnd/>
            <a:tailEnd type="triangle" w="med" len="med"/>
          </a:ln>
          <a:effectLst/>
        </p:spPr>
        <p:txBody>
          <a:bodyPr wrap="none" anchor="ctr"/>
          <a:lstStyle/>
          <a:p>
            <a:endParaRPr lang="zh-CN" altLang="en-US"/>
          </a:p>
        </p:txBody>
      </p:sp>
      <p:grpSp>
        <p:nvGrpSpPr>
          <p:cNvPr id="52" name="Group 13"/>
          <p:cNvGrpSpPr>
            <a:grpSpLocks/>
          </p:cNvGrpSpPr>
          <p:nvPr/>
        </p:nvGrpSpPr>
        <p:grpSpPr bwMode="auto">
          <a:xfrm>
            <a:off x="2579676" y="4929198"/>
            <a:ext cx="3921150" cy="442916"/>
            <a:chOff x="3090" y="1158"/>
            <a:chExt cx="1504" cy="176"/>
          </a:xfrm>
        </p:grpSpPr>
        <p:sp>
          <p:nvSpPr>
            <p:cNvPr id="53" name="AutoShape 14"/>
            <p:cNvSpPr>
              <a:spLocks noChangeArrowheads="1"/>
            </p:cNvSpPr>
            <p:nvPr/>
          </p:nvSpPr>
          <p:spPr bwMode="gray">
            <a:xfrm>
              <a:off x="3122" y="1158"/>
              <a:ext cx="1472" cy="176"/>
            </a:xfrm>
            <a:prstGeom prst="roundRect">
              <a:avLst>
                <a:gd name="adj" fmla="val 25000"/>
              </a:avLst>
            </a:prstGeom>
            <a:solidFill>
              <a:srgbClr val="A3A3A3"/>
            </a:solidFill>
            <a:ln w="28575" algn="ctr">
              <a:noFill/>
              <a:round/>
              <a:headEnd/>
              <a:tailEnd/>
            </a:ln>
            <a:effectLst>
              <a:outerShdw dist="25400" dir="5400000" algn="ctr" rotWithShape="0">
                <a:srgbClr val="080808">
                  <a:alpha val="50000"/>
                </a:srgbClr>
              </a:outerShdw>
            </a:effectLst>
          </p:spPr>
          <p:txBody>
            <a:bodyPr wrap="none" anchor="ctr"/>
            <a:lstStyle/>
            <a:p>
              <a:endParaRPr lang="zh-CN" altLang="en-US"/>
            </a:p>
          </p:txBody>
        </p:sp>
        <p:grpSp>
          <p:nvGrpSpPr>
            <p:cNvPr id="54" name="Group 26"/>
            <p:cNvGrpSpPr>
              <a:grpSpLocks/>
            </p:cNvGrpSpPr>
            <p:nvPr/>
          </p:nvGrpSpPr>
          <p:grpSpPr bwMode="auto">
            <a:xfrm>
              <a:off x="3090" y="1170"/>
              <a:ext cx="150" cy="150"/>
              <a:chOff x="838200" y="5138224"/>
              <a:chExt cx="262489" cy="262489"/>
            </a:xfrm>
          </p:grpSpPr>
          <p:sp>
            <p:nvSpPr>
              <p:cNvPr id="55" name="Oval 27"/>
              <p:cNvSpPr>
                <a:spLocks noChangeArrowheads="1"/>
              </p:cNvSpPr>
              <p:nvPr/>
            </p:nvSpPr>
            <p:spPr bwMode="gray">
              <a:xfrm>
                <a:off x="838200" y="5138224"/>
                <a:ext cx="262489" cy="262489"/>
              </a:xfrm>
              <a:prstGeom prst="ellipse">
                <a:avLst/>
              </a:prstGeom>
              <a:solidFill>
                <a:srgbClr val="FFFFFF"/>
              </a:solidFill>
              <a:ln w="38100" algn="ctr">
                <a:solidFill>
                  <a:srgbClr val="A3A3A3"/>
                </a:solidFill>
                <a:round/>
                <a:headEnd/>
                <a:tailEnd/>
              </a:ln>
              <a:effectLst>
                <a:outerShdw sx="102000" sy="102000" algn="ctr" rotWithShape="0">
                  <a:srgbClr val="000000">
                    <a:alpha val="39999"/>
                  </a:srgbClr>
                </a:outerShdw>
              </a:effectLst>
            </p:spPr>
            <p:txBody>
              <a:bodyPr anchor="ctr"/>
              <a:lstStyle/>
              <a:p>
                <a:endParaRPr lang="zh-CN" altLang="zh-CN">
                  <a:solidFill>
                    <a:srgbClr val="000000"/>
                  </a:solidFill>
                  <a:cs typeface="Arial" charset="0"/>
                </a:endParaRPr>
              </a:p>
            </p:txBody>
          </p:sp>
          <p:sp>
            <p:nvSpPr>
              <p:cNvPr id="56" name="Oval 28"/>
              <p:cNvSpPr>
                <a:spLocks noChangeArrowheads="1"/>
              </p:cNvSpPr>
              <p:nvPr/>
            </p:nvSpPr>
            <p:spPr bwMode="gray">
              <a:xfrm>
                <a:off x="933450" y="5229225"/>
                <a:ext cx="76200" cy="76200"/>
              </a:xfrm>
              <a:prstGeom prst="ellipse">
                <a:avLst/>
              </a:prstGeom>
              <a:solidFill>
                <a:srgbClr val="A3A3A3"/>
              </a:solidFill>
              <a:ln w="25400" algn="ctr">
                <a:noFill/>
                <a:round/>
                <a:headEnd/>
                <a:tailEnd/>
              </a:ln>
            </p:spPr>
            <p:txBody>
              <a:bodyPr anchor="ctr"/>
              <a:lstStyle/>
              <a:p>
                <a:endParaRPr lang="zh-CN" altLang="zh-CN">
                  <a:solidFill>
                    <a:srgbClr val="FFFFFF"/>
                  </a:solidFill>
                  <a:cs typeface="Arial" charset="0"/>
                </a:endParaRPr>
              </a:p>
            </p:txBody>
          </p:sp>
        </p:grpSp>
      </p:grpSp>
      <p:sp>
        <p:nvSpPr>
          <p:cNvPr id="34" name="Rectangle 61"/>
          <p:cNvSpPr>
            <a:spLocks noChangeArrowheads="1"/>
          </p:cNvSpPr>
          <p:nvPr/>
        </p:nvSpPr>
        <p:spPr bwMode="gray">
          <a:xfrm>
            <a:off x="3008304" y="4929198"/>
            <a:ext cx="3476632" cy="461665"/>
          </a:xfrm>
          <a:prstGeom prst="rect">
            <a:avLst/>
          </a:prstGeom>
          <a:noFill/>
          <a:ln w="9525">
            <a:noFill/>
            <a:miter lim="800000"/>
            <a:headEnd/>
            <a:tailEnd/>
          </a:ln>
        </p:spPr>
        <p:txBody>
          <a:bodyPr wrap="square">
            <a:spAutoFit/>
          </a:bodyPr>
          <a:lstStyle/>
          <a:p>
            <a:pPr>
              <a:buFont typeface="Wingdings" pitchFamily="2" charset="2"/>
              <a:buNone/>
            </a:pPr>
            <a:r>
              <a:rPr lang="zh-CN" altLang="en-US" sz="2400" b="1" dirty="0" smtClean="0">
                <a:solidFill>
                  <a:srgbClr val="FFFFFF"/>
                </a:solidFill>
                <a:latin typeface="华文中宋" pitchFamily="2" charset="-122"/>
                <a:ea typeface="华文中宋" pitchFamily="2" charset="-122"/>
                <a:cs typeface="Arial" charset="0"/>
              </a:rPr>
              <a:t>  上报自然科学基金委</a:t>
            </a:r>
          </a:p>
        </p:txBody>
      </p:sp>
      <p:sp>
        <p:nvSpPr>
          <p:cNvPr id="48" name="Line 34"/>
          <p:cNvSpPr>
            <a:spLocks noChangeShapeType="1"/>
          </p:cNvSpPr>
          <p:nvPr/>
        </p:nvSpPr>
        <p:spPr bwMode="auto">
          <a:xfrm flipH="1" flipV="1">
            <a:off x="1357290" y="3143247"/>
            <a:ext cx="214314" cy="2857521"/>
          </a:xfrm>
          <a:prstGeom prst="line">
            <a:avLst/>
          </a:prstGeom>
          <a:noFill/>
          <a:ln w="12700">
            <a:solidFill>
              <a:srgbClr val="B2B2B2"/>
            </a:solidFill>
            <a:round/>
            <a:headEnd/>
            <a:tailEnd/>
          </a:ln>
          <a:effectLst/>
        </p:spPr>
        <p:txBody>
          <a:bodyPr wrap="none" anchor="ctr"/>
          <a:lstStyle/>
          <a:p>
            <a:endParaRPr lang="zh-CN" altLang="en-US"/>
          </a:p>
        </p:txBody>
      </p:sp>
      <p:grpSp>
        <p:nvGrpSpPr>
          <p:cNvPr id="49" name="Group 19"/>
          <p:cNvGrpSpPr>
            <a:grpSpLocks/>
          </p:cNvGrpSpPr>
          <p:nvPr/>
        </p:nvGrpSpPr>
        <p:grpSpPr bwMode="auto">
          <a:xfrm>
            <a:off x="1560502" y="5715016"/>
            <a:ext cx="4011630" cy="477834"/>
            <a:chOff x="3090" y="1158"/>
            <a:chExt cx="1504" cy="176"/>
          </a:xfrm>
        </p:grpSpPr>
        <p:sp>
          <p:nvSpPr>
            <p:cNvPr id="50" name="AutoShape 20"/>
            <p:cNvSpPr>
              <a:spLocks noChangeArrowheads="1"/>
            </p:cNvSpPr>
            <p:nvPr/>
          </p:nvSpPr>
          <p:spPr bwMode="gray">
            <a:xfrm>
              <a:off x="3122" y="1158"/>
              <a:ext cx="1472" cy="176"/>
            </a:xfrm>
            <a:prstGeom prst="roundRect">
              <a:avLst>
                <a:gd name="adj" fmla="val 25000"/>
              </a:avLst>
            </a:prstGeom>
            <a:solidFill>
              <a:schemeClr val="folHlink"/>
            </a:solidFill>
            <a:ln w="28575" algn="ctr">
              <a:noFill/>
              <a:round/>
              <a:headEnd/>
              <a:tailEnd/>
            </a:ln>
            <a:effectLst>
              <a:outerShdw dist="25400" dir="5400000" algn="ctr" rotWithShape="0">
                <a:srgbClr val="080808">
                  <a:alpha val="50000"/>
                </a:srgbClr>
              </a:outerShdw>
            </a:effectLst>
          </p:spPr>
          <p:txBody>
            <a:bodyPr wrap="none" anchor="ctr"/>
            <a:lstStyle/>
            <a:p>
              <a:r>
                <a:rPr lang="zh-CN" altLang="en-US" sz="2400" dirty="0" smtClean="0">
                  <a:solidFill>
                    <a:schemeClr val="bg1"/>
                  </a:solidFill>
                  <a:latin typeface="华文中宋" pitchFamily="2" charset="-122"/>
                  <a:ea typeface="华文中宋" pitchFamily="2" charset="-122"/>
                </a:rPr>
                <a:t>         </a:t>
              </a:r>
              <a:r>
                <a:rPr lang="zh-CN" altLang="en-US" sz="2400" b="1" dirty="0" smtClean="0">
                  <a:solidFill>
                    <a:schemeClr val="bg1"/>
                  </a:solidFill>
                  <a:latin typeface="华文中宋" pitchFamily="2" charset="-122"/>
                  <a:ea typeface="华文中宋" pitchFamily="2" charset="-122"/>
                </a:rPr>
                <a:t>年度收支报告</a:t>
              </a:r>
              <a:endParaRPr lang="zh-CN" altLang="en-US" sz="2400" b="1" dirty="0">
                <a:solidFill>
                  <a:schemeClr val="bg1"/>
                </a:solidFill>
                <a:latin typeface="华文中宋" pitchFamily="2" charset="-122"/>
                <a:ea typeface="华文中宋" pitchFamily="2" charset="-122"/>
              </a:endParaRPr>
            </a:p>
          </p:txBody>
        </p:sp>
        <p:grpSp>
          <p:nvGrpSpPr>
            <p:cNvPr id="51" name="Group 26"/>
            <p:cNvGrpSpPr>
              <a:grpSpLocks/>
            </p:cNvGrpSpPr>
            <p:nvPr/>
          </p:nvGrpSpPr>
          <p:grpSpPr bwMode="auto">
            <a:xfrm>
              <a:off x="3090" y="1170"/>
              <a:ext cx="150" cy="150"/>
              <a:chOff x="838200" y="5138224"/>
              <a:chExt cx="262489" cy="262489"/>
            </a:xfrm>
          </p:grpSpPr>
          <p:sp>
            <p:nvSpPr>
              <p:cNvPr id="57" name="Oval 27"/>
              <p:cNvSpPr>
                <a:spLocks noChangeArrowheads="1"/>
              </p:cNvSpPr>
              <p:nvPr/>
            </p:nvSpPr>
            <p:spPr bwMode="gray">
              <a:xfrm>
                <a:off x="838200" y="5138224"/>
                <a:ext cx="262489" cy="262489"/>
              </a:xfrm>
              <a:prstGeom prst="ellipse">
                <a:avLst/>
              </a:prstGeom>
              <a:solidFill>
                <a:srgbClr val="FFFFFF"/>
              </a:solidFill>
              <a:ln w="38100" algn="ctr">
                <a:solidFill>
                  <a:schemeClr val="folHlink"/>
                </a:solidFill>
                <a:round/>
                <a:headEnd/>
                <a:tailEnd/>
              </a:ln>
              <a:effectLst>
                <a:outerShdw sx="102000" sy="102000" algn="ctr" rotWithShape="0">
                  <a:srgbClr val="000000">
                    <a:alpha val="39999"/>
                  </a:srgbClr>
                </a:outerShdw>
              </a:effectLst>
            </p:spPr>
            <p:txBody>
              <a:bodyPr anchor="ctr"/>
              <a:lstStyle/>
              <a:p>
                <a:endParaRPr lang="zh-CN" altLang="zh-CN">
                  <a:solidFill>
                    <a:srgbClr val="000000"/>
                  </a:solidFill>
                  <a:cs typeface="Arial" charset="0"/>
                </a:endParaRPr>
              </a:p>
            </p:txBody>
          </p:sp>
          <p:sp>
            <p:nvSpPr>
              <p:cNvPr id="58" name="Oval 28"/>
              <p:cNvSpPr>
                <a:spLocks noChangeArrowheads="1"/>
              </p:cNvSpPr>
              <p:nvPr/>
            </p:nvSpPr>
            <p:spPr bwMode="gray">
              <a:xfrm>
                <a:off x="933450" y="5229225"/>
                <a:ext cx="76200" cy="76200"/>
              </a:xfrm>
              <a:prstGeom prst="ellipse">
                <a:avLst/>
              </a:prstGeom>
              <a:solidFill>
                <a:schemeClr val="folHlink"/>
              </a:solidFill>
              <a:ln w="25400" algn="ctr">
                <a:noFill/>
                <a:round/>
                <a:headEnd/>
                <a:tailEnd/>
              </a:ln>
            </p:spPr>
            <p:txBody>
              <a:bodyPr anchor="ctr"/>
              <a:lstStyle/>
              <a:p>
                <a:endParaRPr lang="zh-CN" altLang="zh-CN">
                  <a:solidFill>
                    <a:srgbClr val="FFFFFF"/>
                  </a:solidFill>
                  <a:cs typeface="Arial" charset="0"/>
                </a:endParaRPr>
              </a:p>
            </p:txBody>
          </p:sp>
        </p:grpSp>
      </p:gr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4000" dirty="0" smtClean="0">
                <a:latin typeface="黑体" pitchFamily="49" charset="-122"/>
                <a:ea typeface="黑体" pitchFamily="49" charset="-122"/>
              </a:rPr>
              <a:t>4.2 </a:t>
            </a:r>
            <a:r>
              <a:rPr lang="zh-CN" altLang="en-US" sz="4000" dirty="0" smtClean="0">
                <a:latin typeface="黑体" pitchFamily="49" charset="-122"/>
                <a:ea typeface="黑体" pitchFamily="49" charset="-122"/>
              </a:rPr>
              <a:t>决算管理</a:t>
            </a:r>
            <a:r>
              <a:rPr lang="en-US" altLang="zh-CN" sz="4000" dirty="0" smtClean="0">
                <a:latin typeface="黑体" pitchFamily="49" charset="-122"/>
                <a:ea typeface="黑体" pitchFamily="49" charset="-122"/>
              </a:rPr>
              <a:t>——</a:t>
            </a:r>
            <a:r>
              <a:rPr lang="zh-CN" altLang="en-US" sz="4000" dirty="0" smtClean="0">
                <a:latin typeface="黑体" pitchFamily="49" charset="-122"/>
                <a:ea typeface="黑体" pitchFamily="49" charset="-122"/>
              </a:rPr>
              <a:t>结余资金</a:t>
            </a:r>
          </a:p>
        </p:txBody>
      </p:sp>
      <p:grpSp>
        <p:nvGrpSpPr>
          <p:cNvPr id="3" name="组合 17"/>
          <p:cNvGrpSpPr/>
          <p:nvPr/>
        </p:nvGrpSpPr>
        <p:grpSpPr>
          <a:xfrm>
            <a:off x="1043608" y="1338489"/>
            <a:ext cx="3352800" cy="4090775"/>
            <a:chOff x="914400" y="5118100"/>
            <a:chExt cx="3352800" cy="1437791"/>
          </a:xfrm>
        </p:grpSpPr>
        <p:sp>
          <p:nvSpPr>
            <p:cNvPr id="6" name="AutoShape 16"/>
            <p:cNvSpPr>
              <a:spLocks noChangeArrowheads="1"/>
            </p:cNvSpPr>
            <p:nvPr/>
          </p:nvSpPr>
          <p:spPr bwMode="black">
            <a:xfrm>
              <a:off x="914400" y="5318125"/>
              <a:ext cx="3352800" cy="1237766"/>
            </a:xfrm>
            <a:prstGeom prst="roundRect">
              <a:avLst>
                <a:gd name="adj" fmla="val 9481"/>
              </a:avLst>
            </a:prstGeom>
            <a:noFill/>
            <a:ln w="19050">
              <a:solidFill>
                <a:schemeClr val="tx1"/>
              </a:solidFill>
              <a:round/>
              <a:headEnd/>
              <a:tailEnd/>
            </a:ln>
          </p:spPr>
          <p:txBody>
            <a:bodyPr wrap="none" anchor="ctr"/>
            <a:lstStyle/>
            <a:p>
              <a:endParaRPr lang="zh-CN" altLang="en-US">
                <a:ea typeface="宋体" charset="-122"/>
              </a:endParaRPr>
            </a:p>
          </p:txBody>
        </p:sp>
        <p:sp>
          <p:nvSpPr>
            <p:cNvPr id="8" name="AutoShape 18"/>
            <p:cNvSpPr>
              <a:spLocks noChangeArrowheads="1"/>
            </p:cNvSpPr>
            <p:nvPr/>
          </p:nvSpPr>
          <p:spPr bwMode="gray">
            <a:xfrm>
              <a:off x="1143000" y="5118100"/>
              <a:ext cx="2886075" cy="357452"/>
            </a:xfrm>
            <a:prstGeom prst="roundRect">
              <a:avLst>
                <a:gd name="adj" fmla="val 27917"/>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16200000" scaled="1"/>
              <a:tileRect/>
            </a:gradFill>
            <a:ln w="9525">
              <a:noFill/>
              <a:round/>
              <a:headEnd/>
              <a:tailEnd/>
            </a:ln>
            <a:effectLst>
              <a:outerShdw blurRad="50800" dist="38100" dir="5400000" algn="t" rotWithShape="0">
                <a:prstClr val="black">
                  <a:alpha val="40000"/>
                </a:prstClr>
              </a:outerShdw>
            </a:effectLst>
          </p:spPr>
          <p:txBody>
            <a:bodyPr wrap="none" anchor="ctr"/>
            <a:lstStyle/>
            <a:p>
              <a:pPr>
                <a:defRPr/>
              </a:pPr>
              <a:endParaRPr lang="zh-CN" altLang="en-US">
                <a:ea typeface="宋体" pitchFamily="2" charset="-122"/>
              </a:endParaRPr>
            </a:p>
          </p:txBody>
        </p:sp>
        <p:sp>
          <p:nvSpPr>
            <p:cNvPr id="14" name="Rectangle 41"/>
            <p:cNvSpPr>
              <a:spLocks noChangeArrowheads="1"/>
            </p:cNvSpPr>
            <p:nvPr/>
          </p:nvSpPr>
          <p:spPr bwMode="white">
            <a:xfrm>
              <a:off x="1634480" y="5194408"/>
              <a:ext cx="1951056" cy="205532"/>
            </a:xfrm>
            <a:prstGeom prst="rect">
              <a:avLst/>
            </a:prstGeom>
            <a:noFill/>
            <a:ln w="9525">
              <a:noFill/>
              <a:miter lim="800000"/>
              <a:headEnd/>
              <a:tailEnd/>
            </a:ln>
          </p:spPr>
          <p:txBody>
            <a:bodyPr wrap="square">
              <a:spAutoFit/>
            </a:bodyPr>
            <a:lstStyle/>
            <a:p>
              <a:pPr algn="ctr"/>
              <a:r>
                <a:rPr lang="zh-CN" altLang="en-US" sz="3200" b="1" dirty="0" smtClean="0">
                  <a:latin typeface="黑体" pitchFamily="2" charset="-122"/>
                  <a:ea typeface="黑体" pitchFamily="2" charset="-122"/>
                </a:rPr>
                <a:t>留用</a:t>
              </a:r>
              <a:endParaRPr lang="en-US" altLang="zh-CN" sz="3200" b="1" dirty="0">
                <a:latin typeface="黑体" pitchFamily="2" charset="-122"/>
                <a:ea typeface="黑体" pitchFamily="2" charset="-122"/>
              </a:endParaRPr>
            </a:p>
          </p:txBody>
        </p:sp>
        <p:sp>
          <p:nvSpPr>
            <p:cNvPr id="16" name="Rectangle 43"/>
            <p:cNvSpPr>
              <a:spLocks noChangeArrowheads="1"/>
            </p:cNvSpPr>
            <p:nvPr/>
          </p:nvSpPr>
          <p:spPr bwMode="black">
            <a:xfrm>
              <a:off x="914400" y="5591932"/>
              <a:ext cx="3312367" cy="718520"/>
            </a:xfrm>
            <a:prstGeom prst="rect">
              <a:avLst/>
            </a:prstGeom>
            <a:noFill/>
            <a:ln w="9525">
              <a:noFill/>
              <a:miter lim="800000"/>
              <a:headEnd/>
              <a:tailEnd/>
            </a:ln>
          </p:spPr>
          <p:txBody>
            <a:bodyPr wrap="square">
              <a:spAutoFit/>
            </a:bodyPr>
            <a:lstStyle/>
            <a:p>
              <a:pPr algn="just"/>
              <a:r>
                <a:rPr lang="zh-CN" altLang="en-US" sz="2200" b="1" dirty="0" smtClean="0">
                  <a:latin typeface="华文中宋" pitchFamily="2" charset="-122"/>
                  <a:ea typeface="华文中宋" pitchFamily="2" charset="-122"/>
                </a:rPr>
                <a:t>通过结题验收的项目，且依托单位信用评价好的，项目</a:t>
              </a:r>
              <a:r>
                <a:rPr lang="zh-CN" altLang="zh-CN" sz="2200" b="1" dirty="0" smtClean="0">
                  <a:latin typeface="华文中宋" pitchFamily="2" charset="-122"/>
                  <a:ea typeface="华文中宋" pitchFamily="2" charset="-122"/>
                </a:rPr>
                <a:t>结余资金在一定期限内由依托单位统筹安排，专门用于基础研究</a:t>
              </a:r>
              <a:r>
                <a:rPr lang="zh-CN" altLang="en-US" sz="2200" b="1" dirty="0" smtClean="0">
                  <a:latin typeface="华文中宋" pitchFamily="2" charset="-122"/>
                  <a:ea typeface="华文中宋" pitchFamily="2" charset="-122"/>
                </a:rPr>
                <a:t>的直接</a:t>
              </a:r>
              <a:r>
                <a:rPr lang="zh-CN" altLang="zh-CN" sz="2200" b="1" dirty="0" smtClean="0">
                  <a:latin typeface="华文中宋" pitchFamily="2" charset="-122"/>
                  <a:ea typeface="华文中宋" pitchFamily="2" charset="-122"/>
                </a:rPr>
                <a:t>支出。</a:t>
              </a:r>
              <a:endParaRPr lang="en-US" altLang="zh-CN" sz="2200" b="1" dirty="0">
                <a:ea typeface="宋体" charset="-122"/>
              </a:endParaRPr>
            </a:p>
          </p:txBody>
        </p:sp>
      </p:grpSp>
      <p:grpSp>
        <p:nvGrpSpPr>
          <p:cNvPr id="5" name="组合 18"/>
          <p:cNvGrpSpPr/>
          <p:nvPr/>
        </p:nvGrpSpPr>
        <p:grpSpPr>
          <a:xfrm>
            <a:off x="4932040" y="1355991"/>
            <a:ext cx="3384376" cy="4073271"/>
            <a:chOff x="4572000" y="5094025"/>
            <a:chExt cx="3384376" cy="1799374"/>
          </a:xfrm>
        </p:grpSpPr>
        <p:sp>
          <p:nvSpPr>
            <p:cNvPr id="10" name="AutoShape 20"/>
            <p:cNvSpPr>
              <a:spLocks noChangeArrowheads="1"/>
            </p:cNvSpPr>
            <p:nvPr/>
          </p:nvSpPr>
          <p:spPr bwMode="black">
            <a:xfrm>
              <a:off x="4572000" y="5318122"/>
              <a:ext cx="3352800" cy="1575277"/>
            </a:xfrm>
            <a:prstGeom prst="roundRect">
              <a:avLst>
                <a:gd name="adj" fmla="val 9481"/>
              </a:avLst>
            </a:prstGeom>
            <a:noFill/>
            <a:ln w="19050">
              <a:solidFill>
                <a:schemeClr val="tx1"/>
              </a:solidFill>
              <a:round/>
              <a:headEnd/>
              <a:tailEnd/>
            </a:ln>
          </p:spPr>
          <p:txBody>
            <a:bodyPr wrap="none" anchor="ctr"/>
            <a:lstStyle/>
            <a:p>
              <a:endParaRPr lang="zh-CN" altLang="en-US">
                <a:ea typeface="宋体" charset="-122"/>
              </a:endParaRPr>
            </a:p>
          </p:txBody>
        </p:sp>
        <p:sp>
          <p:nvSpPr>
            <p:cNvPr id="12" name="AutoShape 22"/>
            <p:cNvSpPr>
              <a:spLocks noChangeArrowheads="1"/>
            </p:cNvSpPr>
            <p:nvPr/>
          </p:nvSpPr>
          <p:spPr bwMode="gray">
            <a:xfrm>
              <a:off x="4800602" y="5094025"/>
              <a:ext cx="2886078" cy="468578"/>
            </a:xfrm>
            <a:prstGeom prst="roundRect">
              <a:avLst>
                <a:gd name="adj" fmla="val 27917"/>
              </a:avLst>
            </a:prstGeom>
            <a:solidFill>
              <a:schemeClr val="accent3">
                <a:lumMod val="75000"/>
              </a:schemeClr>
            </a:solidFill>
            <a:ln w="9525">
              <a:noFill/>
              <a:round/>
              <a:headEnd/>
              <a:tailEnd/>
            </a:ln>
            <a:effectLst>
              <a:outerShdw blurRad="50800" dist="38100" dir="5400000" algn="t" rotWithShape="0">
                <a:prstClr val="black">
                  <a:alpha val="40000"/>
                </a:prstClr>
              </a:outerShdw>
            </a:effectLst>
          </p:spPr>
          <p:txBody>
            <a:bodyPr wrap="none" anchor="ctr"/>
            <a:lstStyle/>
            <a:p>
              <a:pPr>
                <a:defRPr/>
              </a:pPr>
              <a:endParaRPr lang="zh-CN" altLang="en-US">
                <a:ea typeface="宋体" pitchFamily="2" charset="-122"/>
              </a:endParaRPr>
            </a:p>
          </p:txBody>
        </p:sp>
        <p:sp>
          <p:nvSpPr>
            <p:cNvPr id="15" name="Rectangle 42"/>
            <p:cNvSpPr>
              <a:spLocks noChangeArrowheads="1"/>
            </p:cNvSpPr>
            <p:nvPr/>
          </p:nvSpPr>
          <p:spPr bwMode="white">
            <a:xfrm>
              <a:off x="5259511" y="5189276"/>
              <a:ext cx="2024283" cy="264670"/>
            </a:xfrm>
            <a:prstGeom prst="rect">
              <a:avLst/>
            </a:prstGeom>
            <a:noFill/>
            <a:ln w="9525">
              <a:noFill/>
              <a:miter lim="800000"/>
              <a:headEnd/>
              <a:tailEnd/>
            </a:ln>
          </p:spPr>
          <p:txBody>
            <a:bodyPr wrap="square">
              <a:spAutoFit/>
            </a:bodyPr>
            <a:lstStyle/>
            <a:p>
              <a:pPr algn="ctr"/>
              <a:r>
                <a:rPr lang="zh-CN" altLang="en-US" sz="3200" b="1" dirty="0" smtClean="0">
                  <a:latin typeface="黑体" pitchFamily="2" charset="-122"/>
                  <a:ea typeface="黑体" pitchFamily="2" charset="-122"/>
                </a:rPr>
                <a:t>退回</a:t>
              </a:r>
              <a:endParaRPr lang="en-US" altLang="zh-CN" sz="3200" b="1" dirty="0">
                <a:latin typeface="黑体" pitchFamily="2" charset="-122"/>
                <a:ea typeface="黑体" pitchFamily="2" charset="-122"/>
              </a:endParaRPr>
            </a:p>
          </p:txBody>
        </p:sp>
        <p:sp>
          <p:nvSpPr>
            <p:cNvPr id="17" name="Rectangle 44"/>
            <p:cNvSpPr>
              <a:spLocks noChangeArrowheads="1"/>
            </p:cNvSpPr>
            <p:nvPr/>
          </p:nvSpPr>
          <p:spPr bwMode="black">
            <a:xfrm>
              <a:off x="4644008" y="5683324"/>
              <a:ext cx="3312368" cy="788573"/>
            </a:xfrm>
            <a:prstGeom prst="rect">
              <a:avLst/>
            </a:prstGeom>
            <a:noFill/>
            <a:ln w="9525">
              <a:noFill/>
              <a:miter lim="800000"/>
              <a:headEnd/>
              <a:tailEnd/>
            </a:ln>
          </p:spPr>
          <p:txBody>
            <a:bodyPr wrap="square">
              <a:spAutoFit/>
            </a:bodyPr>
            <a:lstStyle/>
            <a:p>
              <a:pPr algn="just"/>
              <a:r>
                <a:rPr lang="zh-CN" altLang="en-US" sz="2200" b="1" dirty="0" smtClean="0">
                  <a:latin typeface="华文中宋" pitchFamily="2" charset="-122"/>
                  <a:ea typeface="华文中宋" pitchFamily="2" charset="-122"/>
                </a:rPr>
                <a:t>未通过验收和整改后通过结题验收的项目，或单位信用评价差的，结余资金应在验收后</a:t>
              </a:r>
              <a:r>
                <a:rPr lang="en-US" altLang="zh-CN" sz="2200" b="1" dirty="0" smtClean="0">
                  <a:latin typeface="华文中宋" pitchFamily="2" charset="-122"/>
                  <a:ea typeface="华文中宋" pitchFamily="2" charset="-122"/>
                </a:rPr>
                <a:t>30</a:t>
              </a:r>
              <a:r>
                <a:rPr lang="zh-CN" altLang="en-US" sz="2200" b="1" dirty="0" smtClean="0">
                  <a:latin typeface="华文中宋" pitchFamily="2" charset="-122"/>
                  <a:ea typeface="华文中宋" pitchFamily="2" charset="-122"/>
                </a:rPr>
                <a:t>日内按原渠道退回。</a:t>
              </a:r>
              <a:endParaRPr lang="en-US" altLang="zh-CN" sz="1400" b="1" dirty="0">
                <a:ea typeface="宋体" charset="-122"/>
              </a:endParaRPr>
            </a:p>
          </p:txBody>
        </p:sp>
      </p:grpSp>
      <p:sp>
        <p:nvSpPr>
          <p:cNvPr id="20" name="AutoShape 58"/>
          <p:cNvSpPr>
            <a:spLocks noChangeArrowheads="1"/>
          </p:cNvSpPr>
          <p:nvPr/>
        </p:nvSpPr>
        <p:spPr bwMode="gray">
          <a:xfrm>
            <a:off x="1043608" y="5500703"/>
            <a:ext cx="7325816" cy="857256"/>
          </a:xfrm>
          <a:prstGeom prst="roundRect">
            <a:avLst>
              <a:gd name="adj" fmla="val 8097"/>
            </a:avLst>
          </a:prstGeom>
          <a:solidFill>
            <a:srgbClr val="FFFFCC">
              <a:alpha val="50195"/>
            </a:srgbClr>
          </a:solidFill>
          <a:ln w="9525">
            <a:solidFill>
              <a:srgbClr val="808080"/>
            </a:solidFill>
            <a:prstDash val="dash"/>
            <a:round/>
            <a:headEnd/>
            <a:tailEnd/>
          </a:ln>
        </p:spPr>
        <p:txBody>
          <a:bodyPr wrap="none" anchor="ctr"/>
          <a:lstStyle/>
          <a:p>
            <a:pPr algn="just">
              <a:buClr>
                <a:schemeClr val="tx1"/>
              </a:buClr>
            </a:pPr>
            <a:r>
              <a:rPr lang="zh-CN" altLang="zh-CN" sz="2000" b="1" dirty="0" smtClean="0">
                <a:solidFill>
                  <a:srgbClr val="FF0000"/>
                </a:solidFill>
                <a:latin typeface="华文中宋" pitchFamily="2" charset="-122"/>
                <a:ea typeface="华文中宋" pitchFamily="2" charset="-122"/>
              </a:rPr>
              <a:t>项目负责人</a:t>
            </a:r>
            <a:r>
              <a:rPr lang="zh-CN" altLang="en-US" sz="2000" b="1" dirty="0" smtClean="0">
                <a:solidFill>
                  <a:srgbClr val="FF0000"/>
                </a:solidFill>
                <a:latin typeface="华文中宋" pitchFamily="2" charset="-122"/>
                <a:ea typeface="华文中宋" pitchFamily="2" charset="-122"/>
              </a:rPr>
              <a:t>：</a:t>
            </a:r>
            <a:r>
              <a:rPr lang="zh-CN" altLang="zh-CN" sz="2000" b="1" dirty="0" smtClean="0">
                <a:latin typeface="华文中宋" pitchFamily="2" charset="-122"/>
                <a:ea typeface="华文中宋" pitchFamily="2" charset="-122"/>
              </a:rPr>
              <a:t>如需继续使用结余资金，</a:t>
            </a:r>
            <a:r>
              <a:rPr lang="zh-CN" altLang="en-US" sz="2000" b="1" dirty="0" smtClean="0">
                <a:latin typeface="华文中宋" pitchFamily="2" charset="-122"/>
                <a:ea typeface="华文中宋" pitchFamily="2" charset="-122"/>
              </a:rPr>
              <a:t>可向依托单位提出申请。</a:t>
            </a:r>
            <a:endParaRPr lang="zh-CN" altLang="zh-CN" sz="2000" b="1" dirty="0" smtClean="0">
              <a:latin typeface="华文中宋" pitchFamily="2" charset="-122"/>
              <a:ea typeface="华文中宋" pitchFamily="2" charset="-122"/>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WordArt 3"/>
          <p:cNvSpPr>
            <a:spLocks noChangeArrowheads="1" noChangeShapeType="1" noTextEdit="1"/>
          </p:cNvSpPr>
          <p:nvPr/>
        </p:nvSpPr>
        <p:spPr bwMode="gray">
          <a:xfrm>
            <a:off x="1357290" y="2667000"/>
            <a:ext cx="6572296" cy="838200"/>
          </a:xfrm>
          <a:prstGeom prst="rect">
            <a:avLst/>
          </a:prstGeom>
        </p:spPr>
        <p:txBody>
          <a:bodyPr wrap="none" fromWordArt="1">
            <a:prstTxWarp prst="textDeflate">
              <a:avLst>
                <a:gd name="adj" fmla="val 0"/>
              </a:avLst>
            </a:prstTxWarp>
          </a:bodyPr>
          <a:lstStyle/>
          <a:p>
            <a:pPr algn="ctr"/>
            <a:r>
              <a:rPr lang="zh-CN" altLang="en-US" sz="3600" b="1" kern="10" dirty="0" smtClean="0">
                <a:ln w="38100">
                  <a:solidFill>
                    <a:schemeClr val="bg1"/>
                  </a:solidFill>
                  <a:round/>
                  <a:headEnd/>
                  <a:tailEnd/>
                </a:ln>
                <a:gradFill rotWithShape="1">
                  <a:gsLst>
                    <a:gs pos="0">
                      <a:schemeClr val="hlink"/>
                    </a:gs>
                    <a:gs pos="100000">
                      <a:schemeClr val="tx1"/>
                    </a:gs>
                  </a:gsLst>
                  <a:lin ang="0" scaled="1"/>
                </a:gradFill>
                <a:effectLst>
                  <a:outerShdw dist="107763" dir="2700000" algn="ctr" rotWithShape="0">
                    <a:srgbClr val="868686">
                      <a:alpha val="50000"/>
                    </a:srgbClr>
                  </a:outerShdw>
                </a:effectLst>
                <a:latin typeface="华文行楷" pitchFamily="2" charset="-122"/>
                <a:ea typeface="华文行楷" pitchFamily="2" charset="-122"/>
                <a:cs typeface="Arial"/>
              </a:rPr>
              <a:t>敬请批评指正</a:t>
            </a:r>
            <a:r>
              <a:rPr lang="zh-CN" altLang="en-US" sz="3600" b="1" kern="10" dirty="0" smtClean="0">
                <a:ln w="38100">
                  <a:solidFill>
                    <a:schemeClr val="bg1"/>
                  </a:solidFill>
                  <a:round/>
                  <a:headEnd/>
                  <a:tailEnd/>
                </a:ln>
                <a:gradFill rotWithShape="1">
                  <a:gsLst>
                    <a:gs pos="0">
                      <a:schemeClr val="hlink"/>
                    </a:gs>
                    <a:gs pos="100000">
                      <a:schemeClr val="tx1"/>
                    </a:gs>
                  </a:gsLst>
                  <a:lin ang="0" scaled="1"/>
                </a:gradFill>
                <a:effectLst>
                  <a:outerShdw dist="107763" dir="2700000" algn="ctr" rotWithShape="0">
                    <a:srgbClr val="868686">
                      <a:alpha val="50000"/>
                    </a:srgbClr>
                  </a:outerShdw>
                </a:effectLst>
                <a:latin typeface="黑体" pitchFamily="2" charset="-122"/>
                <a:ea typeface="黑体" pitchFamily="2" charset="-122"/>
                <a:cs typeface="Arial"/>
              </a:rPr>
              <a:t>！</a:t>
            </a:r>
            <a:endParaRPr lang="zh-CN" altLang="en-US" sz="3600" b="1" kern="10" dirty="0">
              <a:ln w="38100">
                <a:solidFill>
                  <a:schemeClr val="bg1"/>
                </a:solidFill>
                <a:round/>
                <a:headEnd/>
                <a:tailEnd/>
              </a:ln>
              <a:gradFill rotWithShape="1">
                <a:gsLst>
                  <a:gs pos="0">
                    <a:schemeClr val="hlink"/>
                  </a:gs>
                  <a:gs pos="100000">
                    <a:schemeClr val="tx1"/>
                  </a:gs>
                </a:gsLst>
                <a:lin ang="0" scaled="1"/>
              </a:gradFill>
              <a:effectLst>
                <a:outerShdw dist="107763" dir="2700000" algn="ctr" rotWithShape="0">
                  <a:srgbClr val="868686">
                    <a:alpha val="50000"/>
                  </a:srgbClr>
                </a:outerShdw>
              </a:effectLst>
              <a:latin typeface="黑体" pitchFamily="2" charset="-122"/>
              <a:ea typeface="黑体" pitchFamily="2" charset="-122"/>
              <a:cs typeface="Arial"/>
            </a:endParaRPr>
          </a:p>
        </p:txBody>
      </p:sp>
      <p:sp>
        <p:nvSpPr>
          <p:cNvPr id="43013" name="Rectangle 5"/>
          <p:cNvSpPr>
            <a:spLocks noChangeArrowheads="1"/>
          </p:cNvSpPr>
          <p:nvPr/>
        </p:nvSpPr>
        <p:spPr bwMode="ltGray">
          <a:xfrm>
            <a:off x="1828800" y="3733800"/>
            <a:ext cx="5410200" cy="381000"/>
          </a:xfrm>
          <a:prstGeom prst="rect">
            <a:avLst/>
          </a:prstGeom>
          <a:gradFill rotWithShape="1">
            <a:gsLst>
              <a:gs pos="0">
                <a:schemeClr val="accent2">
                  <a:gamma/>
                  <a:tint val="0"/>
                  <a:invGamma/>
                </a:schemeClr>
              </a:gs>
              <a:gs pos="50000">
                <a:schemeClr val="accent2"/>
              </a:gs>
              <a:gs pos="100000">
                <a:schemeClr val="accent2">
                  <a:gamma/>
                  <a:tint val="0"/>
                  <a:invGamma/>
                </a:schemeClr>
              </a:gs>
            </a:gsLst>
            <a:lin ang="0" scaled="1"/>
          </a:gradFill>
          <a:ln w="9525">
            <a:noFill/>
            <a:miter lim="800000"/>
            <a:headEnd/>
            <a:tailEnd/>
          </a:ln>
          <a:effectLst/>
        </p:spPr>
        <p:txBody>
          <a:bodyPr/>
          <a:lstStyle/>
          <a:p>
            <a:pPr algn="ctr" eaLnBrk="1" hangingPunct="1">
              <a:lnSpc>
                <a:spcPct val="90000"/>
              </a:lnSpc>
              <a:spcBef>
                <a:spcPct val="20000"/>
              </a:spcBef>
              <a:buClr>
                <a:schemeClr val="accent2"/>
              </a:buClr>
              <a:buFont typeface="Wingdings" pitchFamily="2" charset="2"/>
              <a:buNone/>
              <a:defRPr/>
            </a:pPr>
            <a:endParaRPr lang="ko-KR" altLang="en-US" dirty="0">
              <a:solidFill>
                <a:schemeClr val="bg1"/>
              </a:solidFill>
              <a:latin typeface="Verdana" pitchFamily="34" charset="0"/>
              <a:ea typeface="굴림" pitchFamily="50" charset="-127"/>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1"/>
          <p:cNvSpPr>
            <a:spLocks noGrp="1"/>
          </p:cNvSpPr>
          <p:nvPr>
            <p:ph type="title"/>
          </p:nvPr>
        </p:nvSpPr>
        <p:spPr/>
        <p:txBody>
          <a:bodyPr/>
          <a:lstStyle/>
          <a:p>
            <a:pPr eaLnBrk="1" hangingPunct="1"/>
            <a:r>
              <a:rPr lang="en-US" altLang="zh-CN" sz="4000" dirty="0" smtClean="0">
                <a:latin typeface="黑体" pitchFamily="49" charset="-122"/>
                <a:ea typeface="黑体" pitchFamily="49" charset="-122"/>
              </a:rPr>
              <a:t>1.2 </a:t>
            </a:r>
            <a:r>
              <a:rPr lang="zh-CN" altLang="en-US" sz="4000" dirty="0" smtClean="0">
                <a:latin typeface="黑体" pitchFamily="49" charset="-122"/>
                <a:ea typeface="黑体" pitchFamily="49" charset="-122"/>
              </a:rPr>
              <a:t>预算编制</a:t>
            </a:r>
            <a:r>
              <a:rPr lang="en-US" altLang="zh-CN" sz="4000" dirty="0" smtClean="0">
                <a:latin typeface="黑体" pitchFamily="49" charset="-122"/>
                <a:ea typeface="黑体" pitchFamily="49" charset="-122"/>
              </a:rPr>
              <a:t>——</a:t>
            </a:r>
            <a:r>
              <a:rPr lang="zh-CN" altLang="en-US" sz="4000" dirty="0" smtClean="0">
                <a:latin typeface="黑体" pitchFamily="49" charset="-122"/>
                <a:ea typeface="黑体" pitchFamily="49" charset="-122"/>
              </a:rPr>
              <a:t>变化之处</a:t>
            </a:r>
          </a:p>
        </p:txBody>
      </p:sp>
      <p:grpSp>
        <p:nvGrpSpPr>
          <p:cNvPr id="19459" name="组合 31"/>
          <p:cNvGrpSpPr>
            <a:grpSpLocks/>
          </p:cNvGrpSpPr>
          <p:nvPr/>
        </p:nvGrpSpPr>
        <p:grpSpPr bwMode="auto">
          <a:xfrm>
            <a:off x="357158" y="1500174"/>
            <a:ext cx="8572530" cy="4048482"/>
            <a:chOff x="1285851" y="1749864"/>
            <a:chExt cx="8572590" cy="4048425"/>
          </a:xfrm>
        </p:grpSpPr>
        <p:sp>
          <p:nvSpPr>
            <p:cNvPr id="19494" name="Oval 33"/>
            <p:cNvSpPr>
              <a:spLocks noChangeArrowheads="1"/>
            </p:cNvSpPr>
            <p:nvPr/>
          </p:nvSpPr>
          <p:spPr bwMode="gray">
            <a:xfrm>
              <a:off x="1285851" y="1801056"/>
              <a:ext cx="3578403" cy="3663106"/>
            </a:xfrm>
            <a:prstGeom prst="ellipse">
              <a:avLst/>
            </a:prstGeom>
            <a:solidFill>
              <a:schemeClr val="tx2">
                <a:alpha val="10196"/>
              </a:schemeClr>
            </a:solidFill>
            <a:ln w="9525">
              <a:noFill/>
              <a:prstDash val="lgDash"/>
              <a:round/>
              <a:headEnd/>
              <a:tailEnd/>
            </a:ln>
          </p:spPr>
          <p:txBody>
            <a:bodyPr wrap="none" anchor="ctr"/>
            <a:lstStyle/>
            <a:p>
              <a:endParaRPr lang="zh-CN" altLang="en-US">
                <a:ea typeface="宋体" pitchFamily="2" charset="-122"/>
              </a:endParaRPr>
            </a:p>
          </p:txBody>
        </p:sp>
        <p:sp>
          <p:nvSpPr>
            <p:cNvPr id="19495" name="Text Box 39"/>
            <p:cNvSpPr txBox="1">
              <a:spLocks noChangeArrowheads="1"/>
            </p:cNvSpPr>
            <p:nvPr/>
          </p:nvSpPr>
          <p:spPr bwMode="black">
            <a:xfrm>
              <a:off x="4643437" y="1749864"/>
              <a:ext cx="3500702" cy="600156"/>
            </a:xfrm>
            <a:prstGeom prst="rect">
              <a:avLst/>
            </a:prstGeom>
            <a:noFill/>
            <a:ln w="9525" algn="ctr">
              <a:noFill/>
              <a:miter lim="800000"/>
              <a:headEnd/>
              <a:tailEnd/>
            </a:ln>
          </p:spPr>
          <p:txBody>
            <a:bodyPr>
              <a:spAutoFit/>
            </a:bodyPr>
            <a:lstStyle/>
            <a:p>
              <a:pPr>
                <a:lnSpc>
                  <a:spcPct val="150000"/>
                </a:lnSpc>
              </a:pPr>
              <a:r>
                <a:rPr lang="zh-CN" altLang="en-US" sz="2200" b="1" dirty="0" smtClean="0">
                  <a:latin typeface="华文中宋" pitchFamily="2" charset="-122"/>
                  <a:ea typeface="华文中宋" pitchFamily="2" charset="-122"/>
                </a:rPr>
                <a:t>全新的科目名称</a:t>
              </a:r>
              <a:endParaRPr lang="en-US" altLang="zh-CN" sz="2200" b="1" dirty="0">
                <a:latin typeface="华文中宋" pitchFamily="2" charset="-122"/>
                <a:ea typeface="华文中宋" pitchFamily="2" charset="-122"/>
              </a:endParaRPr>
            </a:p>
          </p:txBody>
        </p:sp>
        <p:sp>
          <p:nvSpPr>
            <p:cNvPr id="19496" name="Text Box 40"/>
            <p:cNvSpPr txBox="1">
              <a:spLocks noChangeArrowheads="1"/>
            </p:cNvSpPr>
            <p:nvPr/>
          </p:nvSpPr>
          <p:spPr bwMode="black">
            <a:xfrm>
              <a:off x="4643437" y="4750260"/>
              <a:ext cx="5072098" cy="1048029"/>
            </a:xfrm>
            <a:prstGeom prst="rect">
              <a:avLst/>
            </a:prstGeom>
            <a:noFill/>
            <a:ln w="9525" algn="ctr">
              <a:noFill/>
              <a:miter lim="800000"/>
              <a:headEnd/>
              <a:tailEnd/>
            </a:ln>
          </p:spPr>
          <p:txBody>
            <a:bodyPr>
              <a:spAutoFit/>
            </a:bodyPr>
            <a:lstStyle/>
            <a:p>
              <a:pPr>
                <a:lnSpc>
                  <a:spcPct val="150000"/>
                </a:lnSpc>
              </a:pPr>
              <a:r>
                <a:rPr lang="zh-CN" altLang="en-US" sz="2200" b="1" dirty="0">
                  <a:latin typeface="华文中宋" pitchFamily="2" charset="-122"/>
                  <a:ea typeface="华文中宋" pitchFamily="2" charset="-122"/>
                </a:rPr>
                <a:t>未</a:t>
              </a:r>
              <a:r>
                <a:rPr lang="zh-CN" altLang="en-US" sz="2200" b="1" dirty="0" smtClean="0">
                  <a:latin typeface="华文中宋" pitchFamily="2" charset="-122"/>
                  <a:ea typeface="华文中宋" pitchFamily="2" charset="-122"/>
                </a:rPr>
                <a:t>按照规定审核、报送的</a:t>
              </a:r>
              <a:r>
                <a:rPr lang="zh-CN" altLang="en-US" sz="2200" b="1" dirty="0">
                  <a:latin typeface="华文中宋" pitchFamily="2" charset="-122"/>
                  <a:ea typeface="华文中宋" pitchFamily="2" charset="-122"/>
                </a:rPr>
                <a:t>依托单位将记入其信用记录</a:t>
              </a:r>
            </a:p>
          </p:txBody>
        </p:sp>
        <p:sp>
          <p:nvSpPr>
            <p:cNvPr id="19497" name="Text Box 41"/>
            <p:cNvSpPr txBox="1">
              <a:spLocks noChangeArrowheads="1"/>
            </p:cNvSpPr>
            <p:nvPr/>
          </p:nvSpPr>
          <p:spPr bwMode="black">
            <a:xfrm>
              <a:off x="5214938" y="4035880"/>
              <a:ext cx="4357749" cy="540204"/>
            </a:xfrm>
            <a:prstGeom prst="rect">
              <a:avLst/>
            </a:prstGeom>
            <a:noFill/>
            <a:ln w="9525" algn="ctr">
              <a:noFill/>
              <a:miter lim="800000"/>
              <a:headEnd/>
              <a:tailEnd/>
            </a:ln>
          </p:spPr>
          <p:txBody>
            <a:bodyPr wrap="square">
              <a:spAutoFit/>
            </a:bodyPr>
            <a:lstStyle/>
            <a:p>
              <a:pPr>
                <a:lnSpc>
                  <a:spcPct val="150000"/>
                </a:lnSpc>
              </a:pPr>
              <a:r>
                <a:rPr lang="zh-CN" altLang="en-US" sz="2200" b="1" dirty="0" smtClean="0">
                  <a:latin typeface="华文中宋" pitchFamily="2" charset="-122"/>
                  <a:ea typeface="华文中宋" pitchFamily="2" charset="-122"/>
                </a:rPr>
                <a:t>表格存在</a:t>
              </a:r>
              <a:r>
                <a:rPr lang="zh-CN" altLang="en-US" sz="2200" b="1" dirty="0">
                  <a:latin typeface="华文中宋" pitchFamily="2" charset="-122"/>
                  <a:ea typeface="华文中宋" pitchFamily="2" charset="-122"/>
                </a:rPr>
                <a:t>一定的勾稽关系</a:t>
              </a:r>
              <a:endParaRPr lang="en-US" altLang="zh-CN" sz="2200" b="1" dirty="0">
                <a:latin typeface="华文中宋" pitchFamily="2" charset="-122"/>
                <a:ea typeface="华文中宋" pitchFamily="2" charset="-122"/>
              </a:endParaRPr>
            </a:p>
          </p:txBody>
        </p:sp>
        <p:sp>
          <p:nvSpPr>
            <p:cNvPr id="19498" name="Text Box 42"/>
            <p:cNvSpPr txBox="1">
              <a:spLocks noChangeArrowheads="1"/>
            </p:cNvSpPr>
            <p:nvPr/>
          </p:nvSpPr>
          <p:spPr bwMode="black">
            <a:xfrm>
              <a:off x="5072065" y="2464244"/>
              <a:ext cx="4786376" cy="540204"/>
            </a:xfrm>
            <a:prstGeom prst="rect">
              <a:avLst/>
            </a:prstGeom>
            <a:noFill/>
            <a:ln w="9525" algn="ctr">
              <a:noFill/>
              <a:miter lim="800000"/>
              <a:headEnd/>
              <a:tailEnd/>
            </a:ln>
          </p:spPr>
          <p:txBody>
            <a:bodyPr wrap="square">
              <a:spAutoFit/>
            </a:bodyPr>
            <a:lstStyle/>
            <a:p>
              <a:pPr>
                <a:lnSpc>
                  <a:spcPct val="150000"/>
                </a:lnSpc>
              </a:pPr>
              <a:r>
                <a:rPr lang="zh-CN" altLang="en-US" sz="2200" b="1" dirty="0" smtClean="0">
                  <a:latin typeface="华文中宋" pitchFamily="2" charset="-122"/>
                  <a:ea typeface="华文中宋" pitchFamily="2" charset="-122"/>
                </a:rPr>
                <a:t>间接费用的核定标准和管理方式</a:t>
              </a:r>
              <a:endParaRPr lang="en-US" altLang="zh-CN" sz="2200" b="1" dirty="0">
                <a:latin typeface="华文中宋" pitchFamily="2" charset="-122"/>
                <a:ea typeface="华文中宋" pitchFamily="2" charset="-122"/>
              </a:endParaRPr>
            </a:p>
          </p:txBody>
        </p:sp>
        <p:sp>
          <p:nvSpPr>
            <p:cNvPr id="19499" name="Text Box 43"/>
            <p:cNvSpPr txBox="1">
              <a:spLocks noChangeArrowheads="1"/>
            </p:cNvSpPr>
            <p:nvPr/>
          </p:nvSpPr>
          <p:spPr bwMode="black">
            <a:xfrm>
              <a:off x="5286379" y="3250062"/>
              <a:ext cx="4429156" cy="540204"/>
            </a:xfrm>
            <a:prstGeom prst="rect">
              <a:avLst/>
            </a:prstGeom>
            <a:noFill/>
            <a:ln w="9525" algn="ctr">
              <a:noFill/>
              <a:miter lim="800000"/>
              <a:headEnd/>
              <a:tailEnd/>
            </a:ln>
          </p:spPr>
          <p:txBody>
            <a:bodyPr>
              <a:spAutoFit/>
            </a:bodyPr>
            <a:lstStyle/>
            <a:p>
              <a:pPr>
                <a:lnSpc>
                  <a:spcPct val="150000"/>
                </a:lnSpc>
              </a:pPr>
              <a:r>
                <a:rPr lang="zh-CN" altLang="en-US" sz="2200" b="1" dirty="0">
                  <a:latin typeface="华文中宋" pitchFamily="2" charset="-122"/>
                  <a:ea typeface="华文中宋" pitchFamily="2" charset="-122"/>
                </a:rPr>
                <a:t>增设预算说明书</a:t>
              </a:r>
              <a:r>
                <a:rPr lang="zh-CN" altLang="en-US" sz="2200" b="1" dirty="0" smtClean="0">
                  <a:latin typeface="华文中宋" pitchFamily="2" charset="-122"/>
                  <a:ea typeface="华文中宋" pitchFamily="2" charset="-122"/>
                </a:rPr>
                <a:t>，预算资金明细表</a:t>
              </a:r>
              <a:endParaRPr lang="en-US" altLang="zh-CN" sz="2200" b="1" dirty="0">
                <a:latin typeface="华文中宋" pitchFamily="2" charset="-122"/>
                <a:ea typeface="华文中宋" pitchFamily="2" charset="-122"/>
              </a:endParaRPr>
            </a:p>
          </p:txBody>
        </p:sp>
        <p:grpSp>
          <p:nvGrpSpPr>
            <p:cNvPr id="19500" name="Group 44"/>
            <p:cNvGrpSpPr>
              <a:grpSpLocks/>
            </p:cNvGrpSpPr>
            <p:nvPr/>
          </p:nvGrpSpPr>
          <p:grpSpPr bwMode="auto">
            <a:xfrm>
              <a:off x="4098131" y="1833510"/>
              <a:ext cx="419959" cy="430251"/>
              <a:chOff x="384" y="1776"/>
              <a:chExt cx="1488" cy="1488"/>
            </a:xfrm>
          </p:grpSpPr>
          <p:sp>
            <p:nvSpPr>
              <p:cNvPr id="13" name="Oval 45"/>
              <p:cNvSpPr>
                <a:spLocks noChangeArrowheads="1"/>
              </p:cNvSpPr>
              <p:nvPr/>
            </p:nvSpPr>
            <p:spPr bwMode="gray">
              <a:xfrm>
                <a:off x="392" y="1778"/>
                <a:ext cx="1479" cy="1488"/>
              </a:xfrm>
              <a:prstGeom prst="ellipse">
                <a:avLst/>
              </a:prstGeom>
              <a:gradFill rotWithShape="1">
                <a:gsLst>
                  <a:gs pos="0">
                    <a:schemeClr val="accent1">
                      <a:gamma/>
                      <a:tint val="10196"/>
                      <a:invGamma/>
                    </a:schemeClr>
                  </a:gs>
                  <a:gs pos="50000">
                    <a:schemeClr val="accent1"/>
                  </a:gs>
                  <a:gs pos="100000">
                    <a:schemeClr val="accent1">
                      <a:gamma/>
                      <a:tint val="10196"/>
                      <a:invGamma/>
                    </a:schemeClr>
                  </a:gs>
                </a:gsLst>
                <a:lin ang="5400000" scaled="1"/>
              </a:gradFill>
              <a:ln w="12700">
                <a:solidFill>
                  <a:schemeClr val="accent1"/>
                </a:solidFill>
                <a:round/>
                <a:headEnd/>
                <a:tailEnd/>
              </a:ln>
              <a:effectLst>
                <a:outerShdw dist="50800" dir="5400000" algn="ctr" rotWithShape="0">
                  <a:schemeClr val="bg2">
                    <a:alpha val="50000"/>
                  </a:schemeClr>
                </a:outerShdw>
              </a:effectLst>
            </p:spPr>
            <p:txBody>
              <a:bodyPr wrap="none" anchor="ctr"/>
              <a:lstStyle/>
              <a:p>
                <a:pPr>
                  <a:defRPr/>
                </a:pPr>
                <a:endParaRPr lang="zh-CN" altLang="en-US">
                  <a:latin typeface="Arial" charset="0"/>
                  <a:ea typeface="宋体" pitchFamily="2" charset="-122"/>
                </a:endParaRPr>
              </a:p>
            </p:txBody>
          </p:sp>
          <p:sp>
            <p:nvSpPr>
              <p:cNvPr id="14" name="Oval 46"/>
              <p:cNvSpPr>
                <a:spLocks noChangeArrowheads="1"/>
              </p:cNvSpPr>
              <p:nvPr/>
            </p:nvSpPr>
            <p:spPr bwMode="gray">
              <a:xfrm>
                <a:off x="409" y="1800"/>
                <a:ext cx="1434" cy="1433"/>
              </a:xfrm>
              <a:prstGeom prst="ellipse">
                <a:avLst/>
              </a:prstGeom>
              <a:gradFill rotWithShape="1">
                <a:gsLst>
                  <a:gs pos="0">
                    <a:schemeClr val="accent1">
                      <a:gamma/>
                      <a:tint val="34902"/>
                      <a:invGamma/>
                    </a:schemeClr>
                  </a:gs>
                  <a:gs pos="50000">
                    <a:schemeClr val="accent1"/>
                  </a:gs>
                  <a:gs pos="100000">
                    <a:schemeClr val="accent1">
                      <a:gamma/>
                      <a:tint val="34902"/>
                      <a:invGamma/>
                    </a:schemeClr>
                  </a:gs>
                </a:gsLst>
                <a:lin ang="5400000" scaled="1"/>
              </a:gradFill>
              <a:ln w="19050">
                <a:solidFill>
                  <a:schemeClr val="accent1">
                    <a:alpha val="20000"/>
                  </a:schemeClr>
                </a:solidFill>
                <a:round/>
                <a:headEnd/>
                <a:tailEnd/>
              </a:ln>
              <a:effectLst/>
            </p:spPr>
            <p:txBody>
              <a:bodyPr wrap="none" anchor="ctr"/>
              <a:lstStyle/>
              <a:p>
                <a:pPr>
                  <a:defRPr/>
                </a:pPr>
                <a:endParaRPr lang="zh-CN" altLang="en-US">
                  <a:latin typeface="Arial" charset="0"/>
                  <a:ea typeface="宋体" pitchFamily="2" charset="-122"/>
                </a:endParaRPr>
              </a:p>
            </p:txBody>
          </p:sp>
        </p:grpSp>
        <p:grpSp>
          <p:nvGrpSpPr>
            <p:cNvPr id="19501" name="Group 47"/>
            <p:cNvGrpSpPr>
              <a:grpSpLocks/>
            </p:cNvGrpSpPr>
            <p:nvPr/>
          </p:nvGrpSpPr>
          <p:grpSpPr bwMode="auto">
            <a:xfrm>
              <a:off x="4568394" y="2519310"/>
              <a:ext cx="419959" cy="430251"/>
              <a:chOff x="384" y="1776"/>
              <a:chExt cx="1488" cy="1488"/>
            </a:xfrm>
          </p:grpSpPr>
          <p:sp>
            <p:nvSpPr>
              <p:cNvPr id="16" name="Oval 48"/>
              <p:cNvSpPr>
                <a:spLocks noChangeArrowheads="1"/>
              </p:cNvSpPr>
              <p:nvPr/>
            </p:nvSpPr>
            <p:spPr bwMode="gray">
              <a:xfrm>
                <a:off x="386" y="1778"/>
                <a:ext cx="1485" cy="1488"/>
              </a:xfrm>
              <a:prstGeom prst="ellipse">
                <a:avLst/>
              </a:prstGeom>
              <a:gradFill rotWithShape="1">
                <a:gsLst>
                  <a:gs pos="0">
                    <a:schemeClr val="accent2">
                      <a:gamma/>
                      <a:tint val="10196"/>
                      <a:invGamma/>
                    </a:schemeClr>
                  </a:gs>
                  <a:gs pos="50000">
                    <a:schemeClr val="accent2"/>
                  </a:gs>
                  <a:gs pos="100000">
                    <a:schemeClr val="accent2">
                      <a:gamma/>
                      <a:tint val="10196"/>
                      <a:invGamma/>
                    </a:schemeClr>
                  </a:gs>
                </a:gsLst>
                <a:lin ang="5400000" scaled="1"/>
              </a:gradFill>
              <a:ln w="12700">
                <a:solidFill>
                  <a:schemeClr val="accent2"/>
                </a:solidFill>
                <a:round/>
                <a:headEnd/>
                <a:tailEnd/>
              </a:ln>
              <a:effectLst>
                <a:outerShdw dist="50800" dir="5400000" algn="ctr" rotWithShape="0">
                  <a:schemeClr val="bg2">
                    <a:alpha val="50000"/>
                  </a:schemeClr>
                </a:outerShdw>
              </a:effectLst>
            </p:spPr>
            <p:txBody>
              <a:bodyPr wrap="none" anchor="ctr"/>
              <a:lstStyle/>
              <a:p>
                <a:pPr>
                  <a:defRPr/>
                </a:pPr>
                <a:endParaRPr lang="zh-CN" altLang="en-US">
                  <a:latin typeface="Arial" charset="0"/>
                  <a:ea typeface="宋体" pitchFamily="2" charset="-122"/>
                </a:endParaRPr>
              </a:p>
            </p:txBody>
          </p:sp>
          <p:sp>
            <p:nvSpPr>
              <p:cNvPr id="17" name="Oval 49"/>
              <p:cNvSpPr>
                <a:spLocks noChangeArrowheads="1"/>
              </p:cNvSpPr>
              <p:nvPr/>
            </p:nvSpPr>
            <p:spPr bwMode="gray">
              <a:xfrm>
                <a:off x="408" y="1800"/>
                <a:ext cx="1434" cy="1433"/>
              </a:xfrm>
              <a:prstGeom prst="ellipse">
                <a:avLst/>
              </a:prstGeom>
              <a:gradFill rotWithShape="1">
                <a:gsLst>
                  <a:gs pos="0">
                    <a:schemeClr val="accent2">
                      <a:gamma/>
                      <a:tint val="34902"/>
                      <a:invGamma/>
                    </a:schemeClr>
                  </a:gs>
                  <a:gs pos="50000">
                    <a:schemeClr val="accent2"/>
                  </a:gs>
                  <a:gs pos="100000">
                    <a:schemeClr val="accent2">
                      <a:gamma/>
                      <a:tint val="34902"/>
                      <a:invGamma/>
                    </a:schemeClr>
                  </a:gs>
                </a:gsLst>
                <a:lin ang="5400000" scaled="1"/>
              </a:gradFill>
              <a:ln w="19050">
                <a:solidFill>
                  <a:schemeClr val="accent2">
                    <a:alpha val="20000"/>
                  </a:schemeClr>
                </a:solidFill>
                <a:round/>
                <a:headEnd/>
                <a:tailEnd/>
              </a:ln>
              <a:effectLst/>
            </p:spPr>
            <p:txBody>
              <a:bodyPr wrap="none" anchor="ctr"/>
              <a:lstStyle/>
              <a:p>
                <a:pPr>
                  <a:defRPr/>
                </a:pPr>
                <a:endParaRPr lang="zh-CN" altLang="en-US">
                  <a:latin typeface="Arial" charset="0"/>
                  <a:ea typeface="宋体" pitchFamily="2" charset="-122"/>
                </a:endParaRPr>
              </a:p>
            </p:txBody>
          </p:sp>
        </p:grpSp>
        <p:grpSp>
          <p:nvGrpSpPr>
            <p:cNvPr id="19502" name="Group 50"/>
            <p:cNvGrpSpPr>
              <a:grpSpLocks/>
            </p:cNvGrpSpPr>
            <p:nvPr/>
          </p:nvGrpSpPr>
          <p:grpSpPr bwMode="auto">
            <a:xfrm>
              <a:off x="4803525" y="3299732"/>
              <a:ext cx="419959" cy="800358"/>
              <a:chOff x="384" y="1776"/>
              <a:chExt cx="1488" cy="2768"/>
            </a:xfrm>
          </p:grpSpPr>
          <p:sp>
            <p:nvSpPr>
              <p:cNvPr id="19" name="Oval 51"/>
              <p:cNvSpPr>
                <a:spLocks noChangeArrowheads="1"/>
              </p:cNvSpPr>
              <p:nvPr/>
            </p:nvSpPr>
            <p:spPr bwMode="gray">
              <a:xfrm>
                <a:off x="385" y="1774"/>
                <a:ext cx="1485" cy="1488"/>
              </a:xfrm>
              <a:prstGeom prst="ellipse">
                <a:avLst/>
              </a:prstGeom>
              <a:gradFill rotWithShape="1">
                <a:gsLst>
                  <a:gs pos="0">
                    <a:schemeClr val="hlink">
                      <a:gamma/>
                      <a:tint val="10196"/>
                      <a:invGamma/>
                    </a:schemeClr>
                  </a:gs>
                  <a:gs pos="50000">
                    <a:schemeClr val="hlink"/>
                  </a:gs>
                  <a:gs pos="100000">
                    <a:schemeClr val="hlink">
                      <a:gamma/>
                      <a:tint val="10196"/>
                      <a:invGamma/>
                    </a:schemeClr>
                  </a:gs>
                </a:gsLst>
                <a:lin ang="5400000" scaled="1"/>
              </a:gradFill>
              <a:ln w="12700">
                <a:solidFill>
                  <a:schemeClr val="hlink"/>
                </a:solidFill>
                <a:round/>
                <a:headEnd/>
                <a:tailEnd/>
              </a:ln>
              <a:effectLst>
                <a:outerShdw dist="50800" dir="5400000" algn="ctr" rotWithShape="0">
                  <a:schemeClr val="bg2">
                    <a:alpha val="50000"/>
                  </a:schemeClr>
                </a:outerShdw>
              </a:effectLst>
            </p:spPr>
            <p:txBody>
              <a:bodyPr wrap="none" anchor="ctr"/>
              <a:lstStyle/>
              <a:p>
                <a:pPr>
                  <a:defRPr/>
                </a:pPr>
                <a:endParaRPr lang="zh-CN" altLang="en-US">
                  <a:latin typeface="Arial" charset="0"/>
                  <a:ea typeface="宋体" pitchFamily="2" charset="-122"/>
                </a:endParaRPr>
              </a:p>
            </p:txBody>
          </p:sp>
          <p:sp>
            <p:nvSpPr>
              <p:cNvPr id="19514" name="Oval 52"/>
              <p:cNvSpPr>
                <a:spLocks noChangeArrowheads="1"/>
              </p:cNvSpPr>
              <p:nvPr/>
            </p:nvSpPr>
            <p:spPr bwMode="gray">
              <a:xfrm>
                <a:off x="405" y="1797"/>
                <a:ext cx="1436" cy="2747"/>
              </a:xfrm>
              <a:prstGeom prst="ellipse">
                <a:avLst/>
              </a:prstGeom>
              <a:noFill/>
              <a:ln w="9525" algn="ctr">
                <a:noFill/>
                <a:miter lim="800000"/>
                <a:headEnd/>
                <a:tailEnd/>
              </a:ln>
            </p:spPr>
            <p:txBody>
              <a:bodyPr>
                <a:spAutoFit/>
              </a:bodyPr>
              <a:lstStyle/>
              <a:p>
                <a:pPr>
                  <a:lnSpc>
                    <a:spcPct val="150000"/>
                  </a:lnSpc>
                </a:pPr>
                <a:endParaRPr lang="zh-CN" altLang="en-US" sz="2200" b="1">
                  <a:latin typeface="仿宋" pitchFamily="49" charset="-122"/>
                  <a:ea typeface="仿宋" pitchFamily="49" charset="-122"/>
                </a:endParaRPr>
              </a:p>
            </p:txBody>
          </p:sp>
        </p:grpSp>
        <p:grpSp>
          <p:nvGrpSpPr>
            <p:cNvPr id="19503" name="Group 53"/>
            <p:cNvGrpSpPr>
              <a:grpSpLocks/>
            </p:cNvGrpSpPr>
            <p:nvPr/>
          </p:nvGrpSpPr>
          <p:grpSpPr bwMode="auto">
            <a:xfrm>
              <a:off x="4574321" y="4072566"/>
              <a:ext cx="559663" cy="794286"/>
              <a:chOff x="405" y="1797"/>
              <a:chExt cx="1983" cy="2747"/>
            </a:xfrm>
          </p:grpSpPr>
          <p:sp>
            <p:nvSpPr>
              <p:cNvPr id="22" name="Oval 54"/>
              <p:cNvSpPr>
                <a:spLocks noChangeArrowheads="1"/>
              </p:cNvSpPr>
              <p:nvPr/>
            </p:nvSpPr>
            <p:spPr bwMode="gray">
              <a:xfrm>
                <a:off x="903" y="1917"/>
                <a:ext cx="1485" cy="1488"/>
              </a:xfrm>
              <a:prstGeom prst="ellipse">
                <a:avLst/>
              </a:prstGeom>
              <a:gradFill rotWithShape="1">
                <a:gsLst>
                  <a:gs pos="0">
                    <a:schemeClr val="folHlink">
                      <a:gamma/>
                      <a:tint val="10196"/>
                      <a:invGamma/>
                    </a:schemeClr>
                  </a:gs>
                  <a:gs pos="50000">
                    <a:schemeClr val="folHlink"/>
                  </a:gs>
                  <a:gs pos="100000">
                    <a:schemeClr val="folHlink">
                      <a:gamma/>
                      <a:tint val="10196"/>
                      <a:invGamma/>
                    </a:schemeClr>
                  </a:gs>
                </a:gsLst>
                <a:lin ang="5400000" scaled="1"/>
              </a:gradFill>
              <a:ln w="12700">
                <a:solidFill>
                  <a:schemeClr val="folHlink"/>
                </a:solidFill>
                <a:round/>
                <a:headEnd/>
                <a:tailEnd/>
              </a:ln>
              <a:effectLst>
                <a:outerShdw dist="50800" dir="5400000" algn="ctr" rotWithShape="0">
                  <a:schemeClr val="bg2">
                    <a:alpha val="50000"/>
                  </a:schemeClr>
                </a:outerShdw>
              </a:effectLst>
            </p:spPr>
            <p:txBody>
              <a:bodyPr wrap="none" anchor="ctr"/>
              <a:lstStyle/>
              <a:p>
                <a:pPr>
                  <a:defRPr/>
                </a:pPr>
                <a:endParaRPr lang="zh-CN" altLang="en-US">
                  <a:latin typeface="Arial" charset="0"/>
                  <a:ea typeface="宋体" pitchFamily="2" charset="-122"/>
                </a:endParaRPr>
              </a:p>
            </p:txBody>
          </p:sp>
          <p:sp>
            <p:nvSpPr>
              <p:cNvPr id="19512" name="Oval 55"/>
              <p:cNvSpPr>
                <a:spLocks noChangeArrowheads="1"/>
              </p:cNvSpPr>
              <p:nvPr/>
            </p:nvSpPr>
            <p:spPr bwMode="gray">
              <a:xfrm>
                <a:off x="405" y="1797"/>
                <a:ext cx="1436" cy="2747"/>
              </a:xfrm>
              <a:prstGeom prst="ellipse">
                <a:avLst/>
              </a:prstGeom>
              <a:noFill/>
              <a:ln w="9525" algn="ctr">
                <a:noFill/>
                <a:miter lim="800000"/>
                <a:headEnd/>
                <a:tailEnd/>
              </a:ln>
            </p:spPr>
            <p:txBody>
              <a:bodyPr>
                <a:spAutoFit/>
              </a:bodyPr>
              <a:lstStyle/>
              <a:p>
                <a:pPr>
                  <a:lnSpc>
                    <a:spcPct val="150000"/>
                  </a:lnSpc>
                </a:pPr>
                <a:endParaRPr lang="zh-CN" altLang="en-US" sz="2200" b="1">
                  <a:latin typeface="仿宋" pitchFamily="49" charset="-122"/>
                  <a:ea typeface="仿宋" pitchFamily="49" charset="-122"/>
                </a:endParaRPr>
              </a:p>
            </p:txBody>
          </p:sp>
        </p:grpSp>
        <p:sp>
          <p:nvSpPr>
            <p:cNvPr id="25" name="Oval 57"/>
            <p:cNvSpPr>
              <a:spLocks noChangeArrowheads="1"/>
            </p:cNvSpPr>
            <p:nvPr/>
          </p:nvSpPr>
          <p:spPr bwMode="gray">
            <a:xfrm>
              <a:off x="4214830" y="4893092"/>
              <a:ext cx="422217" cy="430251"/>
            </a:xfrm>
            <a:prstGeom prst="ellipse">
              <a:avLst/>
            </a:prstGeom>
            <a:gradFill rotWithShape="1">
              <a:gsLst>
                <a:gs pos="0">
                  <a:srgbClr val="D04896">
                    <a:gamma/>
                    <a:tint val="10196"/>
                    <a:invGamma/>
                  </a:srgbClr>
                </a:gs>
                <a:gs pos="50000">
                  <a:srgbClr val="D04896"/>
                </a:gs>
                <a:gs pos="100000">
                  <a:srgbClr val="D04896">
                    <a:gamma/>
                    <a:tint val="10196"/>
                    <a:invGamma/>
                  </a:srgbClr>
                </a:gs>
              </a:gsLst>
              <a:lin ang="5400000" scaled="1"/>
            </a:gradFill>
            <a:ln w="12700">
              <a:solidFill>
                <a:srgbClr val="D04896"/>
              </a:solidFill>
              <a:round/>
              <a:headEnd/>
              <a:tailEnd/>
            </a:ln>
            <a:effectLst>
              <a:outerShdw dist="50800" dir="5400000" algn="ctr" rotWithShape="0">
                <a:schemeClr val="bg2">
                  <a:alpha val="50000"/>
                </a:schemeClr>
              </a:outerShdw>
            </a:effectLst>
          </p:spPr>
          <p:txBody>
            <a:bodyPr wrap="none" anchor="ctr"/>
            <a:lstStyle/>
            <a:p>
              <a:pPr>
                <a:defRPr/>
              </a:pPr>
              <a:endParaRPr lang="zh-CN" altLang="en-US">
                <a:latin typeface="Arial" charset="0"/>
                <a:ea typeface="宋体" pitchFamily="2" charset="-122"/>
              </a:endParaRPr>
            </a:p>
          </p:txBody>
        </p:sp>
        <p:grpSp>
          <p:nvGrpSpPr>
            <p:cNvPr id="19505" name="Group 59"/>
            <p:cNvGrpSpPr>
              <a:grpSpLocks/>
            </p:cNvGrpSpPr>
            <p:nvPr/>
          </p:nvGrpSpPr>
          <p:grpSpPr bwMode="auto">
            <a:xfrm>
              <a:off x="1583054" y="2143116"/>
              <a:ext cx="2869722" cy="2940046"/>
              <a:chOff x="384" y="1776"/>
              <a:chExt cx="1488" cy="1488"/>
            </a:xfrm>
          </p:grpSpPr>
          <p:sp>
            <p:nvSpPr>
              <p:cNvPr id="28" name="Oval 60"/>
              <p:cNvSpPr>
                <a:spLocks noChangeArrowheads="1"/>
              </p:cNvSpPr>
              <p:nvPr/>
            </p:nvSpPr>
            <p:spPr bwMode="gray">
              <a:xfrm>
                <a:off x="384" y="1776"/>
                <a:ext cx="1488" cy="1488"/>
              </a:xfrm>
              <a:prstGeom prst="ellipse">
                <a:avLst/>
              </a:prstGeom>
              <a:gradFill rotWithShape="1">
                <a:gsLst>
                  <a:gs pos="0">
                    <a:schemeClr val="tx2">
                      <a:gamma/>
                      <a:tint val="0"/>
                      <a:invGamma/>
                    </a:schemeClr>
                  </a:gs>
                  <a:gs pos="50000">
                    <a:schemeClr val="tx2"/>
                  </a:gs>
                  <a:gs pos="100000">
                    <a:schemeClr val="tx2">
                      <a:gamma/>
                      <a:tint val="0"/>
                      <a:invGamma/>
                    </a:schemeClr>
                  </a:gs>
                </a:gsLst>
                <a:lin ang="5400000" scaled="1"/>
              </a:gradFill>
              <a:ln w="12700">
                <a:solidFill>
                  <a:schemeClr val="bg1"/>
                </a:solidFill>
                <a:round/>
                <a:headEnd/>
                <a:tailEnd/>
              </a:ln>
              <a:effectLst>
                <a:outerShdw dist="50800" dir="5400000" algn="ctr" rotWithShape="0">
                  <a:schemeClr val="bg2">
                    <a:alpha val="50000"/>
                  </a:schemeClr>
                </a:outerShdw>
              </a:effectLst>
            </p:spPr>
            <p:txBody>
              <a:bodyPr wrap="none" anchor="ctr"/>
              <a:lstStyle/>
              <a:p>
                <a:pPr>
                  <a:defRPr/>
                </a:pPr>
                <a:endParaRPr lang="zh-CN" altLang="en-US">
                  <a:latin typeface="Arial" charset="0"/>
                  <a:ea typeface="宋体" pitchFamily="2" charset="-122"/>
                </a:endParaRPr>
              </a:p>
            </p:txBody>
          </p:sp>
          <p:sp>
            <p:nvSpPr>
              <p:cNvPr id="29" name="Oval 61"/>
              <p:cNvSpPr>
                <a:spLocks noChangeArrowheads="1"/>
              </p:cNvSpPr>
              <p:nvPr/>
            </p:nvSpPr>
            <p:spPr bwMode="gray">
              <a:xfrm>
                <a:off x="407" y="1800"/>
                <a:ext cx="1434" cy="1433"/>
              </a:xfrm>
              <a:prstGeom prst="ellipse">
                <a:avLst/>
              </a:prstGeom>
              <a:gradFill rotWithShape="1">
                <a:gsLst>
                  <a:gs pos="0">
                    <a:schemeClr val="tx2">
                      <a:gamma/>
                      <a:tint val="34902"/>
                      <a:invGamma/>
                    </a:schemeClr>
                  </a:gs>
                  <a:gs pos="50000">
                    <a:schemeClr val="tx2"/>
                  </a:gs>
                  <a:gs pos="100000">
                    <a:schemeClr val="tx2">
                      <a:gamma/>
                      <a:tint val="34902"/>
                      <a:invGamma/>
                    </a:schemeClr>
                  </a:gs>
                </a:gsLst>
                <a:lin ang="5400000" scaled="1"/>
              </a:gradFill>
              <a:ln w="19050">
                <a:solidFill>
                  <a:schemeClr val="bg1">
                    <a:alpha val="20000"/>
                  </a:schemeClr>
                </a:solidFill>
                <a:round/>
                <a:headEnd/>
                <a:tailEnd/>
              </a:ln>
              <a:effectLst/>
            </p:spPr>
            <p:txBody>
              <a:bodyPr wrap="none" anchor="ctr"/>
              <a:lstStyle/>
              <a:p>
                <a:pPr>
                  <a:defRPr/>
                </a:pPr>
                <a:endParaRPr lang="zh-CN" altLang="en-US">
                  <a:latin typeface="Arial" charset="0"/>
                  <a:ea typeface="宋体" pitchFamily="2" charset="-122"/>
                </a:endParaRPr>
              </a:p>
            </p:txBody>
          </p:sp>
        </p:grpSp>
        <p:sp>
          <p:nvSpPr>
            <p:cNvPr id="30" name="Text Box 37"/>
            <p:cNvSpPr txBox="1">
              <a:spLocks noChangeArrowheads="1"/>
            </p:cNvSpPr>
            <p:nvPr/>
          </p:nvSpPr>
          <p:spPr bwMode="white">
            <a:xfrm>
              <a:off x="1831955" y="2892843"/>
              <a:ext cx="2170127" cy="1477307"/>
            </a:xfrm>
            <a:prstGeom prst="rect">
              <a:avLst/>
            </a:prstGeom>
            <a:noFill/>
            <a:ln w="9525" algn="ctr">
              <a:noFill/>
              <a:miter lim="800000"/>
              <a:headEnd/>
              <a:tailEnd/>
            </a:ln>
            <a:effectLst>
              <a:outerShdw dist="28398" dir="3806097" algn="ctr" rotWithShape="0">
                <a:schemeClr val="tx1"/>
              </a:outerShdw>
            </a:effectLst>
          </p:spPr>
          <p:txBody>
            <a:bodyPr wrap="square">
              <a:spAutoFit/>
            </a:bodyPr>
            <a:lstStyle/>
            <a:p>
              <a:pPr algn="ctr">
                <a:spcBef>
                  <a:spcPct val="50000"/>
                </a:spcBef>
                <a:defRPr/>
              </a:pPr>
              <a:r>
                <a:rPr lang="zh-CN" altLang="en-US" sz="3600" b="1" dirty="0">
                  <a:solidFill>
                    <a:schemeClr val="bg1"/>
                  </a:solidFill>
                  <a:latin typeface="华文中宋" pitchFamily="2" charset="-122"/>
                  <a:ea typeface="华文中宋" pitchFamily="2" charset="-122"/>
                </a:rPr>
                <a:t>五点</a:t>
              </a:r>
              <a:endParaRPr lang="en-US" altLang="zh-CN" sz="3600" b="1" dirty="0">
                <a:solidFill>
                  <a:schemeClr val="bg1"/>
                </a:solidFill>
                <a:latin typeface="华文中宋" pitchFamily="2" charset="-122"/>
                <a:ea typeface="华文中宋" pitchFamily="2" charset="-122"/>
              </a:endParaRPr>
            </a:p>
            <a:p>
              <a:pPr algn="ctr">
                <a:spcBef>
                  <a:spcPct val="50000"/>
                </a:spcBef>
                <a:defRPr/>
              </a:pPr>
              <a:r>
                <a:rPr lang="zh-CN" altLang="en-US" sz="3600" b="1" dirty="0">
                  <a:solidFill>
                    <a:schemeClr val="bg1"/>
                  </a:solidFill>
                  <a:latin typeface="华文中宋" pitchFamily="2" charset="-122"/>
                  <a:ea typeface="华文中宋" pitchFamily="2" charset="-122"/>
                </a:rPr>
                <a:t>不同</a:t>
              </a:r>
              <a:endParaRPr lang="en-US" altLang="zh-CN" sz="3600" b="1" dirty="0">
                <a:solidFill>
                  <a:schemeClr val="bg1"/>
                </a:solidFill>
                <a:latin typeface="华文中宋" pitchFamily="2" charset="-122"/>
                <a:ea typeface="华文中宋" pitchFamily="2" charset="-122"/>
              </a:endParaRPr>
            </a:p>
          </p:txBody>
        </p:sp>
      </p:grpSp>
      <p:grpSp>
        <p:nvGrpSpPr>
          <p:cNvPr id="19460" name="组合 66"/>
          <p:cNvGrpSpPr>
            <a:grpSpLocks/>
          </p:cNvGrpSpPr>
          <p:nvPr/>
        </p:nvGrpSpPr>
        <p:grpSpPr bwMode="auto">
          <a:xfrm>
            <a:off x="7143750" y="5429250"/>
            <a:ext cx="1639888" cy="1179513"/>
            <a:chOff x="6076387" y="4719125"/>
            <a:chExt cx="2706658" cy="1889769"/>
          </a:xfrm>
        </p:grpSpPr>
        <p:grpSp>
          <p:nvGrpSpPr>
            <p:cNvPr id="19461" name="Group 30"/>
            <p:cNvGrpSpPr>
              <a:grpSpLocks/>
            </p:cNvGrpSpPr>
            <p:nvPr/>
          </p:nvGrpSpPr>
          <p:grpSpPr bwMode="auto">
            <a:xfrm>
              <a:off x="6076387" y="4748782"/>
              <a:ext cx="966560" cy="1163995"/>
              <a:chOff x="1124" y="1496"/>
              <a:chExt cx="1219" cy="1468"/>
            </a:xfrm>
          </p:grpSpPr>
          <p:grpSp>
            <p:nvGrpSpPr>
              <p:cNvPr id="19484" name="Group 31"/>
              <p:cNvGrpSpPr>
                <a:grpSpLocks/>
              </p:cNvGrpSpPr>
              <p:nvPr/>
            </p:nvGrpSpPr>
            <p:grpSpPr bwMode="auto">
              <a:xfrm>
                <a:off x="1136" y="1496"/>
                <a:ext cx="970" cy="1313"/>
                <a:chOff x="1136" y="1496"/>
                <a:chExt cx="970" cy="1313"/>
              </a:xfrm>
            </p:grpSpPr>
            <p:sp>
              <p:nvSpPr>
                <p:cNvPr id="19486" name="Freeform 4"/>
                <p:cNvSpPr>
                  <a:spLocks/>
                </p:cNvSpPr>
                <p:nvPr/>
              </p:nvSpPr>
              <p:spPr bwMode="gray">
                <a:xfrm rot="328192">
                  <a:off x="1178" y="2009"/>
                  <a:ext cx="243" cy="120"/>
                </a:xfrm>
                <a:custGeom>
                  <a:avLst/>
                  <a:gdLst>
                    <a:gd name="T0" fmla="*/ 0 w 389"/>
                    <a:gd name="T1" fmla="*/ 50572846 h 182"/>
                    <a:gd name="T2" fmla="*/ 31105639 w 389"/>
                    <a:gd name="T3" fmla="*/ 50572846 h 182"/>
                    <a:gd name="T4" fmla="*/ 31105639 w 389"/>
                    <a:gd name="T5" fmla="*/ 50572846 h 182"/>
                    <a:gd name="T6" fmla="*/ 31105639 w 389"/>
                    <a:gd name="T7" fmla="*/ 0 h 182"/>
                    <a:gd name="T8" fmla="*/ 0 w 389"/>
                    <a:gd name="T9" fmla="*/ 50572846 h 182"/>
                    <a:gd name="T10" fmla="*/ 0 60000 65536"/>
                    <a:gd name="T11" fmla="*/ 0 60000 65536"/>
                    <a:gd name="T12" fmla="*/ 0 60000 65536"/>
                    <a:gd name="T13" fmla="*/ 0 60000 65536"/>
                    <a:gd name="T14" fmla="*/ 0 60000 65536"/>
                    <a:gd name="T15" fmla="*/ 0 w 389"/>
                    <a:gd name="T16" fmla="*/ 0 h 182"/>
                    <a:gd name="T17" fmla="*/ 389 w 389"/>
                    <a:gd name="T18" fmla="*/ 182 h 182"/>
                  </a:gdLst>
                  <a:ahLst/>
                  <a:cxnLst>
                    <a:cxn ang="T10">
                      <a:pos x="T0" y="T1"/>
                    </a:cxn>
                    <a:cxn ang="T11">
                      <a:pos x="T2" y="T3"/>
                    </a:cxn>
                    <a:cxn ang="T12">
                      <a:pos x="T4" y="T5"/>
                    </a:cxn>
                    <a:cxn ang="T13">
                      <a:pos x="T6" y="T7"/>
                    </a:cxn>
                    <a:cxn ang="T14">
                      <a:pos x="T8" y="T9"/>
                    </a:cxn>
                  </a:cxnLst>
                  <a:rect l="T15" t="T16" r="T17" b="T18"/>
                  <a:pathLst>
                    <a:path w="389" h="182">
                      <a:moveTo>
                        <a:pt x="0" y="133"/>
                      </a:moveTo>
                      <a:lnTo>
                        <a:pt x="49" y="182"/>
                      </a:lnTo>
                      <a:lnTo>
                        <a:pt x="389" y="45"/>
                      </a:lnTo>
                      <a:lnTo>
                        <a:pt x="330" y="0"/>
                      </a:lnTo>
                      <a:lnTo>
                        <a:pt x="0" y="133"/>
                      </a:lnTo>
                      <a:close/>
                    </a:path>
                  </a:pathLst>
                </a:custGeom>
                <a:gradFill rotWithShape="1">
                  <a:gsLst>
                    <a:gs pos="0">
                      <a:srgbClr val="0061B2"/>
                    </a:gs>
                    <a:gs pos="100000">
                      <a:srgbClr val="002D52"/>
                    </a:gs>
                  </a:gsLst>
                  <a:lin ang="2700000" scaled="1"/>
                </a:gradFill>
                <a:ln w="9525">
                  <a:noFill/>
                  <a:miter lim="800000"/>
                  <a:headEnd/>
                  <a:tailEnd/>
                </a:ln>
              </p:spPr>
              <p:txBody>
                <a:bodyPr/>
                <a:lstStyle/>
                <a:p>
                  <a:endParaRPr lang="zh-CN" altLang="en-US">
                    <a:ea typeface="宋体" pitchFamily="2" charset="-122"/>
                  </a:endParaRPr>
                </a:p>
              </p:txBody>
            </p:sp>
            <p:sp>
              <p:nvSpPr>
                <p:cNvPr id="19487" name="Freeform 5"/>
                <p:cNvSpPr>
                  <a:spLocks/>
                </p:cNvSpPr>
                <p:nvPr/>
              </p:nvSpPr>
              <p:spPr bwMode="gray">
                <a:xfrm rot="328192">
                  <a:off x="1565" y="2386"/>
                  <a:ext cx="227" cy="97"/>
                </a:xfrm>
                <a:custGeom>
                  <a:avLst/>
                  <a:gdLst>
                    <a:gd name="T0" fmla="*/ 0 w 366"/>
                    <a:gd name="T1" fmla="*/ 33511023 h 154"/>
                    <a:gd name="T2" fmla="*/ 29162936 w 366"/>
                    <a:gd name="T3" fmla="*/ 33511023 h 154"/>
                    <a:gd name="T4" fmla="*/ 29162936 w 366"/>
                    <a:gd name="T5" fmla="*/ 33511023 h 154"/>
                    <a:gd name="T6" fmla="*/ 29162936 w 366"/>
                    <a:gd name="T7" fmla="*/ 0 h 154"/>
                    <a:gd name="T8" fmla="*/ 0 w 366"/>
                    <a:gd name="T9" fmla="*/ 33511023 h 154"/>
                    <a:gd name="T10" fmla="*/ 0 60000 65536"/>
                    <a:gd name="T11" fmla="*/ 0 60000 65536"/>
                    <a:gd name="T12" fmla="*/ 0 60000 65536"/>
                    <a:gd name="T13" fmla="*/ 0 60000 65536"/>
                    <a:gd name="T14" fmla="*/ 0 60000 65536"/>
                    <a:gd name="T15" fmla="*/ 0 w 366"/>
                    <a:gd name="T16" fmla="*/ 0 h 154"/>
                    <a:gd name="T17" fmla="*/ 366 w 366"/>
                    <a:gd name="T18" fmla="*/ 154 h 154"/>
                  </a:gdLst>
                  <a:ahLst/>
                  <a:cxnLst>
                    <a:cxn ang="T10">
                      <a:pos x="T0" y="T1"/>
                    </a:cxn>
                    <a:cxn ang="T11">
                      <a:pos x="T2" y="T3"/>
                    </a:cxn>
                    <a:cxn ang="T12">
                      <a:pos x="T4" y="T5"/>
                    </a:cxn>
                    <a:cxn ang="T13">
                      <a:pos x="T6" y="T7"/>
                    </a:cxn>
                    <a:cxn ang="T14">
                      <a:pos x="T8" y="T9"/>
                    </a:cxn>
                  </a:cxnLst>
                  <a:rect l="T15" t="T16" r="T17" b="T18"/>
                  <a:pathLst>
                    <a:path w="366" h="154">
                      <a:moveTo>
                        <a:pt x="0" y="113"/>
                      </a:moveTo>
                      <a:lnTo>
                        <a:pt x="40" y="154"/>
                      </a:lnTo>
                      <a:lnTo>
                        <a:pt x="366" y="42"/>
                      </a:lnTo>
                      <a:lnTo>
                        <a:pt x="309" y="0"/>
                      </a:lnTo>
                      <a:lnTo>
                        <a:pt x="0" y="113"/>
                      </a:lnTo>
                      <a:close/>
                    </a:path>
                  </a:pathLst>
                </a:custGeom>
                <a:gradFill rotWithShape="1">
                  <a:gsLst>
                    <a:gs pos="0">
                      <a:srgbClr val="0061B2"/>
                    </a:gs>
                    <a:gs pos="100000">
                      <a:srgbClr val="002D52"/>
                    </a:gs>
                  </a:gsLst>
                  <a:lin ang="2700000" scaled="1"/>
                </a:gradFill>
                <a:ln w="9525">
                  <a:noFill/>
                  <a:miter lim="800000"/>
                  <a:headEnd/>
                  <a:tailEnd/>
                </a:ln>
              </p:spPr>
              <p:txBody>
                <a:bodyPr/>
                <a:lstStyle/>
                <a:p>
                  <a:endParaRPr lang="zh-CN" altLang="en-US">
                    <a:ea typeface="宋体" pitchFamily="2" charset="-122"/>
                  </a:endParaRPr>
                </a:p>
              </p:txBody>
            </p:sp>
            <p:sp>
              <p:nvSpPr>
                <p:cNvPr id="19488" name="Freeform 6"/>
                <p:cNvSpPr>
                  <a:spLocks/>
                </p:cNvSpPr>
                <p:nvPr/>
              </p:nvSpPr>
              <p:spPr bwMode="gray">
                <a:xfrm rot="328192">
                  <a:off x="1365" y="1780"/>
                  <a:ext cx="298" cy="277"/>
                </a:xfrm>
                <a:custGeom>
                  <a:avLst/>
                  <a:gdLst>
                    <a:gd name="T0" fmla="*/ 2147483647 w 195"/>
                    <a:gd name="T1" fmla="*/ 2147483647 h 185"/>
                    <a:gd name="T2" fmla="*/ 2147483647 w 195"/>
                    <a:gd name="T3" fmla="*/ 2147483647 h 185"/>
                    <a:gd name="T4" fmla="*/ 2147483647 w 195"/>
                    <a:gd name="T5" fmla="*/ 2147483647 h 185"/>
                    <a:gd name="T6" fmla="*/ 2147483647 w 195"/>
                    <a:gd name="T7" fmla="*/ 2147483647 h 185"/>
                    <a:gd name="T8" fmla="*/ 2147483647 w 195"/>
                    <a:gd name="T9" fmla="*/ 2147483647 h 185"/>
                    <a:gd name="T10" fmla="*/ 2147483647 w 195"/>
                    <a:gd name="T11" fmla="*/ 2147483647 h 185"/>
                    <a:gd name="T12" fmla="*/ 0 60000 65536"/>
                    <a:gd name="T13" fmla="*/ 0 60000 65536"/>
                    <a:gd name="T14" fmla="*/ 0 60000 65536"/>
                    <a:gd name="T15" fmla="*/ 0 60000 65536"/>
                    <a:gd name="T16" fmla="*/ 0 60000 65536"/>
                    <a:gd name="T17" fmla="*/ 0 60000 65536"/>
                    <a:gd name="T18" fmla="*/ 0 w 195"/>
                    <a:gd name="T19" fmla="*/ 0 h 185"/>
                    <a:gd name="T20" fmla="*/ 195 w 195"/>
                    <a:gd name="T21" fmla="*/ 185 h 185"/>
                  </a:gdLst>
                  <a:ahLst/>
                  <a:cxnLst>
                    <a:cxn ang="T12">
                      <a:pos x="T0" y="T1"/>
                    </a:cxn>
                    <a:cxn ang="T13">
                      <a:pos x="T2" y="T3"/>
                    </a:cxn>
                    <a:cxn ang="T14">
                      <a:pos x="T4" y="T5"/>
                    </a:cxn>
                    <a:cxn ang="T15">
                      <a:pos x="T6" y="T7"/>
                    </a:cxn>
                    <a:cxn ang="T16">
                      <a:pos x="T8" y="T9"/>
                    </a:cxn>
                    <a:cxn ang="T17">
                      <a:pos x="T10" y="T11"/>
                    </a:cxn>
                  </a:cxnLst>
                  <a:rect l="T18" t="T19" r="T20" b="T21"/>
                  <a:pathLst>
                    <a:path w="195" h="185">
                      <a:moveTo>
                        <a:pt x="44" y="185"/>
                      </a:moveTo>
                      <a:cubicBezTo>
                        <a:pt x="44" y="185"/>
                        <a:pt x="12" y="111"/>
                        <a:pt x="60" y="62"/>
                      </a:cubicBezTo>
                      <a:cubicBezTo>
                        <a:pt x="109" y="13"/>
                        <a:pt x="167" y="22"/>
                        <a:pt x="195" y="37"/>
                      </a:cubicBezTo>
                      <a:cubicBezTo>
                        <a:pt x="195" y="37"/>
                        <a:pt x="167" y="0"/>
                        <a:pt x="88" y="17"/>
                      </a:cubicBezTo>
                      <a:cubicBezTo>
                        <a:pt x="8" y="34"/>
                        <a:pt x="0" y="107"/>
                        <a:pt x="19" y="166"/>
                      </a:cubicBezTo>
                      <a:lnTo>
                        <a:pt x="44" y="185"/>
                      </a:lnTo>
                      <a:close/>
                    </a:path>
                  </a:pathLst>
                </a:custGeom>
                <a:gradFill rotWithShape="1">
                  <a:gsLst>
                    <a:gs pos="0">
                      <a:srgbClr val="0061B2"/>
                    </a:gs>
                    <a:gs pos="100000">
                      <a:srgbClr val="002D52"/>
                    </a:gs>
                  </a:gsLst>
                  <a:lin ang="2700000" scaled="1"/>
                </a:gradFill>
                <a:ln w="9525">
                  <a:noFill/>
                  <a:miter lim="800000"/>
                  <a:headEnd/>
                  <a:tailEnd/>
                </a:ln>
              </p:spPr>
              <p:txBody>
                <a:bodyPr/>
                <a:lstStyle/>
                <a:p>
                  <a:endParaRPr lang="zh-CN" altLang="en-US">
                    <a:ea typeface="宋体" pitchFamily="2" charset="-122"/>
                  </a:endParaRPr>
                </a:p>
              </p:txBody>
            </p:sp>
            <p:sp>
              <p:nvSpPr>
                <p:cNvPr id="19489" name="Freeform 7"/>
                <p:cNvSpPr>
                  <a:spLocks/>
                </p:cNvSpPr>
                <p:nvPr/>
              </p:nvSpPr>
              <p:spPr bwMode="gray">
                <a:xfrm rot="328192">
                  <a:off x="1734" y="1694"/>
                  <a:ext cx="372" cy="741"/>
                </a:xfrm>
                <a:custGeom>
                  <a:avLst/>
                  <a:gdLst>
                    <a:gd name="T0" fmla="*/ 2147483647 w 236"/>
                    <a:gd name="T1" fmla="*/ 2147483647 h 498"/>
                    <a:gd name="T2" fmla="*/ 2147483647 w 236"/>
                    <a:gd name="T3" fmla="*/ 2147483647 h 498"/>
                    <a:gd name="T4" fmla="*/ 2147483647 w 236"/>
                    <a:gd name="T5" fmla="*/ 0 h 498"/>
                    <a:gd name="T6" fmla="*/ 2147483647 w 236"/>
                    <a:gd name="T7" fmla="*/ 2147483647 h 498"/>
                    <a:gd name="T8" fmla="*/ 2147483647 w 236"/>
                    <a:gd name="T9" fmla="*/ 2147483647 h 498"/>
                    <a:gd name="T10" fmla="*/ 2147483647 w 236"/>
                    <a:gd name="T11" fmla="*/ 2147483647 h 498"/>
                    <a:gd name="T12" fmla="*/ 2147483647 w 236"/>
                    <a:gd name="T13" fmla="*/ 2147483647 h 498"/>
                    <a:gd name="T14" fmla="*/ 0 60000 65536"/>
                    <a:gd name="T15" fmla="*/ 0 60000 65536"/>
                    <a:gd name="T16" fmla="*/ 0 60000 65536"/>
                    <a:gd name="T17" fmla="*/ 0 60000 65536"/>
                    <a:gd name="T18" fmla="*/ 0 60000 65536"/>
                    <a:gd name="T19" fmla="*/ 0 60000 65536"/>
                    <a:gd name="T20" fmla="*/ 0 60000 65536"/>
                    <a:gd name="T21" fmla="*/ 0 w 236"/>
                    <a:gd name="T22" fmla="*/ 0 h 498"/>
                    <a:gd name="T23" fmla="*/ 236 w 236"/>
                    <a:gd name="T24" fmla="*/ 498 h 49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6" h="498">
                      <a:moveTo>
                        <a:pt x="60" y="498"/>
                      </a:moveTo>
                      <a:cubicBezTo>
                        <a:pt x="60" y="498"/>
                        <a:pt x="26" y="410"/>
                        <a:pt x="71" y="366"/>
                      </a:cubicBezTo>
                      <a:cubicBezTo>
                        <a:pt x="115" y="321"/>
                        <a:pt x="236" y="127"/>
                        <a:pt x="25" y="0"/>
                      </a:cubicBezTo>
                      <a:cubicBezTo>
                        <a:pt x="25" y="0"/>
                        <a:pt x="128" y="61"/>
                        <a:pt x="123" y="178"/>
                      </a:cubicBezTo>
                      <a:cubicBezTo>
                        <a:pt x="123" y="178"/>
                        <a:pt x="117" y="259"/>
                        <a:pt x="84" y="300"/>
                      </a:cubicBezTo>
                      <a:cubicBezTo>
                        <a:pt x="51" y="342"/>
                        <a:pt x="0" y="403"/>
                        <a:pt x="36" y="480"/>
                      </a:cubicBezTo>
                      <a:lnTo>
                        <a:pt x="60" y="498"/>
                      </a:lnTo>
                      <a:close/>
                    </a:path>
                  </a:pathLst>
                </a:custGeom>
                <a:gradFill rotWithShape="1">
                  <a:gsLst>
                    <a:gs pos="0">
                      <a:srgbClr val="0061B2"/>
                    </a:gs>
                    <a:gs pos="100000">
                      <a:srgbClr val="002D52"/>
                    </a:gs>
                  </a:gsLst>
                  <a:lin ang="2700000" scaled="1"/>
                </a:gradFill>
                <a:ln w="9525">
                  <a:noFill/>
                  <a:miter lim="800000"/>
                  <a:headEnd/>
                  <a:tailEnd/>
                </a:ln>
              </p:spPr>
              <p:txBody>
                <a:bodyPr/>
                <a:lstStyle/>
                <a:p>
                  <a:endParaRPr lang="zh-CN" altLang="en-US">
                    <a:ea typeface="宋体" pitchFamily="2" charset="-122"/>
                  </a:endParaRPr>
                </a:p>
              </p:txBody>
            </p:sp>
            <p:sp>
              <p:nvSpPr>
                <p:cNvPr id="19490" name="Freeform 9"/>
                <p:cNvSpPr>
                  <a:spLocks/>
                </p:cNvSpPr>
                <p:nvPr/>
              </p:nvSpPr>
              <p:spPr bwMode="gray">
                <a:xfrm rot="328192">
                  <a:off x="1642" y="2697"/>
                  <a:ext cx="252" cy="112"/>
                </a:xfrm>
                <a:custGeom>
                  <a:avLst/>
                  <a:gdLst>
                    <a:gd name="T0" fmla="*/ 0 w 404"/>
                    <a:gd name="T1" fmla="*/ 81932858 h 161"/>
                    <a:gd name="T2" fmla="*/ 30697393 w 404"/>
                    <a:gd name="T3" fmla="*/ 81932858 h 161"/>
                    <a:gd name="T4" fmla="*/ 30697393 w 404"/>
                    <a:gd name="T5" fmla="*/ 81932858 h 161"/>
                    <a:gd name="T6" fmla="*/ 30697393 w 404"/>
                    <a:gd name="T7" fmla="*/ 0 h 161"/>
                    <a:gd name="T8" fmla="*/ 0 w 404"/>
                    <a:gd name="T9" fmla="*/ 81932858 h 161"/>
                    <a:gd name="T10" fmla="*/ 0 60000 65536"/>
                    <a:gd name="T11" fmla="*/ 0 60000 65536"/>
                    <a:gd name="T12" fmla="*/ 0 60000 65536"/>
                    <a:gd name="T13" fmla="*/ 0 60000 65536"/>
                    <a:gd name="T14" fmla="*/ 0 60000 65536"/>
                    <a:gd name="T15" fmla="*/ 0 w 404"/>
                    <a:gd name="T16" fmla="*/ 0 h 161"/>
                    <a:gd name="T17" fmla="*/ 404 w 404"/>
                    <a:gd name="T18" fmla="*/ 161 h 161"/>
                  </a:gdLst>
                  <a:ahLst/>
                  <a:cxnLst>
                    <a:cxn ang="T10">
                      <a:pos x="T0" y="T1"/>
                    </a:cxn>
                    <a:cxn ang="T11">
                      <a:pos x="T2" y="T3"/>
                    </a:cxn>
                    <a:cxn ang="T12">
                      <a:pos x="T4" y="T5"/>
                    </a:cxn>
                    <a:cxn ang="T13">
                      <a:pos x="T6" y="T7"/>
                    </a:cxn>
                    <a:cxn ang="T14">
                      <a:pos x="T8" y="T9"/>
                    </a:cxn>
                  </a:cxnLst>
                  <a:rect l="T15" t="T16" r="T17" b="T18"/>
                  <a:pathLst>
                    <a:path w="404" h="161">
                      <a:moveTo>
                        <a:pt x="0" y="113"/>
                      </a:moveTo>
                      <a:lnTo>
                        <a:pt x="47" y="161"/>
                      </a:lnTo>
                      <a:lnTo>
                        <a:pt x="404" y="50"/>
                      </a:lnTo>
                      <a:lnTo>
                        <a:pt x="342" y="0"/>
                      </a:lnTo>
                      <a:lnTo>
                        <a:pt x="0" y="113"/>
                      </a:lnTo>
                      <a:close/>
                    </a:path>
                  </a:pathLst>
                </a:custGeom>
                <a:gradFill rotWithShape="1">
                  <a:gsLst>
                    <a:gs pos="0">
                      <a:srgbClr val="0061B2"/>
                    </a:gs>
                    <a:gs pos="100000">
                      <a:srgbClr val="002D52"/>
                    </a:gs>
                  </a:gsLst>
                  <a:lin ang="2700000" scaled="1"/>
                </a:gradFill>
                <a:ln w="9525">
                  <a:noFill/>
                  <a:miter lim="800000"/>
                  <a:headEnd/>
                  <a:tailEnd/>
                </a:ln>
              </p:spPr>
              <p:txBody>
                <a:bodyPr/>
                <a:lstStyle/>
                <a:p>
                  <a:endParaRPr lang="zh-CN" altLang="en-US">
                    <a:ea typeface="宋体" pitchFamily="2" charset="-122"/>
                  </a:endParaRPr>
                </a:p>
              </p:txBody>
            </p:sp>
            <p:sp>
              <p:nvSpPr>
                <p:cNvPr id="19491" name="Freeform 10"/>
                <p:cNvSpPr>
                  <a:spLocks/>
                </p:cNvSpPr>
                <p:nvPr/>
              </p:nvSpPr>
              <p:spPr bwMode="gray">
                <a:xfrm rot="328192">
                  <a:off x="1792" y="2500"/>
                  <a:ext cx="116" cy="244"/>
                </a:xfrm>
                <a:custGeom>
                  <a:avLst/>
                  <a:gdLst>
                    <a:gd name="T0" fmla="*/ 0 w 185"/>
                    <a:gd name="T1" fmla="*/ 0 h 388"/>
                    <a:gd name="T2" fmla="*/ 32173970 w 185"/>
                    <a:gd name="T3" fmla="*/ 33033273 h 388"/>
                    <a:gd name="T4" fmla="*/ 32173970 w 185"/>
                    <a:gd name="T5" fmla="*/ 33033273 h 388"/>
                    <a:gd name="T6" fmla="*/ 32173970 w 185"/>
                    <a:gd name="T7" fmla="*/ 33033273 h 388"/>
                    <a:gd name="T8" fmla="*/ 0 w 185"/>
                    <a:gd name="T9" fmla="*/ 0 h 388"/>
                    <a:gd name="T10" fmla="*/ 0 60000 65536"/>
                    <a:gd name="T11" fmla="*/ 0 60000 65536"/>
                    <a:gd name="T12" fmla="*/ 0 60000 65536"/>
                    <a:gd name="T13" fmla="*/ 0 60000 65536"/>
                    <a:gd name="T14" fmla="*/ 0 60000 65536"/>
                    <a:gd name="T15" fmla="*/ 0 w 185"/>
                    <a:gd name="T16" fmla="*/ 0 h 388"/>
                    <a:gd name="T17" fmla="*/ 185 w 185"/>
                    <a:gd name="T18" fmla="*/ 388 h 388"/>
                  </a:gdLst>
                  <a:ahLst/>
                  <a:cxnLst>
                    <a:cxn ang="T10">
                      <a:pos x="T0" y="T1"/>
                    </a:cxn>
                    <a:cxn ang="T11">
                      <a:pos x="T2" y="T3"/>
                    </a:cxn>
                    <a:cxn ang="T12">
                      <a:pos x="T4" y="T5"/>
                    </a:cxn>
                    <a:cxn ang="T13">
                      <a:pos x="T6" y="T7"/>
                    </a:cxn>
                    <a:cxn ang="T14">
                      <a:pos x="T8" y="T9"/>
                    </a:cxn>
                  </a:cxnLst>
                  <a:rect l="T15" t="T16" r="T17" b="T18"/>
                  <a:pathLst>
                    <a:path w="185" h="388">
                      <a:moveTo>
                        <a:pt x="0" y="0"/>
                      </a:moveTo>
                      <a:lnTo>
                        <a:pt x="66" y="33"/>
                      </a:lnTo>
                      <a:lnTo>
                        <a:pt x="185" y="388"/>
                      </a:lnTo>
                      <a:lnTo>
                        <a:pt x="123" y="338"/>
                      </a:lnTo>
                      <a:lnTo>
                        <a:pt x="0" y="0"/>
                      </a:lnTo>
                      <a:close/>
                    </a:path>
                  </a:pathLst>
                </a:custGeom>
                <a:gradFill rotWithShape="1">
                  <a:gsLst>
                    <a:gs pos="0">
                      <a:srgbClr val="0061B2"/>
                    </a:gs>
                    <a:gs pos="100000">
                      <a:srgbClr val="002D52"/>
                    </a:gs>
                  </a:gsLst>
                  <a:lin ang="2700000" scaled="1"/>
                </a:gradFill>
                <a:ln w="9525">
                  <a:noFill/>
                  <a:miter lim="800000"/>
                  <a:headEnd/>
                  <a:tailEnd/>
                </a:ln>
              </p:spPr>
              <p:txBody>
                <a:bodyPr/>
                <a:lstStyle/>
                <a:p>
                  <a:endParaRPr lang="zh-CN" altLang="en-US">
                    <a:ea typeface="宋体" pitchFamily="2" charset="-122"/>
                  </a:endParaRPr>
                </a:p>
              </p:txBody>
            </p:sp>
            <p:sp>
              <p:nvSpPr>
                <p:cNvPr id="19492" name="Freeform 8"/>
                <p:cNvSpPr>
                  <a:spLocks/>
                </p:cNvSpPr>
                <p:nvPr/>
              </p:nvSpPr>
              <p:spPr bwMode="gray">
                <a:xfrm rot="328192">
                  <a:off x="1581" y="2488"/>
                  <a:ext cx="291" cy="285"/>
                </a:xfrm>
                <a:custGeom>
                  <a:avLst/>
                  <a:gdLst>
                    <a:gd name="T0" fmla="*/ 0 w 463"/>
                    <a:gd name="T1" fmla="*/ 34509939 h 451"/>
                    <a:gd name="T2" fmla="*/ 32865267 w 463"/>
                    <a:gd name="T3" fmla="*/ 34509939 h 451"/>
                    <a:gd name="T4" fmla="*/ 32865267 w 463"/>
                    <a:gd name="T5" fmla="*/ 34509939 h 451"/>
                    <a:gd name="T6" fmla="*/ 32865267 w 463"/>
                    <a:gd name="T7" fmla="*/ 0 h 451"/>
                    <a:gd name="T8" fmla="*/ 0 w 463"/>
                    <a:gd name="T9" fmla="*/ 34509939 h 451"/>
                    <a:gd name="T10" fmla="*/ 0 60000 65536"/>
                    <a:gd name="T11" fmla="*/ 0 60000 65536"/>
                    <a:gd name="T12" fmla="*/ 0 60000 65536"/>
                    <a:gd name="T13" fmla="*/ 0 60000 65536"/>
                    <a:gd name="T14" fmla="*/ 0 60000 65536"/>
                    <a:gd name="T15" fmla="*/ 0 w 463"/>
                    <a:gd name="T16" fmla="*/ 0 h 451"/>
                    <a:gd name="T17" fmla="*/ 463 w 463"/>
                    <a:gd name="T18" fmla="*/ 451 h 451"/>
                  </a:gdLst>
                  <a:ahLst/>
                  <a:cxnLst>
                    <a:cxn ang="T10">
                      <a:pos x="T0" y="T1"/>
                    </a:cxn>
                    <a:cxn ang="T11">
                      <a:pos x="T2" y="T3"/>
                    </a:cxn>
                    <a:cxn ang="T12">
                      <a:pos x="T4" y="T5"/>
                    </a:cxn>
                    <a:cxn ang="T13">
                      <a:pos x="T6" y="T7"/>
                    </a:cxn>
                    <a:cxn ang="T14">
                      <a:pos x="T8" y="T9"/>
                    </a:cxn>
                  </a:cxnLst>
                  <a:rect l="T15" t="T16" r="T17" b="T18"/>
                  <a:pathLst>
                    <a:path w="463" h="451">
                      <a:moveTo>
                        <a:pt x="0" y="123"/>
                      </a:moveTo>
                      <a:lnTo>
                        <a:pt x="121" y="451"/>
                      </a:lnTo>
                      <a:lnTo>
                        <a:pt x="463" y="338"/>
                      </a:lnTo>
                      <a:lnTo>
                        <a:pt x="340" y="0"/>
                      </a:lnTo>
                      <a:lnTo>
                        <a:pt x="0" y="123"/>
                      </a:lnTo>
                      <a:close/>
                    </a:path>
                  </a:pathLst>
                </a:custGeom>
                <a:gradFill rotWithShape="1">
                  <a:gsLst>
                    <a:gs pos="0">
                      <a:srgbClr val="0061B2"/>
                    </a:gs>
                    <a:gs pos="100000">
                      <a:srgbClr val="69A2E1"/>
                    </a:gs>
                  </a:gsLst>
                  <a:lin ang="2700000" scaled="1"/>
                </a:gradFill>
                <a:ln w="9525">
                  <a:noFill/>
                  <a:miter lim="800000"/>
                  <a:headEnd/>
                  <a:tailEnd/>
                </a:ln>
              </p:spPr>
              <p:txBody>
                <a:bodyPr/>
                <a:lstStyle/>
                <a:p>
                  <a:endParaRPr lang="zh-CN" altLang="en-US">
                    <a:ea typeface="宋体" pitchFamily="2" charset="-122"/>
                  </a:endParaRPr>
                </a:p>
              </p:txBody>
            </p:sp>
            <p:sp>
              <p:nvSpPr>
                <p:cNvPr id="19493" name="Freeform 3"/>
                <p:cNvSpPr>
                  <a:spLocks/>
                </p:cNvSpPr>
                <p:nvPr/>
              </p:nvSpPr>
              <p:spPr bwMode="gray">
                <a:xfrm rot="328192">
                  <a:off x="1136" y="1496"/>
                  <a:ext cx="863" cy="950"/>
                </a:xfrm>
                <a:custGeom>
                  <a:avLst/>
                  <a:gdLst>
                    <a:gd name="T0" fmla="*/ 2147483647 w 580"/>
                    <a:gd name="T1" fmla="*/ 2147483647 h 638"/>
                    <a:gd name="T2" fmla="*/ 2147483647 w 580"/>
                    <a:gd name="T3" fmla="*/ 2147483647 h 638"/>
                    <a:gd name="T4" fmla="*/ 2147483647 w 580"/>
                    <a:gd name="T5" fmla="*/ 2147483647 h 638"/>
                    <a:gd name="T6" fmla="*/ 2147483647 w 580"/>
                    <a:gd name="T7" fmla="*/ 2147483647 h 638"/>
                    <a:gd name="T8" fmla="*/ 2147483647 w 580"/>
                    <a:gd name="T9" fmla="*/ 2147483647 h 638"/>
                    <a:gd name="T10" fmla="*/ 2147483647 w 580"/>
                    <a:gd name="T11" fmla="*/ 2147483647 h 638"/>
                    <a:gd name="T12" fmla="*/ 2147483647 w 580"/>
                    <a:gd name="T13" fmla="*/ 2147483647 h 638"/>
                    <a:gd name="T14" fmla="*/ 2147483647 w 580"/>
                    <a:gd name="T15" fmla="*/ 2147483647 h 638"/>
                    <a:gd name="T16" fmla="*/ 2147483647 w 580"/>
                    <a:gd name="T17" fmla="*/ 2147483647 h 638"/>
                    <a:gd name="T18" fmla="*/ 2147483647 w 580"/>
                    <a:gd name="T19" fmla="*/ 2147483647 h 638"/>
                    <a:gd name="T20" fmla="*/ 2147483647 w 580"/>
                    <a:gd name="T21" fmla="*/ 2147483647 h 6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0"/>
                    <a:gd name="T34" fmla="*/ 0 h 638"/>
                    <a:gd name="T35" fmla="*/ 580 w 580"/>
                    <a:gd name="T36" fmla="*/ 638 h 63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0" h="638">
                      <a:moveTo>
                        <a:pt x="35" y="421"/>
                      </a:moveTo>
                      <a:cubicBezTo>
                        <a:pt x="175" y="365"/>
                        <a:pt x="175" y="365"/>
                        <a:pt x="175" y="365"/>
                      </a:cubicBezTo>
                      <a:cubicBezTo>
                        <a:pt x="175" y="365"/>
                        <a:pt x="128" y="237"/>
                        <a:pt x="252" y="214"/>
                      </a:cubicBezTo>
                      <a:cubicBezTo>
                        <a:pt x="376" y="192"/>
                        <a:pt x="386" y="297"/>
                        <a:pt x="378" y="344"/>
                      </a:cubicBezTo>
                      <a:cubicBezTo>
                        <a:pt x="370" y="390"/>
                        <a:pt x="242" y="488"/>
                        <a:pt x="320" y="638"/>
                      </a:cubicBezTo>
                      <a:cubicBezTo>
                        <a:pt x="451" y="590"/>
                        <a:pt x="451" y="590"/>
                        <a:pt x="451" y="590"/>
                      </a:cubicBezTo>
                      <a:cubicBezTo>
                        <a:pt x="451" y="590"/>
                        <a:pt x="411" y="521"/>
                        <a:pt x="476" y="442"/>
                      </a:cubicBezTo>
                      <a:cubicBezTo>
                        <a:pt x="542" y="364"/>
                        <a:pt x="580" y="224"/>
                        <a:pt x="463" y="126"/>
                      </a:cubicBezTo>
                      <a:cubicBezTo>
                        <a:pt x="463" y="126"/>
                        <a:pt x="320" y="0"/>
                        <a:pt x="107" y="144"/>
                      </a:cubicBezTo>
                      <a:cubicBezTo>
                        <a:pt x="107" y="144"/>
                        <a:pt x="72" y="161"/>
                        <a:pt x="43" y="212"/>
                      </a:cubicBezTo>
                      <a:cubicBezTo>
                        <a:pt x="14" y="262"/>
                        <a:pt x="0" y="341"/>
                        <a:pt x="35" y="421"/>
                      </a:cubicBezTo>
                      <a:close/>
                    </a:path>
                  </a:pathLst>
                </a:custGeom>
                <a:gradFill rotWithShape="1">
                  <a:gsLst>
                    <a:gs pos="0">
                      <a:srgbClr val="0061B2"/>
                    </a:gs>
                    <a:gs pos="50000">
                      <a:srgbClr val="69A2E1"/>
                    </a:gs>
                    <a:gs pos="100000">
                      <a:srgbClr val="0061B2"/>
                    </a:gs>
                  </a:gsLst>
                  <a:lin ang="2700000" scaled="1"/>
                </a:gradFill>
                <a:ln w="9525">
                  <a:noFill/>
                  <a:miter lim="800000"/>
                  <a:headEnd/>
                  <a:tailEnd/>
                </a:ln>
              </p:spPr>
              <p:txBody>
                <a:bodyPr/>
                <a:lstStyle/>
                <a:p>
                  <a:endParaRPr lang="zh-CN" altLang="en-US">
                    <a:ea typeface="宋体" pitchFamily="2" charset="-122"/>
                  </a:endParaRPr>
                </a:p>
              </p:txBody>
            </p:sp>
          </p:grpSp>
          <p:pic>
            <p:nvPicPr>
              <p:cNvPr id="19485" name="Picture 9"/>
              <p:cNvPicPr>
                <a:picLocks noChangeAspect="1" noChangeArrowheads="1"/>
              </p:cNvPicPr>
              <p:nvPr/>
            </p:nvPicPr>
            <p:blipFill>
              <a:blip r:embed="rId2" cstate="print"/>
              <a:srcRect/>
              <a:stretch>
                <a:fillRect/>
              </a:stretch>
            </p:blipFill>
            <p:spPr bwMode="gray">
              <a:xfrm>
                <a:off x="1124" y="2793"/>
                <a:ext cx="1219" cy="171"/>
              </a:xfrm>
              <a:prstGeom prst="rect">
                <a:avLst/>
              </a:prstGeom>
              <a:noFill/>
              <a:ln w="9525">
                <a:noFill/>
                <a:miter lim="800000"/>
                <a:headEnd/>
                <a:tailEnd/>
              </a:ln>
            </p:spPr>
          </p:pic>
        </p:grpSp>
        <p:grpSp>
          <p:nvGrpSpPr>
            <p:cNvPr id="19462" name="Group 8"/>
            <p:cNvGrpSpPr>
              <a:grpSpLocks/>
            </p:cNvGrpSpPr>
            <p:nvPr/>
          </p:nvGrpSpPr>
          <p:grpSpPr bwMode="auto">
            <a:xfrm>
              <a:off x="6683907" y="4875668"/>
              <a:ext cx="1312994" cy="1733226"/>
              <a:chOff x="3243" y="1548"/>
              <a:chExt cx="1431" cy="1889"/>
            </a:xfrm>
          </p:grpSpPr>
          <p:grpSp>
            <p:nvGrpSpPr>
              <p:cNvPr id="19474" name="Group 9"/>
              <p:cNvGrpSpPr>
                <a:grpSpLocks/>
              </p:cNvGrpSpPr>
              <p:nvPr/>
            </p:nvGrpSpPr>
            <p:grpSpPr bwMode="auto">
              <a:xfrm rot="220837">
                <a:off x="3478" y="1548"/>
                <a:ext cx="1196" cy="1712"/>
                <a:chOff x="728" y="1935"/>
                <a:chExt cx="1196" cy="1712"/>
              </a:xfrm>
            </p:grpSpPr>
            <p:sp>
              <p:nvSpPr>
                <p:cNvPr id="19476" name="Freeform 4"/>
                <p:cNvSpPr>
                  <a:spLocks/>
                </p:cNvSpPr>
                <p:nvPr/>
              </p:nvSpPr>
              <p:spPr bwMode="gray">
                <a:xfrm rot="1227305">
                  <a:off x="761" y="2498"/>
                  <a:ext cx="311" cy="153"/>
                </a:xfrm>
                <a:custGeom>
                  <a:avLst/>
                  <a:gdLst>
                    <a:gd name="T0" fmla="*/ 0 w 389"/>
                    <a:gd name="T1" fmla="*/ 450307351 h 182"/>
                    <a:gd name="T2" fmla="*/ 286567059 w 389"/>
                    <a:gd name="T3" fmla="*/ 450307351 h 182"/>
                    <a:gd name="T4" fmla="*/ 286567059 w 389"/>
                    <a:gd name="T5" fmla="*/ 450307351 h 182"/>
                    <a:gd name="T6" fmla="*/ 286567059 w 389"/>
                    <a:gd name="T7" fmla="*/ 0 h 182"/>
                    <a:gd name="T8" fmla="*/ 0 w 389"/>
                    <a:gd name="T9" fmla="*/ 450307351 h 182"/>
                    <a:gd name="T10" fmla="*/ 0 60000 65536"/>
                    <a:gd name="T11" fmla="*/ 0 60000 65536"/>
                    <a:gd name="T12" fmla="*/ 0 60000 65536"/>
                    <a:gd name="T13" fmla="*/ 0 60000 65536"/>
                    <a:gd name="T14" fmla="*/ 0 60000 65536"/>
                    <a:gd name="T15" fmla="*/ 0 w 389"/>
                    <a:gd name="T16" fmla="*/ 0 h 182"/>
                    <a:gd name="T17" fmla="*/ 389 w 389"/>
                    <a:gd name="T18" fmla="*/ 182 h 182"/>
                  </a:gdLst>
                  <a:ahLst/>
                  <a:cxnLst>
                    <a:cxn ang="T10">
                      <a:pos x="T0" y="T1"/>
                    </a:cxn>
                    <a:cxn ang="T11">
                      <a:pos x="T2" y="T3"/>
                    </a:cxn>
                    <a:cxn ang="T12">
                      <a:pos x="T4" y="T5"/>
                    </a:cxn>
                    <a:cxn ang="T13">
                      <a:pos x="T6" y="T7"/>
                    </a:cxn>
                    <a:cxn ang="T14">
                      <a:pos x="T8" y="T9"/>
                    </a:cxn>
                  </a:cxnLst>
                  <a:rect l="T15" t="T16" r="T17" b="T18"/>
                  <a:pathLst>
                    <a:path w="389" h="182">
                      <a:moveTo>
                        <a:pt x="0" y="133"/>
                      </a:moveTo>
                      <a:lnTo>
                        <a:pt x="49" y="182"/>
                      </a:lnTo>
                      <a:lnTo>
                        <a:pt x="389" y="45"/>
                      </a:lnTo>
                      <a:lnTo>
                        <a:pt x="330" y="0"/>
                      </a:lnTo>
                      <a:lnTo>
                        <a:pt x="0" y="133"/>
                      </a:lnTo>
                      <a:close/>
                    </a:path>
                  </a:pathLst>
                </a:custGeom>
                <a:gradFill rotWithShape="1">
                  <a:gsLst>
                    <a:gs pos="0">
                      <a:srgbClr val="4C7013"/>
                    </a:gs>
                    <a:gs pos="100000">
                      <a:srgbClr val="233409"/>
                    </a:gs>
                  </a:gsLst>
                  <a:lin ang="2700000" scaled="1"/>
                </a:gradFill>
                <a:ln w="9525">
                  <a:noFill/>
                  <a:miter lim="800000"/>
                  <a:headEnd/>
                  <a:tailEnd/>
                </a:ln>
              </p:spPr>
              <p:txBody>
                <a:bodyPr/>
                <a:lstStyle/>
                <a:p>
                  <a:endParaRPr lang="zh-CN" altLang="en-US">
                    <a:ea typeface="宋体" pitchFamily="2" charset="-122"/>
                  </a:endParaRPr>
                </a:p>
              </p:txBody>
            </p:sp>
            <p:sp>
              <p:nvSpPr>
                <p:cNvPr id="19477" name="Freeform 5"/>
                <p:cNvSpPr>
                  <a:spLocks/>
                </p:cNvSpPr>
                <p:nvPr/>
              </p:nvSpPr>
              <p:spPr bwMode="gray">
                <a:xfrm rot="1227305">
                  <a:off x="1120" y="3091"/>
                  <a:ext cx="290" cy="123"/>
                </a:xfrm>
                <a:custGeom>
                  <a:avLst/>
                  <a:gdLst>
                    <a:gd name="T0" fmla="*/ 0 w 366"/>
                    <a:gd name="T1" fmla="*/ 284045468 h 154"/>
                    <a:gd name="T2" fmla="*/ 264351006 w 366"/>
                    <a:gd name="T3" fmla="*/ 284045468 h 154"/>
                    <a:gd name="T4" fmla="*/ 264351006 w 366"/>
                    <a:gd name="T5" fmla="*/ 284045468 h 154"/>
                    <a:gd name="T6" fmla="*/ 264351006 w 366"/>
                    <a:gd name="T7" fmla="*/ 0 h 154"/>
                    <a:gd name="T8" fmla="*/ 0 w 366"/>
                    <a:gd name="T9" fmla="*/ 284045468 h 154"/>
                    <a:gd name="T10" fmla="*/ 0 60000 65536"/>
                    <a:gd name="T11" fmla="*/ 0 60000 65536"/>
                    <a:gd name="T12" fmla="*/ 0 60000 65536"/>
                    <a:gd name="T13" fmla="*/ 0 60000 65536"/>
                    <a:gd name="T14" fmla="*/ 0 60000 65536"/>
                    <a:gd name="T15" fmla="*/ 0 w 366"/>
                    <a:gd name="T16" fmla="*/ 0 h 154"/>
                    <a:gd name="T17" fmla="*/ 366 w 366"/>
                    <a:gd name="T18" fmla="*/ 154 h 154"/>
                  </a:gdLst>
                  <a:ahLst/>
                  <a:cxnLst>
                    <a:cxn ang="T10">
                      <a:pos x="T0" y="T1"/>
                    </a:cxn>
                    <a:cxn ang="T11">
                      <a:pos x="T2" y="T3"/>
                    </a:cxn>
                    <a:cxn ang="T12">
                      <a:pos x="T4" y="T5"/>
                    </a:cxn>
                    <a:cxn ang="T13">
                      <a:pos x="T6" y="T7"/>
                    </a:cxn>
                    <a:cxn ang="T14">
                      <a:pos x="T8" y="T9"/>
                    </a:cxn>
                  </a:cxnLst>
                  <a:rect l="T15" t="T16" r="T17" b="T18"/>
                  <a:pathLst>
                    <a:path w="366" h="154">
                      <a:moveTo>
                        <a:pt x="0" y="113"/>
                      </a:moveTo>
                      <a:lnTo>
                        <a:pt x="40" y="154"/>
                      </a:lnTo>
                      <a:lnTo>
                        <a:pt x="366" y="42"/>
                      </a:lnTo>
                      <a:lnTo>
                        <a:pt x="309" y="0"/>
                      </a:lnTo>
                      <a:lnTo>
                        <a:pt x="0" y="113"/>
                      </a:lnTo>
                      <a:close/>
                    </a:path>
                  </a:pathLst>
                </a:custGeom>
                <a:gradFill rotWithShape="1">
                  <a:gsLst>
                    <a:gs pos="0">
                      <a:srgbClr val="4C7013"/>
                    </a:gs>
                    <a:gs pos="100000">
                      <a:srgbClr val="233409"/>
                    </a:gs>
                  </a:gsLst>
                  <a:lin ang="2700000" scaled="1"/>
                </a:gradFill>
                <a:ln w="9525">
                  <a:noFill/>
                  <a:miter lim="800000"/>
                  <a:headEnd/>
                  <a:tailEnd/>
                </a:ln>
              </p:spPr>
              <p:txBody>
                <a:bodyPr/>
                <a:lstStyle/>
                <a:p>
                  <a:endParaRPr lang="zh-CN" altLang="en-US">
                    <a:ea typeface="宋体" pitchFamily="2" charset="-122"/>
                  </a:endParaRPr>
                </a:p>
              </p:txBody>
            </p:sp>
            <p:sp>
              <p:nvSpPr>
                <p:cNvPr id="19478" name="Freeform 6"/>
                <p:cNvSpPr>
                  <a:spLocks/>
                </p:cNvSpPr>
                <p:nvPr/>
              </p:nvSpPr>
              <p:spPr bwMode="gray">
                <a:xfrm rot="1227305">
                  <a:off x="1042" y="2283"/>
                  <a:ext cx="381" cy="355"/>
                </a:xfrm>
                <a:custGeom>
                  <a:avLst/>
                  <a:gdLst>
                    <a:gd name="T0" fmla="*/ 2147483647 w 195"/>
                    <a:gd name="T1" fmla="*/ 2147483647 h 185"/>
                    <a:gd name="T2" fmla="*/ 2147483647 w 195"/>
                    <a:gd name="T3" fmla="*/ 2147483647 h 185"/>
                    <a:gd name="T4" fmla="*/ 2147483647 w 195"/>
                    <a:gd name="T5" fmla="*/ 2147483647 h 185"/>
                    <a:gd name="T6" fmla="*/ 2147483647 w 195"/>
                    <a:gd name="T7" fmla="*/ 2147483647 h 185"/>
                    <a:gd name="T8" fmla="*/ 2147483647 w 195"/>
                    <a:gd name="T9" fmla="*/ 2147483647 h 185"/>
                    <a:gd name="T10" fmla="*/ 2147483647 w 195"/>
                    <a:gd name="T11" fmla="*/ 2147483647 h 185"/>
                    <a:gd name="T12" fmla="*/ 0 60000 65536"/>
                    <a:gd name="T13" fmla="*/ 0 60000 65536"/>
                    <a:gd name="T14" fmla="*/ 0 60000 65536"/>
                    <a:gd name="T15" fmla="*/ 0 60000 65536"/>
                    <a:gd name="T16" fmla="*/ 0 60000 65536"/>
                    <a:gd name="T17" fmla="*/ 0 60000 65536"/>
                    <a:gd name="T18" fmla="*/ 0 w 195"/>
                    <a:gd name="T19" fmla="*/ 0 h 185"/>
                    <a:gd name="T20" fmla="*/ 195 w 195"/>
                    <a:gd name="T21" fmla="*/ 185 h 185"/>
                  </a:gdLst>
                  <a:ahLst/>
                  <a:cxnLst>
                    <a:cxn ang="T12">
                      <a:pos x="T0" y="T1"/>
                    </a:cxn>
                    <a:cxn ang="T13">
                      <a:pos x="T2" y="T3"/>
                    </a:cxn>
                    <a:cxn ang="T14">
                      <a:pos x="T4" y="T5"/>
                    </a:cxn>
                    <a:cxn ang="T15">
                      <a:pos x="T6" y="T7"/>
                    </a:cxn>
                    <a:cxn ang="T16">
                      <a:pos x="T8" y="T9"/>
                    </a:cxn>
                    <a:cxn ang="T17">
                      <a:pos x="T10" y="T11"/>
                    </a:cxn>
                  </a:cxnLst>
                  <a:rect l="T18" t="T19" r="T20" b="T21"/>
                  <a:pathLst>
                    <a:path w="195" h="185">
                      <a:moveTo>
                        <a:pt x="44" y="185"/>
                      </a:moveTo>
                      <a:cubicBezTo>
                        <a:pt x="44" y="185"/>
                        <a:pt x="12" y="111"/>
                        <a:pt x="60" y="62"/>
                      </a:cubicBezTo>
                      <a:cubicBezTo>
                        <a:pt x="109" y="13"/>
                        <a:pt x="167" y="22"/>
                        <a:pt x="195" y="37"/>
                      </a:cubicBezTo>
                      <a:cubicBezTo>
                        <a:pt x="195" y="37"/>
                        <a:pt x="167" y="0"/>
                        <a:pt x="88" y="17"/>
                      </a:cubicBezTo>
                      <a:cubicBezTo>
                        <a:pt x="8" y="34"/>
                        <a:pt x="0" y="107"/>
                        <a:pt x="19" y="166"/>
                      </a:cubicBezTo>
                      <a:lnTo>
                        <a:pt x="44" y="185"/>
                      </a:lnTo>
                      <a:close/>
                    </a:path>
                  </a:pathLst>
                </a:custGeom>
                <a:gradFill rotWithShape="1">
                  <a:gsLst>
                    <a:gs pos="0">
                      <a:srgbClr val="4C7013"/>
                    </a:gs>
                    <a:gs pos="100000">
                      <a:srgbClr val="233409"/>
                    </a:gs>
                  </a:gsLst>
                  <a:lin ang="2700000" scaled="1"/>
                </a:gradFill>
                <a:ln w="9525">
                  <a:noFill/>
                  <a:miter lim="800000"/>
                  <a:headEnd/>
                  <a:tailEnd/>
                </a:ln>
              </p:spPr>
              <p:txBody>
                <a:bodyPr/>
                <a:lstStyle/>
                <a:p>
                  <a:endParaRPr lang="zh-CN" altLang="en-US">
                    <a:ea typeface="宋体" pitchFamily="2" charset="-122"/>
                  </a:endParaRPr>
                </a:p>
              </p:txBody>
            </p:sp>
            <p:sp>
              <p:nvSpPr>
                <p:cNvPr id="19479" name="Freeform 7"/>
                <p:cNvSpPr>
                  <a:spLocks/>
                </p:cNvSpPr>
                <p:nvPr/>
              </p:nvSpPr>
              <p:spPr bwMode="gray">
                <a:xfrm rot="1227305">
                  <a:off x="1448" y="2301"/>
                  <a:ext cx="476" cy="948"/>
                </a:xfrm>
                <a:custGeom>
                  <a:avLst/>
                  <a:gdLst>
                    <a:gd name="T0" fmla="*/ 2147483647 w 236"/>
                    <a:gd name="T1" fmla="*/ 2147483647 h 498"/>
                    <a:gd name="T2" fmla="*/ 2147483647 w 236"/>
                    <a:gd name="T3" fmla="*/ 2147483647 h 498"/>
                    <a:gd name="T4" fmla="*/ 2147483647 w 236"/>
                    <a:gd name="T5" fmla="*/ 0 h 498"/>
                    <a:gd name="T6" fmla="*/ 2147483647 w 236"/>
                    <a:gd name="T7" fmla="*/ 2147483647 h 498"/>
                    <a:gd name="T8" fmla="*/ 2147483647 w 236"/>
                    <a:gd name="T9" fmla="*/ 2147483647 h 498"/>
                    <a:gd name="T10" fmla="*/ 2147483647 w 236"/>
                    <a:gd name="T11" fmla="*/ 2147483647 h 498"/>
                    <a:gd name="T12" fmla="*/ 2147483647 w 236"/>
                    <a:gd name="T13" fmla="*/ 2147483647 h 498"/>
                    <a:gd name="T14" fmla="*/ 0 60000 65536"/>
                    <a:gd name="T15" fmla="*/ 0 60000 65536"/>
                    <a:gd name="T16" fmla="*/ 0 60000 65536"/>
                    <a:gd name="T17" fmla="*/ 0 60000 65536"/>
                    <a:gd name="T18" fmla="*/ 0 60000 65536"/>
                    <a:gd name="T19" fmla="*/ 0 60000 65536"/>
                    <a:gd name="T20" fmla="*/ 0 60000 65536"/>
                    <a:gd name="T21" fmla="*/ 0 w 236"/>
                    <a:gd name="T22" fmla="*/ 0 h 498"/>
                    <a:gd name="T23" fmla="*/ 236 w 236"/>
                    <a:gd name="T24" fmla="*/ 498 h 49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6" h="498">
                      <a:moveTo>
                        <a:pt x="60" y="498"/>
                      </a:moveTo>
                      <a:cubicBezTo>
                        <a:pt x="60" y="498"/>
                        <a:pt x="26" y="410"/>
                        <a:pt x="71" y="366"/>
                      </a:cubicBezTo>
                      <a:cubicBezTo>
                        <a:pt x="115" y="321"/>
                        <a:pt x="236" y="127"/>
                        <a:pt x="25" y="0"/>
                      </a:cubicBezTo>
                      <a:cubicBezTo>
                        <a:pt x="25" y="0"/>
                        <a:pt x="128" y="61"/>
                        <a:pt x="123" y="178"/>
                      </a:cubicBezTo>
                      <a:cubicBezTo>
                        <a:pt x="123" y="178"/>
                        <a:pt x="117" y="259"/>
                        <a:pt x="84" y="300"/>
                      </a:cubicBezTo>
                      <a:cubicBezTo>
                        <a:pt x="51" y="342"/>
                        <a:pt x="0" y="403"/>
                        <a:pt x="36" y="480"/>
                      </a:cubicBezTo>
                      <a:lnTo>
                        <a:pt x="60" y="498"/>
                      </a:lnTo>
                      <a:close/>
                    </a:path>
                  </a:pathLst>
                </a:custGeom>
                <a:gradFill rotWithShape="1">
                  <a:gsLst>
                    <a:gs pos="0">
                      <a:srgbClr val="4C7013"/>
                    </a:gs>
                    <a:gs pos="100000">
                      <a:srgbClr val="233409"/>
                    </a:gs>
                  </a:gsLst>
                  <a:lin ang="2700000" scaled="1"/>
                </a:gradFill>
                <a:ln w="9525">
                  <a:noFill/>
                  <a:miter lim="800000"/>
                  <a:headEnd/>
                  <a:tailEnd/>
                </a:ln>
              </p:spPr>
              <p:txBody>
                <a:bodyPr/>
                <a:lstStyle/>
                <a:p>
                  <a:endParaRPr lang="zh-CN" altLang="en-US">
                    <a:ea typeface="宋体" pitchFamily="2" charset="-122"/>
                  </a:endParaRPr>
                </a:p>
              </p:txBody>
            </p:sp>
            <p:sp>
              <p:nvSpPr>
                <p:cNvPr id="19480" name="Freeform 9"/>
                <p:cNvSpPr>
                  <a:spLocks/>
                </p:cNvSpPr>
                <p:nvPr/>
              </p:nvSpPr>
              <p:spPr bwMode="gray">
                <a:xfrm rot="1227305">
                  <a:off x="1110" y="3504"/>
                  <a:ext cx="322" cy="143"/>
                </a:xfrm>
                <a:custGeom>
                  <a:avLst/>
                  <a:gdLst>
                    <a:gd name="T0" fmla="*/ 0 w 404"/>
                    <a:gd name="T1" fmla="*/ 738788042 h 161"/>
                    <a:gd name="T2" fmla="*/ 278740153 w 404"/>
                    <a:gd name="T3" fmla="*/ 738788042 h 161"/>
                    <a:gd name="T4" fmla="*/ 278740153 w 404"/>
                    <a:gd name="T5" fmla="*/ 738788042 h 161"/>
                    <a:gd name="T6" fmla="*/ 278740153 w 404"/>
                    <a:gd name="T7" fmla="*/ 0 h 161"/>
                    <a:gd name="T8" fmla="*/ 0 w 404"/>
                    <a:gd name="T9" fmla="*/ 738788042 h 161"/>
                    <a:gd name="T10" fmla="*/ 0 60000 65536"/>
                    <a:gd name="T11" fmla="*/ 0 60000 65536"/>
                    <a:gd name="T12" fmla="*/ 0 60000 65536"/>
                    <a:gd name="T13" fmla="*/ 0 60000 65536"/>
                    <a:gd name="T14" fmla="*/ 0 60000 65536"/>
                    <a:gd name="T15" fmla="*/ 0 w 404"/>
                    <a:gd name="T16" fmla="*/ 0 h 161"/>
                    <a:gd name="T17" fmla="*/ 404 w 404"/>
                    <a:gd name="T18" fmla="*/ 161 h 161"/>
                  </a:gdLst>
                  <a:ahLst/>
                  <a:cxnLst>
                    <a:cxn ang="T10">
                      <a:pos x="T0" y="T1"/>
                    </a:cxn>
                    <a:cxn ang="T11">
                      <a:pos x="T2" y="T3"/>
                    </a:cxn>
                    <a:cxn ang="T12">
                      <a:pos x="T4" y="T5"/>
                    </a:cxn>
                    <a:cxn ang="T13">
                      <a:pos x="T6" y="T7"/>
                    </a:cxn>
                    <a:cxn ang="T14">
                      <a:pos x="T8" y="T9"/>
                    </a:cxn>
                  </a:cxnLst>
                  <a:rect l="T15" t="T16" r="T17" b="T18"/>
                  <a:pathLst>
                    <a:path w="404" h="161">
                      <a:moveTo>
                        <a:pt x="0" y="113"/>
                      </a:moveTo>
                      <a:lnTo>
                        <a:pt x="47" y="161"/>
                      </a:lnTo>
                      <a:lnTo>
                        <a:pt x="404" y="50"/>
                      </a:lnTo>
                      <a:lnTo>
                        <a:pt x="342" y="0"/>
                      </a:lnTo>
                      <a:lnTo>
                        <a:pt x="0" y="113"/>
                      </a:lnTo>
                      <a:close/>
                    </a:path>
                  </a:pathLst>
                </a:custGeom>
                <a:gradFill rotWithShape="1">
                  <a:gsLst>
                    <a:gs pos="0">
                      <a:srgbClr val="4C7013"/>
                    </a:gs>
                    <a:gs pos="100000">
                      <a:srgbClr val="233409"/>
                    </a:gs>
                  </a:gsLst>
                  <a:lin ang="2700000" scaled="1"/>
                </a:gradFill>
                <a:ln w="9525">
                  <a:noFill/>
                  <a:miter lim="800000"/>
                  <a:headEnd/>
                  <a:tailEnd/>
                </a:ln>
              </p:spPr>
              <p:txBody>
                <a:bodyPr/>
                <a:lstStyle/>
                <a:p>
                  <a:endParaRPr lang="zh-CN" altLang="en-US">
                    <a:ea typeface="宋体" pitchFamily="2" charset="-122"/>
                  </a:endParaRPr>
                </a:p>
              </p:txBody>
            </p:sp>
            <p:sp>
              <p:nvSpPr>
                <p:cNvPr id="19481" name="Freeform 10"/>
                <p:cNvSpPr>
                  <a:spLocks/>
                </p:cNvSpPr>
                <p:nvPr/>
              </p:nvSpPr>
              <p:spPr bwMode="gray">
                <a:xfrm rot="1227305">
                  <a:off x="1340" y="3285"/>
                  <a:ext cx="149" cy="312"/>
                </a:xfrm>
                <a:custGeom>
                  <a:avLst/>
                  <a:gdLst>
                    <a:gd name="T0" fmla="*/ 0 w 185"/>
                    <a:gd name="T1" fmla="*/ 0 h 388"/>
                    <a:gd name="T2" fmla="*/ 306238384 w 185"/>
                    <a:gd name="T3" fmla="*/ 301880349 h 388"/>
                    <a:gd name="T4" fmla="*/ 306238384 w 185"/>
                    <a:gd name="T5" fmla="*/ 301880349 h 388"/>
                    <a:gd name="T6" fmla="*/ 306238384 w 185"/>
                    <a:gd name="T7" fmla="*/ 301880349 h 388"/>
                    <a:gd name="T8" fmla="*/ 0 w 185"/>
                    <a:gd name="T9" fmla="*/ 0 h 388"/>
                    <a:gd name="T10" fmla="*/ 0 60000 65536"/>
                    <a:gd name="T11" fmla="*/ 0 60000 65536"/>
                    <a:gd name="T12" fmla="*/ 0 60000 65536"/>
                    <a:gd name="T13" fmla="*/ 0 60000 65536"/>
                    <a:gd name="T14" fmla="*/ 0 60000 65536"/>
                    <a:gd name="T15" fmla="*/ 0 w 185"/>
                    <a:gd name="T16" fmla="*/ 0 h 388"/>
                    <a:gd name="T17" fmla="*/ 185 w 185"/>
                    <a:gd name="T18" fmla="*/ 388 h 388"/>
                  </a:gdLst>
                  <a:ahLst/>
                  <a:cxnLst>
                    <a:cxn ang="T10">
                      <a:pos x="T0" y="T1"/>
                    </a:cxn>
                    <a:cxn ang="T11">
                      <a:pos x="T2" y="T3"/>
                    </a:cxn>
                    <a:cxn ang="T12">
                      <a:pos x="T4" y="T5"/>
                    </a:cxn>
                    <a:cxn ang="T13">
                      <a:pos x="T6" y="T7"/>
                    </a:cxn>
                    <a:cxn ang="T14">
                      <a:pos x="T8" y="T9"/>
                    </a:cxn>
                  </a:cxnLst>
                  <a:rect l="T15" t="T16" r="T17" b="T18"/>
                  <a:pathLst>
                    <a:path w="185" h="388">
                      <a:moveTo>
                        <a:pt x="0" y="0"/>
                      </a:moveTo>
                      <a:lnTo>
                        <a:pt x="66" y="33"/>
                      </a:lnTo>
                      <a:lnTo>
                        <a:pt x="185" y="388"/>
                      </a:lnTo>
                      <a:lnTo>
                        <a:pt x="123" y="338"/>
                      </a:lnTo>
                      <a:lnTo>
                        <a:pt x="0" y="0"/>
                      </a:lnTo>
                      <a:close/>
                    </a:path>
                  </a:pathLst>
                </a:custGeom>
                <a:gradFill rotWithShape="1">
                  <a:gsLst>
                    <a:gs pos="0">
                      <a:srgbClr val="4C7013"/>
                    </a:gs>
                    <a:gs pos="100000">
                      <a:srgbClr val="233409"/>
                    </a:gs>
                  </a:gsLst>
                  <a:lin ang="2700000" scaled="1"/>
                </a:gradFill>
                <a:ln w="9525">
                  <a:noFill/>
                  <a:miter lim="800000"/>
                  <a:headEnd/>
                  <a:tailEnd/>
                </a:ln>
              </p:spPr>
              <p:txBody>
                <a:bodyPr/>
                <a:lstStyle/>
                <a:p>
                  <a:endParaRPr lang="zh-CN" altLang="en-US">
                    <a:ea typeface="宋体" pitchFamily="2" charset="-122"/>
                  </a:endParaRPr>
                </a:p>
              </p:txBody>
            </p:sp>
            <p:sp>
              <p:nvSpPr>
                <p:cNvPr id="19482" name="Freeform 8"/>
                <p:cNvSpPr>
                  <a:spLocks/>
                </p:cNvSpPr>
                <p:nvPr/>
              </p:nvSpPr>
              <p:spPr bwMode="gray">
                <a:xfrm rot="1227305">
                  <a:off x="1072" y="3229"/>
                  <a:ext cx="373" cy="364"/>
                </a:xfrm>
                <a:custGeom>
                  <a:avLst/>
                  <a:gdLst>
                    <a:gd name="T0" fmla="*/ 0 w 463"/>
                    <a:gd name="T1" fmla="*/ 312070136 h 451"/>
                    <a:gd name="T2" fmla="*/ 306958263 w 463"/>
                    <a:gd name="T3" fmla="*/ 312070136 h 451"/>
                    <a:gd name="T4" fmla="*/ 306958263 w 463"/>
                    <a:gd name="T5" fmla="*/ 312070136 h 451"/>
                    <a:gd name="T6" fmla="*/ 306958263 w 463"/>
                    <a:gd name="T7" fmla="*/ 0 h 451"/>
                    <a:gd name="T8" fmla="*/ 0 w 463"/>
                    <a:gd name="T9" fmla="*/ 312070136 h 451"/>
                    <a:gd name="T10" fmla="*/ 0 60000 65536"/>
                    <a:gd name="T11" fmla="*/ 0 60000 65536"/>
                    <a:gd name="T12" fmla="*/ 0 60000 65536"/>
                    <a:gd name="T13" fmla="*/ 0 60000 65536"/>
                    <a:gd name="T14" fmla="*/ 0 60000 65536"/>
                    <a:gd name="T15" fmla="*/ 0 w 463"/>
                    <a:gd name="T16" fmla="*/ 0 h 451"/>
                    <a:gd name="T17" fmla="*/ 463 w 463"/>
                    <a:gd name="T18" fmla="*/ 451 h 451"/>
                  </a:gdLst>
                  <a:ahLst/>
                  <a:cxnLst>
                    <a:cxn ang="T10">
                      <a:pos x="T0" y="T1"/>
                    </a:cxn>
                    <a:cxn ang="T11">
                      <a:pos x="T2" y="T3"/>
                    </a:cxn>
                    <a:cxn ang="T12">
                      <a:pos x="T4" y="T5"/>
                    </a:cxn>
                    <a:cxn ang="T13">
                      <a:pos x="T6" y="T7"/>
                    </a:cxn>
                    <a:cxn ang="T14">
                      <a:pos x="T8" y="T9"/>
                    </a:cxn>
                  </a:cxnLst>
                  <a:rect l="T15" t="T16" r="T17" b="T18"/>
                  <a:pathLst>
                    <a:path w="463" h="451">
                      <a:moveTo>
                        <a:pt x="0" y="123"/>
                      </a:moveTo>
                      <a:lnTo>
                        <a:pt x="121" y="451"/>
                      </a:lnTo>
                      <a:lnTo>
                        <a:pt x="463" y="338"/>
                      </a:lnTo>
                      <a:lnTo>
                        <a:pt x="340" y="0"/>
                      </a:lnTo>
                      <a:lnTo>
                        <a:pt x="0" y="123"/>
                      </a:lnTo>
                      <a:close/>
                    </a:path>
                  </a:pathLst>
                </a:custGeom>
                <a:gradFill rotWithShape="1">
                  <a:gsLst>
                    <a:gs pos="0">
                      <a:srgbClr val="4C7013"/>
                    </a:gs>
                    <a:gs pos="100000">
                      <a:srgbClr val="6B9B1A"/>
                    </a:gs>
                  </a:gsLst>
                  <a:lin ang="2700000" scaled="1"/>
                </a:gradFill>
                <a:ln w="9525">
                  <a:noFill/>
                  <a:miter lim="800000"/>
                  <a:headEnd/>
                  <a:tailEnd/>
                </a:ln>
              </p:spPr>
              <p:txBody>
                <a:bodyPr/>
                <a:lstStyle/>
                <a:p>
                  <a:endParaRPr lang="zh-CN" altLang="en-US">
                    <a:ea typeface="宋体" pitchFamily="2" charset="-122"/>
                  </a:endParaRPr>
                </a:p>
              </p:txBody>
            </p:sp>
            <p:sp>
              <p:nvSpPr>
                <p:cNvPr id="19483" name="Freeform 3"/>
                <p:cNvSpPr>
                  <a:spLocks/>
                </p:cNvSpPr>
                <p:nvPr/>
              </p:nvSpPr>
              <p:spPr bwMode="gray">
                <a:xfrm rot="1227305">
                  <a:off x="728" y="1935"/>
                  <a:ext cx="1105" cy="1216"/>
                </a:xfrm>
                <a:custGeom>
                  <a:avLst/>
                  <a:gdLst>
                    <a:gd name="T0" fmla="*/ 2147483647 w 580"/>
                    <a:gd name="T1" fmla="*/ 2147483647 h 638"/>
                    <a:gd name="T2" fmla="*/ 2147483647 w 580"/>
                    <a:gd name="T3" fmla="*/ 2147483647 h 638"/>
                    <a:gd name="T4" fmla="*/ 2147483647 w 580"/>
                    <a:gd name="T5" fmla="*/ 2147483647 h 638"/>
                    <a:gd name="T6" fmla="*/ 2147483647 w 580"/>
                    <a:gd name="T7" fmla="*/ 2147483647 h 638"/>
                    <a:gd name="T8" fmla="*/ 2147483647 w 580"/>
                    <a:gd name="T9" fmla="*/ 2147483647 h 638"/>
                    <a:gd name="T10" fmla="*/ 2147483647 w 580"/>
                    <a:gd name="T11" fmla="*/ 2147483647 h 638"/>
                    <a:gd name="T12" fmla="*/ 2147483647 w 580"/>
                    <a:gd name="T13" fmla="*/ 2147483647 h 638"/>
                    <a:gd name="T14" fmla="*/ 2147483647 w 580"/>
                    <a:gd name="T15" fmla="*/ 2147483647 h 638"/>
                    <a:gd name="T16" fmla="*/ 2147483647 w 580"/>
                    <a:gd name="T17" fmla="*/ 2147483647 h 638"/>
                    <a:gd name="T18" fmla="*/ 2147483647 w 580"/>
                    <a:gd name="T19" fmla="*/ 2147483647 h 638"/>
                    <a:gd name="T20" fmla="*/ 2147483647 w 580"/>
                    <a:gd name="T21" fmla="*/ 2147483647 h 6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0"/>
                    <a:gd name="T34" fmla="*/ 0 h 638"/>
                    <a:gd name="T35" fmla="*/ 580 w 580"/>
                    <a:gd name="T36" fmla="*/ 638 h 63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0" h="638">
                      <a:moveTo>
                        <a:pt x="35" y="421"/>
                      </a:moveTo>
                      <a:cubicBezTo>
                        <a:pt x="175" y="365"/>
                        <a:pt x="175" y="365"/>
                        <a:pt x="175" y="365"/>
                      </a:cubicBezTo>
                      <a:cubicBezTo>
                        <a:pt x="175" y="365"/>
                        <a:pt x="128" y="237"/>
                        <a:pt x="252" y="214"/>
                      </a:cubicBezTo>
                      <a:cubicBezTo>
                        <a:pt x="376" y="192"/>
                        <a:pt x="386" y="297"/>
                        <a:pt x="378" y="344"/>
                      </a:cubicBezTo>
                      <a:cubicBezTo>
                        <a:pt x="370" y="390"/>
                        <a:pt x="242" y="488"/>
                        <a:pt x="320" y="638"/>
                      </a:cubicBezTo>
                      <a:cubicBezTo>
                        <a:pt x="451" y="590"/>
                        <a:pt x="451" y="590"/>
                        <a:pt x="451" y="590"/>
                      </a:cubicBezTo>
                      <a:cubicBezTo>
                        <a:pt x="451" y="590"/>
                        <a:pt x="411" y="521"/>
                        <a:pt x="476" y="442"/>
                      </a:cubicBezTo>
                      <a:cubicBezTo>
                        <a:pt x="542" y="364"/>
                        <a:pt x="580" y="224"/>
                        <a:pt x="463" y="126"/>
                      </a:cubicBezTo>
                      <a:cubicBezTo>
                        <a:pt x="463" y="126"/>
                        <a:pt x="320" y="0"/>
                        <a:pt x="107" y="144"/>
                      </a:cubicBezTo>
                      <a:cubicBezTo>
                        <a:pt x="107" y="144"/>
                        <a:pt x="72" y="161"/>
                        <a:pt x="43" y="212"/>
                      </a:cubicBezTo>
                      <a:cubicBezTo>
                        <a:pt x="14" y="262"/>
                        <a:pt x="0" y="341"/>
                        <a:pt x="35" y="421"/>
                      </a:cubicBezTo>
                      <a:close/>
                    </a:path>
                  </a:pathLst>
                </a:custGeom>
                <a:gradFill rotWithShape="1">
                  <a:gsLst>
                    <a:gs pos="0">
                      <a:srgbClr val="4C7013"/>
                    </a:gs>
                    <a:gs pos="50000">
                      <a:srgbClr val="6B9B1A"/>
                    </a:gs>
                    <a:gs pos="100000">
                      <a:srgbClr val="4C7013"/>
                    </a:gs>
                  </a:gsLst>
                  <a:lin ang="2700000" scaled="1"/>
                </a:gradFill>
                <a:ln w="9525">
                  <a:noFill/>
                  <a:miter lim="800000"/>
                  <a:headEnd/>
                  <a:tailEnd/>
                </a:ln>
              </p:spPr>
              <p:txBody>
                <a:bodyPr/>
                <a:lstStyle/>
                <a:p>
                  <a:endParaRPr lang="zh-CN" altLang="en-US">
                    <a:ea typeface="宋体" pitchFamily="2" charset="-122"/>
                  </a:endParaRPr>
                </a:p>
              </p:txBody>
            </p:sp>
          </p:grpSp>
          <p:pic>
            <p:nvPicPr>
              <p:cNvPr id="19475" name="Picture 9"/>
              <p:cNvPicPr>
                <a:picLocks noChangeAspect="1" noChangeArrowheads="1"/>
              </p:cNvPicPr>
              <p:nvPr/>
            </p:nvPicPr>
            <p:blipFill>
              <a:blip r:embed="rId3" cstate="print"/>
              <a:srcRect/>
              <a:stretch>
                <a:fillRect/>
              </a:stretch>
            </p:blipFill>
            <p:spPr bwMode="gray">
              <a:xfrm>
                <a:off x="3243" y="3236"/>
                <a:ext cx="1431" cy="201"/>
              </a:xfrm>
              <a:prstGeom prst="rect">
                <a:avLst/>
              </a:prstGeom>
              <a:noFill/>
              <a:ln w="9525">
                <a:noFill/>
                <a:miter lim="800000"/>
                <a:headEnd/>
                <a:tailEnd/>
              </a:ln>
            </p:spPr>
          </p:pic>
        </p:grpSp>
        <p:grpSp>
          <p:nvGrpSpPr>
            <p:cNvPr id="19463" name="Group 19"/>
            <p:cNvGrpSpPr>
              <a:grpSpLocks/>
            </p:cNvGrpSpPr>
            <p:nvPr/>
          </p:nvGrpSpPr>
          <p:grpSpPr bwMode="auto">
            <a:xfrm>
              <a:off x="7808005" y="4719128"/>
              <a:ext cx="975036" cy="1221390"/>
              <a:chOff x="3495" y="1432"/>
              <a:chExt cx="1223" cy="1532"/>
            </a:xfrm>
          </p:grpSpPr>
          <p:grpSp>
            <p:nvGrpSpPr>
              <p:cNvPr id="19464" name="Group 20"/>
              <p:cNvGrpSpPr>
                <a:grpSpLocks/>
              </p:cNvGrpSpPr>
              <p:nvPr/>
            </p:nvGrpSpPr>
            <p:grpSpPr bwMode="auto">
              <a:xfrm>
                <a:off x="3829" y="1432"/>
                <a:ext cx="889" cy="1318"/>
                <a:chOff x="3829" y="1432"/>
                <a:chExt cx="889" cy="1318"/>
              </a:xfrm>
            </p:grpSpPr>
            <p:sp>
              <p:nvSpPr>
                <p:cNvPr id="19466" name="Freeform 4"/>
                <p:cNvSpPr>
                  <a:spLocks/>
                </p:cNvSpPr>
                <p:nvPr/>
              </p:nvSpPr>
              <p:spPr bwMode="gray">
                <a:xfrm rot="1960988">
                  <a:off x="3857" y="1812"/>
                  <a:ext cx="243" cy="119"/>
                </a:xfrm>
                <a:custGeom>
                  <a:avLst/>
                  <a:gdLst>
                    <a:gd name="T0" fmla="*/ 0 w 389"/>
                    <a:gd name="T1" fmla="*/ 46903894 h 182"/>
                    <a:gd name="T2" fmla="*/ 31105639 w 389"/>
                    <a:gd name="T3" fmla="*/ 46903894 h 182"/>
                    <a:gd name="T4" fmla="*/ 31105639 w 389"/>
                    <a:gd name="T5" fmla="*/ 46903894 h 182"/>
                    <a:gd name="T6" fmla="*/ 31105639 w 389"/>
                    <a:gd name="T7" fmla="*/ 0 h 182"/>
                    <a:gd name="T8" fmla="*/ 0 w 389"/>
                    <a:gd name="T9" fmla="*/ 46903894 h 182"/>
                    <a:gd name="T10" fmla="*/ 0 60000 65536"/>
                    <a:gd name="T11" fmla="*/ 0 60000 65536"/>
                    <a:gd name="T12" fmla="*/ 0 60000 65536"/>
                    <a:gd name="T13" fmla="*/ 0 60000 65536"/>
                    <a:gd name="T14" fmla="*/ 0 60000 65536"/>
                    <a:gd name="T15" fmla="*/ 0 w 389"/>
                    <a:gd name="T16" fmla="*/ 0 h 182"/>
                    <a:gd name="T17" fmla="*/ 389 w 389"/>
                    <a:gd name="T18" fmla="*/ 182 h 182"/>
                  </a:gdLst>
                  <a:ahLst/>
                  <a:cxnLst>
                    <a:cxn ang="T10">
                      <a:pos x="T0" y="T1"/>
                    </a:cxn>
                    <a:cxn ang="T11">
                      <a:pos x="T2" y="T3"/>
                    </a:cxn>
                    <a:cxn ang="T12">
                      <a:pos x="T4" y="T5"/>
                    </a:cxn>
                    <a:cxn ang="T13">
                      <a:pos x="T6" y="T7"/>
                    </a:cxn>
                    <a:cxn ang="T14">
                      <a:pos x="T8" y="T9"/>
                    </a:cxn>
                  </a:cxnLst>
                  <a:rect l="T15" t="T16" r="T17" b="T18"/>
                  <a:pathLst>
                    <a:path w="389" h="182">
                      <a:moveTo>
                        <a:pt x="0" y="133"/>
                      </a:moveTo>
                      <a:lnTo>
                        <a:pt x="49" y="182"/>
                      </a:lnTo>
                      <a:lnTo>
                        <a:pt x="389" y="45"/>
                      </a:lnTo>
                      <a:lnTo>
                        <a:pt x="330" y="0"/>
                      </a:lnTo>
                      <a:lnTo>
                        <a:pt x="0" y="133"/>
                      </a:lnTo>
                      <a:close/>
                    </a:path>
                  </a:pathLst>
                </a:custGeom>
                <a:gradFill rotWithShape="1">
                  <a:gsLst>
                    <a:gs pos="0">
                      <a:srgbClr val="FF7711"/>
                    </a:gs>
                    <a:gs pos="100000">
                      <a:srgbClr val="C45400"/>
                    </a:gs>
                  </a:gsLst>
                  <a:lin ang="2700000" scaled="1"/>
                </a:gradFill>
                <a:ln w="9525">
                  <a:noFill/>
                  <a:miter lim="800000"/>
                  <a:headEnd/>
                  <a:tailEnd/>
                </a:ln>
              </p:spPr>
              <p:txBody>
                <a:bodyPr/>
                <a:lstStyle/>
                <a:p>
                  <a:endParaRPr lang="zh-CN" altLang="en-US">
                    <a:ea typeface="宋体" pitchFamily="2" charset="-122"/>
                  </a:endParaRPr>
                </a:p>
              </p:txBody>
            </p:sp>
            <p:sp>
              <p:nvSpPr>
                <p:cNvPr id="19467" name="Freeform 5"/>
                <p:cNvSpPr>
                  <a:spLocks/>
                </p:cNvSpPr>
                <p:nvPr/>
              </p:nvSpPr>
              <p:spPr bwMode="gray">
                <a:xfrm rot="1960988">
                  <a:off x="4035" y="2322"/>
                  <a:ext cx="227" cy="96"/>
                </a:xfrm>
                <a:custGeom>
                  <a:avLst/>
                  <a:gdLst>
                    <a:gd name="T0" fmla="*/ 0 w 366"/>
                    <a:gd name="T1" fmla="*/ 30526921 h 154"/>
                    <a:gd name="T2" fmla="*/ 29162936 w 366"/>
                    <a:gd name="T3" fmla="*/ 30526921 h 154"/>
                    <a:gd name="T4" fmla="*/ 29162936 w 366"/>
                    <a:gd name="T5" fmla="*/ 30526921 h 154"/>
                    <a:gd name="T6" fmla="*/ 29162936 w 366"/>
                    <a:gd name="T7" fmla="*/ 0 h 154"/>
                    <a:gd name="T8" fmla="*/ 0 w 366"/>
                    <a:gd name="T9" fmla="*/ 30526921 h 154"/>
                    <a:gd name="T10" fmla="*/ 0 60000 65536"/>
                    <a:gd name="T11" fmla="*/ 0 60000 65536"/>
                    <a:gd name="T12" fmla="*/ 0 60000 65536"/>
                    <a:gd name="T13" fmla="*/ 0 60000 65536"/>
                    <a:gd name="T14" fmla="*/ 0 60000 65536"/>
                    <a:gd name="T15" fmla="*/ 0 w 366"/>
                    <a:gd name="T16" fmla="*/ 0 h 154"/>
                    <a:gd name="T17" fmla="*/ 366 w 366"/>
                    <a:gd name="T18" fmla="*/ 154 h 154"/>
                  </a:gdLst>
                  <a:ahLst/>
                  <a:cxnLst>
                    <a:cxn ang="T10">
                      <a:pos x="T0" y="T1"/>
                    </a:cxn>
                    <a:cxn ang="T11">
                      <a:pos x="T2" y="T3"/>
                    </a:cxn>
                    <a:cxn ang="T12">
                      <a:pos x="T4" y="T5"/>
                    </a:cxn>
                    <a:cxn ang="T13">
                      <a:pos x="T6" y="T7"/>
                    </a:cxn>
                    <a:cxn ang="T14">
                      <a:pos x="T8" y="T9"/>
                    </a:cxn>
                  </a:cxnLst>
                  <a:rect l="T15" t="T16" r="T17" b="T18"/>
                  <a:pathLst>
                    <a:path w="366" h="154">
                      <a:moveTo>
                        <a:pt x="0" y="113"/>
                      </a:moveTo>
                      <a:lnTo>
                        <a:pt x="40" y="154"/>
                      </a:lnTo>
                      <a:lnTo>
                        <a:pt x="366" y="42"/>
                      </a:lnTo>
                      <a:lnTo>
                        <a:pt x="309" y="0"/>
                      </a:lnTo>
                      <a:lnTo>
                        <a:pt x="0" y="113"/>
                      </a:lnTo>
                      <a:close/>
                    </a:path>
                  </a:pathLst>
                </a:custGeom>
                <a:gradFill rotWithShape="1">
                  <a:gsLst>
                    <a:gs pos="0">
                      <a:srgbClr val="FF7711"/>
                    </a:gs>
                    <a:gs pos="100000">
                      <a:srgbClr val="C45400"/>
                    </a:gs>
                  </a:gsLst>
                  <a:lin ang="2700000" scaled="1"/>
                </a:gradFill>
                <a:ln w="9525">
                  <a:noFill/>
                  <a:miter lim="800000"/>
                  <a:headEnd/>
                  <a:tailEnd/>
                </a:ln>
              </p:spPr>
              <p:txBody>
                <a:bodyPr/>
                <a:lstStyle/>
                <a:p>
                  <a:endParaRPr lang="zh-CN" altLang="en-US">
                    <a:ea typeface="宋体" pitchFamily="2" charset="-122"/>
                  </a:endParaRPr>
                </a:p>
              </p:txBody>
            </p:sp>
            <p:sp>
              <p:nvSpPr>
                <p:cNvPr id="19468" name="Freeform 6"/>
                <p:cNvSpPr>
                  <a:spLocks/>
                </p:cNvSpPr>
                <p:nvPr/>
              </p:nvSpPr>
              <p:spPr bwMode="gray">
                <a:xfrm rot="1960988">
                  <a:off x="4089" y="1698"/>
                  <a:ext cx="298" cy="277"/>
                </a:xfrm>
                <a:custGeom>
                  <a:avLst/>
                  <a:gdLst>
                    <a:gd name="T0" fmla="*/ 2147483647 w 195"/>
                    <a:gd name="T1" fmla="*/ 2147483647 h 185"/>
                    <a:gd name="T2" fmla="*/ 2147483647 w 195"/>
                    <a:gd name="T3" fmla="*/ 2147483647 h 185"/>
                    <a:gd name="T4" fmla="*/ 2147483647 w 195"/>
                    <a:gd name="T5" fmla="*/ 2147483647 h 185"/>
                    <a:gd name="T6" fmla="*/ 2147483647 w 195"/>
                    <a:gd name="T7" fmla="*/ 2147483647 h 185"/>
                    <a:gd name="T8" fmla="*/ 2147483647 w 195"/>
                    <a:gd name="T9" fmla="*/ 2147483647 h 185"/>
                    <a:gd name="T10" fmla="*/ 2147483647 w 195"/>
                    <a:gd name="T11" fmla="*/ 2147483647 h 185"/>
                    <a:gd name="T12" fmla="*/ 0 60000 65536"/>
                    <a:gd name="T13" fmla="*/ 0 60000 65536"/>
                    <a:gd name="T14" fmla="*/ 0 60000 65536"/>
                    <a:gd name="T15" fmla="*/ 0 60000 65536"/>
                    <a:gd name="T16" fmla="*/ 0 60000 65536"/>
                    <a:gd name="T17" fmla="*/ 0 60000 65536"/>
                    <a:gd name="T18" fmla="*/ 0 w 195"/>
                    <a:gd name="T19" fmla="*/ 0 h 185"/>
                    <a:gd name="T20" fmla="*/ 195 w 195"/>
                    <a:gd name="T21" fmla="*/ 185 h 185"/>
                  </a:gdLst>
                  <a:ahLst/>
                  <a:cxnLst>
                    <a:cxn ang="T12">
                      <a:pos x="T0" y="T1"/>
                    </a:cxn>
                    <a:cxn ang="T13">
                      <a:pos x="T2" y="T3"/>
                    </a:cxn>
                    <a:cxn ang="T14">
                      <a:pos x="T4" y="T5"/>
                    </a:cxn>
                    <a:cxn ang="T15">
                      <a:pos x="T6" y="T7"/>
                    </a:cxn>
                    <a:cxn ang="T16">
                      <a:pos x="T8" y="T9"/>
                    </a:cxn>
                    <a:cxn ang="T17">
                      <a:pos x="T10" y="T11"/>
                    </a:cxn>
                  </a:cxnLst>
                  <a:rect l="T18" t="T19" r="T20" b="T21"/>
                  <a:pathLst>
                    <a:path w="195" h="185">
                      <a:moveTo>
                        <a:pt x="44" y="185"/>
                      </a:moveTo>
                      <a:cubicBezTo>
                        <a:pt x="44" y="185"/>
                        <a:pt x="12" y="111"/>
                        <a:pt x="60" y="62"/>
                      </a:cubicBezTo>
                      <a:cubicBezTo>
                        <a:pt x="109" y="13"/>
                        <a:pt x="167" y="22"/>
                        <a:pt x="195" y="37"/>
                      </a:cubicBezTo>
                      <a:cubicBezTo>
                        <a:pt x="195" y="37"/>
                        <a:pt x="167" y="0"/>
                        <a:pt x="88" y="17"/>
                      </a:cubicBezTo>
                      <a:cubicBezTo>
                        <a:pt x="8" y="34"/>
                        <a:pt x="0" y="107"/>
                        <a:pt x="19" y="166"/>
                      </a:cubicBezTo>
                      <a:lnTo>
                        <a:pt x="44" y="185"/>
                      </a:lnTo>
                      <a:close/>
                    </a:path>
                  </a:pathLst>
                </a:custGeom>
                <a:gradFill rotWithShape="1">
                  <a:gsLst>
                    <a:gs pos="0">
                      <a:srgbClr val="FF7711"/>
                    </a:gs>
                    <a:gs pos="100000">
                      <a:srgbClr val="C45400"/>
                    </a:gs>
                  </a:gsLst>
                  <a:lin ang="2700000" scaled="1"/>
                </a:gradFill>
                <a:ln w="9525">
                  <a:noFill/>
                  <a:miter lim="800000"/>
                  <a:headEnd/>
                  <a:tailEnd/>
                </a:ln>
              </p:spPr>
              <p:txBody>
                <a:bodyPr/>
                <a:lstStyle/>
                <a:p>
                  <a:endParaRPr lang="zh-CN" altLang="en-US">
                    <a:ea typeface="宋体" pitchFamily="2" charset="-122"/>
                  </a:endParaRPr>
                </a:p>
              </p:txBody>
            </p:sp>
            <p:sp>
              <p:nvSpPr>
                <p:cNvPr id="19469" name="Freeform 7"/>
                <p:cNvSpPr>
                  <a:spLocks/>
                </p:cNvSpPr>
                <p:nvPr/>
              </p:nvSpPr>
              <p:spPr bwMode="gray">
                <a:xfrm rot="1960988">
                  <a:off x="4346" y="1781"/>
                  <a:ext cx="372" cy="740"/>
                </a:xfrm>
                <a:custGeom>
                  <a:avLst/>
                  <a:gdLst>
                    <a:gd name="T0" fmla="*/ 2147483647 w 236"/>
                    <a:gd name="T1" fmla="*/ 2147483647 h 498"/>
                    <a:gd name="T2" fmla="*/ 2147483647 w 236"/>
                    <a:gd name="T3" fmla="*/ 2147483647 h 498"/>
                    <a:gd name="T4" fmla="*/ 2147483647 w 236"/>
                    <a:gd name="T5" fmla="*/ 0 h 498"/>
                    <a:gd name="T6" fmla="*/ 2147483647 w 236"/>
                    <a:gd name="T7" fmla="*/ 2147483647 h 498"/>
                    <a:gd name="T8" fmla="*/ 2147483647 w 236"/>
                    <a:gd name="T9" fmla="*/ 2147483647 h 498"/>
                    <a:gd name="T10" fmla="*/ 2147483647 w 236"/>
                    <a:gd name="T11" fmla="*/ 2147483647 h 498"/>
                    <a:gd name="T12" fmla="*/ 2147483647 w 236"/>
                    <a:gd name="T13" fmla="*/ 2147483647 h 498"/>
                    <a:gd name="T14" fmla="*/ 0 60000 65536"/>
                    <a:gd name="T15" fmla="*/ 0 60000 65536"/>
                    <a:gd name="T16" fmla="*/ 0 60000 65536"/>
                    <a:gd name="T17" fmla="*/ 0 60000 65536"/>
                    <a:gd name="T18" fmla="*/ 0 60000 65536"/>
                    <a:gd name="T19" fmla="*/ 0 60000 65536"/>
                    <a:gd name="T20" fmla="*/ 0 60000 65536"/>
                    <a:gd name="T21" fmla="*/ 0 w 236"/>
                    <a:gd name="T22" fmla="*/ 0 h 498"/>
                    <a:gd name="T23" fmla="*/ 236 w 236"/>
                    <a:gd name="T24" fmla="*/ 498 h 49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6" h="498">
                      <a:moveTo>
                        <a:pt x="60" y="498"/>
                      </a:moveTo>
                      <a:cubicBezTo>
                        <a:pt x="60" y="498"/>
                        <a:pt x="26" y="410"/>
                        <a:pt x="71" y="366"/>
                      </a:cubicBezTo>
                      <a:cubicBezTo>
                        <a:pt x="115" y="321"/>
                        <a:pt x="236" y="127"/>
                        <a:pt x="25" y="0"/>
                      </a:cubicBezTo>
                      <a:cubicBezTo>
                        <a:pt x="25" y="0"/>
                        <a:pt x="128" y="61"/>
                        <a:pt x="123" y="178"/>
                      </a:cubicBezTo>
                      <a:cubicBezTo>
                        <a:pt x="123" y="178"/>
                        <a:pt x="117" y="259"/>
                        <a:pt x="84" y="300"/>
                      </a:cubicBezTo>
                      <a:cubicBezTo>
                        <a:pt x="51" y="342"/>
                        <a:pt x="0" y="403"/>
                        <a:pt x="36" y="480"/>
                      </a:cubicBezTo>
                      <a:lnTo>
                        <a:pt x="60" y="498"/>
                      </a:lnTo>
                      <a:close/>
                    </a:path>
                  </a:pathLst>
                </a:custGeom>
                <a:gradFill rotWithShape="1">
                  <a:gsLst>
                    <a:gs pos="0">
                      <a:srgbClr val="FF7711"/>
                    </a:gs>
                    <a:gs pos="100000">
                      <a:srgbClr val="C45400"/>
                    </a:gs>
                  </a:gsLst>
                  <a:lin ang="2700000" scaled="1"/>
                </a:gradFill>
                <a:ln w="9525">
                  <a:noFill/>
                  <a:miter lim="800000"/>
                  <a:headEnd/>
                  <a:tailEnd/>
                </a:ln>
              </p:spPr>
              <p:txBody>
                <a:bodyPr/>
                <a:lstStyle/>
                <a:p>
                  <a:endParaRPr lang="zh-CN" altLang="en-US">
                    <a:ea typeface="宋体" pitchFamily="2" charset="-122"/>
                  </a:endParaRPr>
                </a:p>
              </p:txBody>
            </p:sp>
            <p:sp>
              <p:nvSpPr>
                <p:cNvPr id="19470" name="Freeform 9"/>
                <p:cNvSpPr>
                  <a:spLocks/>
                </p:cNvSpPr>
                <p:nvPr/>
              </p:nvSpPr>
              <p:spPr bwMode="gray">
                <a:xfrm rot="1960988">
                  <a:off x="3957" y="2638"/>
                  <a:ext cx="252" cy="112"/>
                </a:xfrm>
                <a:custGeom>
                  <a:avLst/>
                  <a:gdLst>
                    <a:gd name="T0" fmla="*/ 0 w 404"/>
                    <a:gd name="T1" fmla="*/ 81932858 h 161"/>
                    <a:gd name="T2" fmla="*/ 30697393 w 404"/>
                    <a:gd name="T3" fmla="*/ 81932858 h 161"/>
                    <a:gd name="T4" fmla="*/ 30697393 w 404"/>
                    <a:gd name="T5" fmla="*/ 81932858 h 161"/>
                    <a:gd name="T6" fmla="*/ 30697393 w 404"/>
                    <a:gd name="T7" fmla="*/ 0 h 161"/>
                    <a:gd name="T8" fmla="*/ 0 w 404"/>
                    <a:gd name="T9" fmla="*/ 81932858 h 161"/>
                    <a:gd name="T10" fmla="*/ 0 60000 65536"/>
                    <a:gd name="T11" fmla="*/ 0 60000 65536"/>
                    <a:gd name="T12" fmla="*/ 0 60000 65536"/>
                    <a:gd name="T13" fmla="*/ 0 60000 65536"/>
                    <a:gd name="T14" fmla="*/ 0 60000 65536"/>
                    <a:gd name="T15" fmla="*/ 0 w 404"/>
                    <a:gd name="T16" fmla="*/ 0 h 161"/>
                    <a:gd name="T17" fmla="*/ 404 w 404"/>
                    <a:gd name="T18" fmla="*/ 161 h 161"/>
                  </a:gdLst>
                  <a:ahLst/>
                  <a:cxnLst>
                    <a:cxn ang="T10">
                      <a:pos x="T0" y="T1"/>
                    </a:cxn>
                    <a:cxn ang="T11">
                      <a:pos x="T2" y="T3"/>
                    </a:cxn>
                    <a:cxn ang="T12">
                      <a:pos x="T4" y="T5"/>
                    </a:cxn>
                    <a:cxn ang="T13">
                      <a:pos x="T6" y="T7"/>
                    </a:cxn>
                    <a:cxn ang="T14">
                      <a:pos x="T8" y="T9"/>
                    </a:cxn>
                  </a:cxnLst>
                  <a:rect l="T15" t="T16" r="T17" b="T18"/>
                  <a:pathLst>
                    <a:path w="404" h="161">
                      <a:moveTo>
                        <a:pt x="0" y="113"/>
                      </a:moveTo>
                      <a:lnTo>
                        <a:pt x="47" y="161"/>
                      </a:lnTo>
                      <a:lnTo>
                        <a:pt x="404" y="50"/>
                      </a:lnTo>
                      <a:lnTo>
                        <a:pt x="342" y="0"/>
                      </a:lnTo>
                      <a:lnTo>
                        <a:pt x="0" y="113"/>
                      </a:lnTo>
                      <a:close/>
                    </a:path>
                  </a:pathLst>
                </a:custGeom>
                <a:gradFill rotWithShape="1">
                  <a:gsLst>
                    <a:gs pos="0">
                      <a:srgbClr val="FF7711"/>
                    </a:gs>
                    <a:gs pos="100000">
                      <a:srgbClr val="C45400"/>
                    </a:gs>
                  </a:gsLst>
                  <a:lin ang="2700000" scaled="1"/>
                </a:gradFill>
                <a:ln w="9525">
                  <a:noFill/>
                  <a:miter lim="800000"/>
                  <a:headEnd/>
                  <a:tailEnd/>
                </a:ln>
              </p:spPr>
              <p:txBody>
                <a:bodyPr/>
                <a:lstStyle/>
                <a:p>
                  <a:endParaRPr lang="zh-CN" altLang="en-US">
                    <a:ea typeface="宋体" pitchFamily="2" charset="-122"/>
                  </a:endParaRPr>
                </a:p>
              </p:txBody>
            </p:sp>
            <p:sp>
              <p:nvSpPr>
                <p:cNvPr id="19471" name="Freeform 10"/>
                <p:cNvSpPr>
                  <a:spLocks/>
                </p:cNvSpPr>
                <p:nvPr/>
              </p:nvSpPr>
              <p:spPr bwMode="gray">
                <a:xfrm rot="1960988">
                  <a:off x="4157" y="2493"/>
                  <a:ext cx="116" cy="244"/>
                </a:xfrm>
                <a:custGeom>
                  <a:avLst/>
                  <a:gdLst>
                    <a:gd name="T0" fmla="*/ 0 w 185"/>
                    <a:gd name="T1" fmla="*/ 0 h 388"/>
                    <a:gd name="T2" fmla="*/ 32173970 w 185"/>
                    <a:gd name="T3" fmla="*/ 33033273 h 388"/>
                    <a:gd name="T4" fmla="*/ 32173970 w 185"/>
                    <a:gd name="T5" fmla="*/ 33033273 h 388"/>
                    <a:gd name="T6" fmla="*/ 32173970 w 185"/>
                    <a:gd name="T7" fmla="*/ 33033273 h 388"/>
                    <a:gd name="T8" fmla="*/ 0 w 185"/>
                    <a:gd name="T9" fmla="*/ 0 h 388"/>
                    <a:gd name="T10" fmla="*/ 0 60000 65536"/>
                    <a:gd name="T11" fmla="*/ 0 60000 65536"/>
                    <a:gd name="T12" fmla="*/ 0 60000 65536"/>
                    <a:gd name="T13" fmla="*/ 0 60000 65536"/>
                    <a:gd name="T14" fmla="*/ 0 60000 65536"/>
                    <a:gd name="T15" fmla="*/ 0 w 185"/>
                    <a:gd name="T16" fmla="*/ 0 h 388"/>
                    <a:gd name="T17" fmla="*/ 185 w 185"/>
                    <a:gd name="T18" fmla="*/ 388 h 388"/>
                  </a:gdLst>
                  <a:ahLst/>
                  <a:cxnLst>
                    <a:cxn ang="T10">
                      <a:pos x="T0" y="T1"/>
                    </a:cxn>
                    <a:cxn ang="T11">
                      <a:pos x="T2" y="T3"/>
                    </a:cxn>
                    <a:cxn ang="T12">
                      <a:pos x="T4" y="T5"/>
                    </a:cxn>
                    <a:cxn ang="T13">
                      <a:pos x="T6" y="T7"/>
                    </a:cxn>
                    <a:cxn ang="T14">
                      <a:pos x="T8" y="T9"/>
                    </a:cxn>
                  </a:cxnLst>
                  <a:rect l="T15" t="T16" r="T17" b="T18"/>
                  <a:pathLst>
                    <a:path w="185" h="388">
                      <a:moveTo>
                        <a:pt x="0" y="0"/>
                      </a:moveTo>
                      <a:lnTo>
                        <a:pt x="66" y="33"/>
                      </a:lnTo>
                      <a:lnTo>
                        <a:pt x="185" y="388"/>
                      </a:lnTo>
                      <a:lnTo>
                        <a:pt x="123" y="338"/>
                      </a:lnTo>
                      <a:lnTo>
                        <a:pt x="0" y="0"/>
                      </a:lnTo>
                      <a:close/>
                    </a:path>
                  </a:pathLst>
                </a:custGeom>
                <a:gradFill rotWithShape="1">
                  <a:gsLst>
                    <a:gs pos="0">
                      <a:srgbClr val="FF7711"/>
                    </a:gs>
                    <a:gs pos="100000">
                      <a:srgbClr val="C45400"/>
                    </a:gs>
                  </a:gsLst>
                  <a:lin ang="2700000" scaled="1"/>
                </a:gradFill>
                <a:ln w="9525">
                  <a:noFill/>
                  <a:miter lim="800000"/>
                  <a:headEnd/>
                  <a:tailEnd/>
                </a:ln>
              </p:spPr>
              <p:txBody>
                <a:bodyPr/>
                <a:lstStyle/>
                <a:p>
                  <a:endParaRPr lang="zh-CN" altLang="en-US">
                    <a:ea typeface="宋体" pitchFamily="2" charset="-122"/>
                  </a:endParaRPr>
                </a:p>
              </p:txBody>
            </p:sp>
            <p:sp>
              <p:nvSpPr>
                <p:cNvPr id="19472" name="Freeform 8"/>
                <p:cNvSpPr>
                  <a:spLocks/>
                </p:cNvSpPr>
                <p:nvPr/>
              </p:nvSpPr>
              <p:spPr bwMode="gray">
                <a:xfrm rot="1960988">
                  <a:off x="3956" y="2428"/>
                  <a:ext cx="291" cy="284"/>
                </a:xfrm>
                <a:custGeom>
                  <a:avLst/>
                  <a:gdLst>
                    <a:gd name="T0" fmla="*/ 0 w 463"/>
                    <a:gd name="T1" fmla="*/ 33435317 h 451"/>
                    <a:gd name="T2" fmla="*/ 32865267 w 463"/>
                    <a:gd name="T3" fmla="*/ 33435317 h 451"/>
                    <a:gd name="T4" fmla="*/ 32865267 w 463"/>
                    <a:gd name="T5" fmla="*/ 33435317 h 451"/>
                    <a:gd name="T6" fmla="*/ 32865267 w 463"/>
                    <a:gd name="T7" fmla="*/ 0 h 451"/>
                    <a:gd name="T8" fmla="*/ 0 w 463"/>
                    <a:gd name="T9" fmla="*/ 33435317 h 451"/>
                    <a:gd name="T10" fmla="*/ 0 60000 65536"/>
                    <a:gd name="T11" fmla="*/ 0 60000 65536"/>
                    <a:gd name="T12" fmla="*/ 0 60000 65536"/>
                    <a:gd name="T13" fmla="*/ 0 60000 65536"/>
                    <a:gd name="T14" fmla="*/ 0 60000 65536"/>
                    <a:gd name="T15" fmla="*/ 0 w 463"/>
                    <a:gd name="T16" fmla="*/ 0 h 451"/>
                    <a:gd name="T17" fmla="*/ 463 w 463"/>
                    <a:gd name="T18" fmla="*/ 451 h 451"/>
                  </a:gdLst>
                  <a:ahLst/>
                  <a:cxnLst>
                    <a:cxn ang="T10">
                      <a:pos x="T0" y="T1"/>
                    </a:cxn>
                    <a:cxn ang="T11">
                      <a:pos x="T2" y="T3"/>
                    </a:cxn>
                    <a:cxn ang="T12">
                      <a:pos x="T4" y="T5"/>
                    </a:cxn>
                    <a:cxn ang="T13">
                      <a:pos x="T6" y="T7"/>
                    </a:cxn>
                    <a:cxn ang="T14">
                      <a:pos x="T8" y="T9"/>
                    </a:cxn>
                  </a:cxnLst>
                  <a:rect l="T15" t="T16" r="T17" b="T18"/>
                  <a:pathLst>
                    <a:path w="463" h="451">
                      <a:moveTo>
                        <a:pt x="0" y="123"/>
                      </a:moveTo>
                      <a:lnTo>
                        <a:pt x="121" y="451"/>
                      </a:lnTo>
                      <a:lnTo>
                        <a:pt x="463" y="338"/>
                      </a:lnTo>
                      <a:lnTo>
                        <a:pt x="340" y="0"/>
                      </a:lnTo>
                      <a:lnTo>
                        <a:pt x="0" y="123"/>
                      </a:lnTo>
                      <a:close/>
                    </a:path>
                  </a:pathLst>
                </a:custGeom>
                <a:gradFill rotWithShape="1">
                  <a:gsLst>
                    <a:gs pos="0">
                      <a:srgbClr val="FF7711"/>
                    </a:gs>
                    <a:gs pos="100000">
                      <a:srgbClr val="FFB635"/>
                    </a:gs>
                  </a:gsLst>
                  <a:lin ang="2700000" scaled="1"/>
                </a:gradFill>
                <a:ln w="9525">
                  <a:noFill/>
                  <a:miter lim="800000"/>
                  <a:headEnd/>
                  <a:tailEnd/>
                </a:ln>
              </p:spPr>
              <p:txBody>
                <a:bodyPr/>
                <a:lstStyle/>
                <a:p>
                  <a:endParaRPr lang="zh-CN" altLang="en-US">
                    <a:ea typeface="宋体" pitchFamily="2" charset="-122"/>
                  </a:endParaRPr>
                </a:p>
              </p:txBody>
            </p:sp>
            <p:sp>
              <p:nvSpPr>
                <p:cNvPr id="19473" name="Freeform 3"/>
                <p:cNvSpPr>
                  <a:spLocks/>
                </p:cNvSpPr>
                <p:nvPr/>
              </p:nvSpPr>
              <p:spPr bwMode="gray">
                <a:xfrm rot="1960988">
                  <a:off x="3829" y="1432"/>
                  <a:ext cx="863" cy="950"/>
                </a:xfrm>
                <a:custGeom>
                  <a:avLst/>
                  <a:gdLst>
                    <a:gd name="T0" fmla="*/ 2147483647 w 580"/>
                    <a:gd name="T1" fmla="*/ 2147483647 h 638"/>
                    <a:gd name="T2" fmla="*/ 2147483647 w 580"/>
                    <a:gd name="T3" fmla="*/ 2147483647 h 638"/>
                    <a:gd name="T4" fmla="*/ 2147483647 w 580"/>
                    <a:gd name="T5" fmla="*/ 2147483647 h 638"/>
                    <a:gd name="T6" fmla="*/ 2147483647 w 580"/>
                    <a:gd name="T7" fmla="*/ 2147483647 h 638"/>
                    <a:gd name="T8" fmla="*/ 2147483647 w 580"/>
                    <a:gd name="T9" fmla="*/ 2147483647 h 638"/>
                    <a:gd name="T10" fmla="*/ 2147483647 w 580"/>
                    <a:gd name="T11" fmla="*/ 2147483647 h 638"/>
                    <a:gd name="T12" fmla="*/ 2147483647 w 580"/>
                    <a:gd name="T13" fmla="*/ 2147483647 h 638"/>
                    <a:gd name="T14" fmla="*/ 2147483647 w 580"/>
                    <a:gd name="T15" fmla="*/ 2147483647 h 638"/>
                    <a:gd name="T16" fmla="*/ 2147483647 w 580"/>
                    <a:gd name="T17" fmla="*/ 2147483647 h 638"/>
                    <a:gd name="T18" fmla="*/ 2147483647 w 580"/>
                    <a:gd name="T19" fmla="*/ 2147483647 h 638"/>
                    <a:gd name="T20" fmla="*/ 2147483647 w 580"/>
                    <a:gd name="T21" fmla="*/ 2147483647 h 6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0"/>
                    <a:gd name="T34" fmla="*/ 0 h 638"/>
                    <a:gd name="T35" fmla="*/ 580 w 580"/>
                    <a:gd name="T36" fmla="*/ 638 h 63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0" h="638">
                      <a:moveTo>
                        <a:pt x="35" y="421"/>
                      </a:moveTo>
                      <a:cubicBezTo>
                        <a:pt x="175" y="365"/>
                        <a:pt x="175" y="365"/>
                        <a:pt x="175" y="365"/>
                      </a:cubicBezTo>
                      <a:cubicBezTo>
                        <a:pt x="175" y="365"/>
                        <a:pt x="128" y="237"/>
                        <a:pt x="252" y="214"/>
                      </a:cubicBezTo>
                      <a:cubicBezTo>
                        <a:pt x="376" y="192"/>
                        <a:pt x="386" y="297"/>
                        <a:pt x="378" y="344"/>
                      </a:cubicBezTo>
                      <a:cubicBezTo>
                        <a:pt x="370" y="390"/>
                        <a:pt x="242" y="488"/>
                        <a:pt x="320" y="638"/>
                      </a:cubicBezTo>
                      <a:cubicBezTo>
                        <a:pt x="451" y="590"/>
                        <a:pt x="451" y="590"/>
                        <a:pt x="451" y="590"/>
                      </a:cubicBezTo>
                      <a:cubicBezTo>
                        <a:pt x="451" y="590"/>
                        <a:pt x="411" y="521"/>
                        <a:pt x="476" y="442"/>
                      </a:cubicBezTo>
                      <a:cubicBezTo>
                        <a:pt x="542" y="364"/>
                        <a:pt x="580" y="224"/>
                        <a:pt x="463" y="126"/>
                      </a:cubicBezTo>
                      <a:cubicBezTo>
                        <a:pt x="463" y="126"/>
                        <a:pt x="320" y="0"/>
                        <a:pt x="107" y="144"/>
                      </a:cubicBezTo>
                      <a:cubicBezTo>
                        <a:pt x="107" y="144"/>
                        <a:pt x="72" y="161"/>
                        <a:pt x="43" y="212"/>
                      </a:cubicBezTo>
                      <a:cubicBezTo>
                        <a:pt x="14" y="262"/>
                        <a:pt x="0" y="341"/>
                        <a:pt x="35" y="421"/>
                      </a:cubicBezTo>
                      <a:close/>
                    </a:path>
                  </a:pathLst>
                </a:custGeom>
                <a:gradFill rotWithShape="1">
                  <a:gsLst>
                    <a:gs pos="0">
                      <a:srgbClr val="FF7711"/>
                    </a:gs>
                    <a:gs pos="50000">
                      <a:srgbClr val="FFB635"/>
                    </a:gs>
                    <a:gs pos="100000">
                      <a:srgbClr val="FF7711"/>
                    </a:gs>
                  </a:gsLst>
                  <a:lin ang="2700000" scaled="1"/>
                </a:gradFill>
                <a:ln w="9525">
                  <a:noFill/>
                  <a:miter lim="800000"/>
                  <a:headEnd/>
                  <a:tailEnd/>
                </a:ln>
              </p:spPr>
              <p:txBody>
                <a:bodyPr/>
                <a:lstStyle/>
                <a:p>
                  <a:endParaRPr lang="zh-CN" altLang="en-US">
                    <a:ea typeface="宋体" pitchFamily="2" charset="-122"/>
                  </a:endParaRPr>
                </a:p>
              </p:txBody>
            </p:sp>
          </p:grpSp>
          <p:pic>
            <p:nvPicPr>
              <p:cNvPr id="19465" name="Picture 9"/>
              <p:cNvPicPr>
                <a:picLocks noChangeAspect="1" noChangeArrowheads="1"/>
              </p:cNvPicPr>
              <p:nvPr/>
            </p:nvPicPr>
            <p:blipFill>
              <a:blip r:embed="rId4" cstate="print"/>
              <a:srcRect/>
              <a:stretch>
                <a:fillRect/>
              </a:stretch>
            </p:blipFill>
            <p:spPr bwMode="gray">
              <a:xfrm>
                <a:off x="3495" y="2793"/>
                <a:ext cx="1219" cy="171"/>
              </a:xfrm>
              <a:prstGeom prst="rect">
                <a:avLst/>
              </a:prstGeom>
              <a:noFill/>
              <a:ln w="9525">
                <a:noFill/>
                <a:miter lim="800000"/>
                <a:headEnd/>
                <a:tailEnd/>
              </a:ln>
            </p:spPr>
          </p:pic>
        </p:gr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标题 1"/>
          <p:cNvSpPr>
            <a:spLocks noGrp="1"/>
          </p:cNvSpPr>
          <p:nvPr>
            <p:ph type="title"/>
          </p:nvPr>
        </p:nvSpPr>
        <p:spPr/>
        <p:txBody>
          <a:bodyPr/>
          <a:lstStyle/>
          <a:p>
            <a:r>
              <a:rPr lang="en-US" altLang="zh-CN" sz="4000" dirty="0" smtClean="0">
                <a:latin typeface="黑体" pitchFamily="49" charset="-122"/>
                <a:ea typeface="黑体" pitchFamily="49" charset="-122"/>
              </a:rPr>
              <a:t>1.3 </a:t>
            </a:r>
            <a:r>
              <a:rPr lang="zh-CN" altLang="en-US" sz="4000" dirty="0" smtClean="0">
                <a:latin typeface="黑体" pitchFamily="49" charset="-122"/>
                <a:ea typeface="黑体" pitchFamily="49" charset="-122"/>
              </a:rPr>
              <a:t>预算编制</a:t>
            </a:r>
            <a:r>
              <a:rPr lang="en-US" altLang="zh-CN" sz="4000" dirty="0" smtClean="0">
                <a:latin typeface="黑体" pitchFamily="49" charset="-122"/>
                <a:ea typeface="黑体" pitchFamily="49" charset="-122"/>
              </a:rPr>
              <a:t>——</a:t>
            </a:r>
            <a:r>
              <a:rPr lang="zh-CN" altLang="en-US" sz="4000" dirty="0" smtClean="0">
                <a:latin typeface="黑体" pitchFamily="49" charset="-122"/>
                <a:ea typeface="黑体" pitchFamily="49" charset="-122"/>
              </a:rPr>
              <a:t>填报内容</a:t>
            </a:r>
          </a:p>
        </p:txBody>
      </p:sp>
      <p:sp>
        <p:nvSpPr>
          <p:cNvPr id="45059" name="TextBox 5"/>
          <p:cNvSpPr txBox="1">
            <a:spLocks noChangeArrowheads="1"/>
          </p:cNvSpPr>
          <p:nvPr/>
        </p:nvSpPr>
        <p:spPr bwMode="auto">
          <a:xfrm>
            <a:off x="500063" y="1071563"/>
            <a:ext cx="3929062" cy="862012"/>
          </a:xfrm>
          <a:prstGeom prst="rect">
            <a:avLst/>
          </a:prstGeom>
          <a:noFill/>
          <a:ln w="9525">
            <a:noFill/>
            <a:miter lim="800000"/>
            <a:headEnd/>
            <a:tailEnd/>
          </a:ln>
        </p:spPr>
        <p:txBody>
          <a:bodyPr>
            <a:spAutoFit/>
          </a:bodyPr>
          <a:lstStyle/>
          <a:p>
            <a:r>
              <a:rPr lang="zh-CN" altLang="en-US" sz="3000" b="1" dirty="0" smtClean="0">
                <a:latin typeface="华文中宋" pitchFamily="2" charset="-122"/>
                <a:ea typeface="华文中宋" pitchFamily="2" charset="-122"/>
              </a:rPr>
              <a:t>（一）</a:t>
            </a:r>
            <a:r>
              <a:rPr lang="zh-CN" altLang="en-US" sz="3000" b="1" dirty="0">
                <a:latin typeface="华文中宋" pitchFamily="2" charset="-122"/>
                <a:ea typeface="华文中宋" pitchFamily="2" charset="-122"/>
              </a:rPr>
              <a:t>编制总体要求</a:t>
            </a:r>
            <a:endParaRPr lang="en-US" altLang="zh-CN" sz="3000" b="1" dirty="0">
              <a:latin typeface="华文中宋" pitchFamily="2" charset="-122"/>
              <a:ea typeface="华文中宋" pitchFamily="2" charset="-122"/>
            </a:endParaRPr>
          </a:p>
          <a:p>
            <a:endParaRPr lang="zh-CN" altLang="en-US" dirty="0">
              <a:latin typeface="华文中宋" pitchFamily="2" charset="-122"/>
              <a:ea typeface="华文中宋" pitchFamily="2" charset="-122"/>
            </a:endParaRPr>
          </a:p>
        </p:txBody>
      </p:sp>
      <p:sp>
        <p:nvSpPr>
          <p:cNvPr id="7" name="对角圆角矩形 6"/>
          <p:cNvSpPr/>
          <p:nvPr/>
        </p:nvSpPr>
        <p:spPr bwMode="auto">
          <a:xfrm>
            <a:off x="928662" y="1857364"/>
            <a:ext cx="7500990" cy="4000500"/>
          </a:xfrm>
          <a:prstGeom prst="round2DiagRect">
            <a:avLst/>
          </a:prstGeom>
          <a:ln>
            <a:prstDash val="sysDash"/>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a:lnSpc>
                <a:spcPct val="150000"/>
              </a:lnSpc>
              <a:defRPr/>
            </a:pPr>
            <a:r>
              <a:rPr lang="en-US" altLang="zh-CN" sz="2800" dirty="0">
                <a:latin typeface="华文中宋" pitchFamily="2" charset="-122"/>
                <a:ea typeface="华文中宋" pitchFamily="2" charset="-122"/>
              </a:rPr>
              <a:t>      </a:t>
            </a:r>
            <a:r>
              <a:rPr lang="zh-CN" altLang="zh-CN" sz="2800" b="1" dirty="0">
                <a:latin typeface="华文中宋" pitchFamily="2" charset="-122"/>
                <a:ea typeface="华文中宋" pitchFamily="2" charset="-122"/>
              </a:rPr>
              <a:t>本表用于项目申请时由项目负责人（或申请人）根据</a:t>
            </a:r>
            <a:r>
              <a:rPr lang="zh-CN" altLang="zh-CN" sz="2800" b="1" dirty="0">
                <a:solidFill>
                  <a:srgbClr val="FF0000"/>
                </a:solidFill>
                <a:latin typeface="华文中宋" pitchFamily="2" charset="-122"/>
                <a:ea typeface="华文中宋" pitchFamily="2" charset="-122"/>
              </a:rPr>
              <a:t>目标相关性</a:t>
            </a:r>
            <a:r>
              <a:rPr lang="zh-CN" altLang="zh-CN" sz="2800" b="1" dirty="0">
                <a:latin typeface="华文中宋" pitchFamily="2" charset="-122"/>
                <a:ea typeface="华文中宋" pitchFamily="2" charset="-122"/>
              </a:rPr>
              <a:t>、</a:t>
            </a:r>
            <a:r>
              <a:rPr lang="zh-CN" altLang="zh-CN" sz="2800" b="1" dirty="0">
                <a:solidFill>
                  <a:srgbClr val="FF0000"/>
                </a:solidFill>
                <a:latin typeface="华文中宋" pitchFamily="2" charset="-122"/>
                <a:ea typeface="华文中宋" pitchFamily="2" charset="-122"/>
              </a:rPr>
              <a:t>政策相符性</a:t>
            </a:r>
            <a:r>
              <a:rPr lang="zh-CN" altLang="zh-CN" sz="2800" b="1" dirty="0">
                <a:latin typeface="华文中宋" pitchFamily="2" charset="-122"/>
                <a:ea typeface="华文中宋" pitchFamily="2" charset="-122"/>
              </a:rPr>
              <a:t>和</a:t>
            </a:r>
            <a:r>
              <a:rPr lang="zh-CN" altLang="zh-CN" sz="2800" b="1" dirty="0">
                <a:solidFill>
                  <a:srgbClr val="FF0000"/>
                </a:solidFill>
                <a:latin typeface="华文中宋" pitchFamily="2" charset="-122"/>
                <a:ea typeface="华文中宋" pitchFamily="2" charset="-122"/>
              </a:rPr>
              <a:t>经济合理性</a:t>
            </a:r>
            <a:r>
              <a:rPr lang="zh-CN" altLang="zh-CN" sz="2800" b="1" dirty="0">
                <a:latin typeface="华文中宋" pitchFamily="2" charset="-122"/>
                <a:ea typeface="华文中宋" pitchFamily="2" charset="-122"/>
              </a:rPr>
              <a:t>原则编制。依托单位应当组织其科研和财务管理部门对项目预算进行审核。</a:t>
            </a:r>
            <a:endParaRPr lang="zh-CN" altLang="en-US" sz="2800" b="1" dirty="0">
              <a:solidFill>
                <a:schemeClr val="tx1"/>
              </a:solidFill>
              <a:latin typeface="华文中宋" pitchFamily="2" charset="-122"/>
              <a:ea typeface="华文中宋" pitchFamily="2"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标题 1"/>
          <p:cNvSpPr>
            <a:spLocks noGrp="1"/>
          </p:cNvSpPr>
          <p:nvPr>
            <p:ph type="title"/>
          </p:nvPr>
        </p:nvSpPr>
        <p:spPr/>
        <p:txBody>
          <a:bodyPr/>
          <a:lstStyle/>
          <a:p>
            <a:pPr eaLnBrk="1" hangingPunct="1"/>
            <a:r>
              <a:rPr lang="en-US" altLang="zh-CN" sz="4000" dirty="0" smtClean="0">
                <a:latin typeface="黑体" pitchFamily="49" charset="-122"/>
                <a:ea typeface="黑体" pitchFamily="49" charset="-122"/>
              </a:rPr>
              <a:t>1.3 </a:t>
            </a:r>
            <a:r>
              <a:rPr lang="zh-CN" altLang="en-US" sz="4000" dirty="0" smtClean="0">
                <a:latin typeface="黑体" pitchFamily="49" charset="-122"/>
                <a:ea typeface="黑体" pitchFamily="49" charset="-122"/>
              </a:rPr>
              <a:t>预算编制</a:t>
            </a:r>
            <a:r>
              <a:rPr lang="en-US" altLang="zh-CN" sz="4000" dirty="0" smtClean="0">
                <a:latin typeface="黑体" pitchFamily="49" charset="-122"/>
                <a:ea typeface="黑体" pitchFamily="49" charset="-122"/>
              </a:rPr>
              <a:t>——</a:t>
            </a:r>
            <a:r>
              <a:rPr lang="zh-CN" altLang="en-US" sz="4000" dirty="0" smtClean="0">
                <a:latin typeface="黑体" pitchFamily="49" charset="-122"/>
                <a:ea typeface="黑体" pitchFamily="49" charset="-122"/>
              </a:rPr>
              <a:t>填报内容</a:t>
            </a:r>
          </a:p>
        </p:txBody>
      </p:sp>
      <p:sp>
        <p:nvSpPr>
          <p:cNvPr id="20483" name="TextBox 5"/>
          <p:cNvSpPr txBox="1">
            <a:spLocks noChangeArrowheads="1"/>
          </p:cNvSpPr>
          <p:nvPr/>
        </p:nvSpPr>
        <p:spPr bwMode="auto">
          <a:xfrm>
            <a:off x="500063" y="1071563"/>
            <a:ext cx="3929062" cy="862012"/>
          </a:xfrm>
          <a:prstGeom prst="rect">
            <a:avLst/>
          </a:prstGeom>
          <a:noFill/>
          <a:ln w="9525">
            <a:noFill/>
            <a:miter lim="800000"/>
            <a:headEnd/>
            <a:tailEnd/>
          </a:ln>
        </p:spPr>
        <p:txBody>
          <a:bodyPr>
            <a:spAutoFit/>
          </a:bodyPr>
          <a:lstStyle/>
          <a:p>
            <a:r>
              <a:rPr lang="zh-CN" altLang="en-US" sz="3000" b="1" dirty="0" smtClean="0">
                <a:latin typeface="华文中宋" pitchFamily="2" charset="-122"/>
                <a:ea typeface="华文中宋" pitchFamily="2" charset="-122"/>
              </a:rPr>
              <a:t>（二）</a:t>
            </a:r>
            <a:r>
              <a:rPr lang="zh-CN" altLang="en-US" sz="3000" b="1" dirty="0">
                <a:latin typeface="华文中宋" pitchFamily="2" charset="-122"/>
                <a:ea typeface="华文中宋" pitchFamily="2" charset="-122"/>
              </a:rPr>
              <a:t>预算表分类</a:t>
            </a:r>
            <a:endParaRPr lang="en-US" altLang="zh-CN" sz="3000" b="1" dirty="0">
              <a:latin typeface="华文中宋" pitchFamily="2" charset="-122"/>
              <a:ea typeface="华文中宋" pitchFamily="2" charset="-122"/>
            </a:endParaRPr>
          </a:p>
          <a:p>
            <a:endParaRPr lang="zh-CN" altLang="en-US" dirty="0">
              <a:latin typeface="华文中宋" pitchFamily="2" charset="-122"/>
              <a:ea typeface="华文中宋" pitchFamily="2" charset="-122"/>
            </a:endParaRPr>
          </a:p>
        </p:txBody>
      </p:sp>
      <p:graphicFrame>
        <p:nvGraphicFramePr>
          <p:cNvPr id="7" name="内容占位符 3"/>
          <p:cNvGraphicFramePr>
            <a:graphicFrameLocks noGrp="1"/>
          </p:cNvGraphicFramePr>
          <p:nvPr>
            <p:ph idx="1"/>
          </p:nvPr>
        </p:nvGraphicFramePr>
        <p:xfrm>
          <a:off x="357158" y="1500175"/>
          <a:ext cx="8229600" cy="4357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上弧形箭头 8"/>
          <p:cNvSpPr/>
          <p:nvPr/>
        </p:nvSpPr>
        <p:spPr bwMode="auto">
          <a:xfrm>
            <a:off x="3143250" y="2000250"/>
            <a:ext cx="1785938" cy="571500"/>
          </a:xfrm>
          <a:prstGeom prst="curvedDownArrow">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a:lstStyle/>
          <a:p>
            <a:pPr>
              <a:defRPr/>
            </a:pPr>
            <a:endParaRPr lang="zh-CN" altLang="en-US">
              <a:solidFill>
                <a:schemeClr val="tx1"/>
              </a:solidFill>
              <a:latin typeface="Times New Roman" pitchFamily="18" charset="0"/>
              <a:ea typeface="宋体" pitchFamily="2" charset="-122"/>
            </a:endParaRPr>
          </a:p>
        </p:txBody>
      </p:sp>
      <p:sp>
        <p:nvSpPr>
          <p:cNvPr id="6" name="TextBox 5"/>
          <p:cNvSpPr txBox="1"/>
          <p:nvPr/>
        </p:nvSpPr>
        <p:spPr>
          <a:xfrm>
            <a:off x="285720" y="5500702"/>
            <a:ext cx="8858280" cy="461665"/>
          </a:xfrm>
          <a:prstGeom prst="rect">
            <a:avLst/>
          </a:prstGeom>
          <a:noFill/>
        </p:spPr>
        <p:txBody>
          <a:bodyPr wrap="square" rtlCol="0">
            <a:spAutoFit/>
          </a:bodyPr>
          <a:lstStyle/>
          <a:p>
            <a:r>
              <a:rPr lang="zh-CN" altLang="en-US" sz="2400" dirty="0" smtClean="0">
                <a:solidFill>
                  <a:srgbClr val="A90716"/>
                </a:solidFill>
                <a:latin typeface="华文中宋" pitchFamily="2" charset="-122"/>
                <a:ea typeface="华文中宋" pitchFamily="2" charset="-122"/>
              </a:rPr>
              <a:t>据实反映不同学科、类型科研项目的实际需求，提高管理效率。</a:t>
            </a:r>
            <a:endParaRPr lang="zh-CN" altLang="en-US" sz="2400" dirty="0">
              <a:solidFill>
                <a:srgbClr val="A90716"/>
              </a:solidFill>
              <a:latin typeface="华文中宋" pitchFamily="2" charset="-122"/>
              <a:ea typeface="华文中宋" pitchFamily="2"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ltLang="zh-CN" sz="4000" dirty="0" smtClean="0">
                <a:latin typeface="黑体" pitchFamily="49" charset="-122"/>
                <a:ea typeface="黑体" pitchFamily="49" charset="-122"/>
              </a:rPr>
              <a:t>1.3 </a:t>
            </a:r>
            <a:r>
              <a:rPr lang="zh-CN" altLang="en-US" sz="4000" dirty="0" smtClean="0">
                <a:latin typeface="黑体" pitchFamily="49" charset="-122"/>
                <a:ea typeface="黑体" pitchFamily="49" charset="-122"/>
              </a:rPr>
              <a:t>预算编制</a:t>
            </a:r>
            <a:r>
              <a:rPr lang="en-US" altLang="zh-CN" sz="4000" dirty="0" smtClean="0">
                <a:latin typeface="黑体" pitchFamily="49" charset="-122"/>
                <a:ea typeface="黑体" pitchFamily="49" charset="-122"/>
              </a:rPr>
              <a:t>——</a:t>
            </a:r>
            <a:r>
              <a:rPr lang="zh-CN" altLang="en-US" sz="4000" dirty="0" smtClean="0">
                <a:latin typeface="黑体" pitchFamily="49" charset="-122"/>
                <a:ea typeface="黑体" pitchFamily="49" charset="-122"/>
              </a:rPr>
              <a:t>填报内容</a:t>
            </a:r>
            <a:endParaRPr lang="en-US" altLang="zh-CN" sz="4000" dirty="0">
              <a:ea typeface="宋体" charset="-122"/>
            </a:endParaRPr>
          </a:p>
        </p:txBody>
      </p:sp>
      <p:grpSp>
        <p:nvGrpSpPr>
          <p:cNvPr id="2" name="Group 20"/>
          <p:cNvGrpSpPr>
            <a:grpSpLocks/>
          </p:cNvGrpSpPr>
          <p:nvPr/>
        </p:nvGrpSpPr>
        <p:grpSpPr bwMode="auto">
          <a:xfrm>
            <a:off x="1143000" y="3171825"/>
            <a:ext cx="2286000" cy="2667000"/>
            <a:chOff x="720" y="1998"/>
            <a:chExt cx="1440" cy="1680"/>
          </a:xfrm>
        </p:grpSpPr>
        <p:sp>
          <p:nvSpPr>
            <p:cNvPr id="66564" name="AutoShape 4"/>
            <p:cNvSpPr>
              <a:spLocks noChangeArrowheads="1"/>
            </p:cNvSpPr>
            <p:nvPr/>
          </p:nvSpPr>
          <p:spPr bwMode="auto">
            <a:xfrm>
              <a:off x="720" y="1998"/>
              <a:ext cx="1440" cy="1680"/>
            </a:xfrm>
            <a:prstGeom prst="roundRect">
              <a:avLst>
                <a:gd name="adj" fmla="val 16667"/>
              </a:avLst>
            </a:prstGeom>
            <a:noFill/>
            <a:ln w="38100">
              <a:solidFill>
                <a:schemeClr val="tx1"/>
              </a:solidFill>
              <a:round/>
              <a:headEnd/>
              <a:tailEnd/>
            </a:ln>
            <a:effectLst/>
          </p:spPr>
          <p:txBody>
            <a:bodyPr wrap="none" anchor="ctr"/>
            <a:lstStyle/>
            <a:p>
              <a:pPr algn="ctr" eaLnBrk="0" hangingPunct="0"/>
              <a:endParaRPr lang="zh-CN" altLang="zh-CN">
                <a:latin typeface="Verdana" pitchFamily="34" charset="0"/>
              </a:endParaRPr>
            </a:p>
          </p:txBody>
        </p:sp>
        <p:sp>
          <p:nvSpPr>
            <p:cNvPr id="66565" name="Text Box 5"/>
            <p:cNvSpPr txBox="1">
              <a:spLocks noChangeArrowheads="1"/>
            </p:cNvSpPr>
            <p:nvPr/>
          </p:nvSpPr>
          <p:spPr bwMode="auto">
            <a:xfrm>
              <a:off x="780" y="2124"/>
              <a:ext cx="1284" cy="1357"/>
            </a:xfrm>
            <a:prstGeom prst="rect">
              <a:avLst/>
            </a:prstGeom>
            <a:noFill/>
            <a:ln w="9525">
              <a:noFill/>
              <a:miter lim="800000"/>
              <a:headEnd/>
              <a:tailEnd/>
            </a:ln>
            <a:effectLst/>
          </p:spPr>
          <p:txBody>
            <a:bodyPr>
              <a:spAutoFit/>
            </a:bodyPr>
            <a:lstStyle/>
            <a:p>
              <a:pPr algn="ctr" eaLnBrk="0" hangingPunct="0"/>
              <a:r>
                <a:rPr lang="zh-CN" altLang="en-US" sz="2000" b="1" dirty="0" smtClean="0">
                  <a:solidFill>
                    <a:srgbClr val="000000"/>
                  </a:solidFill>
                  <a:latin typeface="华文中宋" pitchFamily="2" charset="-122"/>
                  <a:ea typeface="华文中宋" pitchFamily="2" charset="-122"/>
                </a:rPr>
                <a:t>资金预算表</a:t>
              </a:r>
              <a:endParaRPr lang="en-US" altLang="zh-CN" sz="2000" b="1" dirty="0" smtClean="0">
                <a:solidFill>
                  <a:srgbClr val="000000"/>
                </a:solidFill>
                <a:latin typeface="华文中宋" pitchFamily="2" charset="-122"/>
                <a:ea typeface="华文中宋" pitchFamily="2" charset="-122"/>
              </a:endParaRPr>
            </a:p>
            <a:p>
              <a:pPr algn="ctr" eaLnBrk="0" hangingPunct="0"/>
              <a:endParaRPr lang="en-US" altLang="zh-CN" sz="2000" b="1" dirty="0" smtClean="0">
                <a:solidFill>
                  <a:srgbClr val="000000"/>
                </a:solidFill>
                <a:latin typeface="华文中宋" pitchFamily="2" charset="-122"/>
                <a:ea typeface="华文中宋" pitchFamily="2" charset="-122"/>
              </a:endParaRPr>
            </a:p>
            <a:p>
              <a:pPr eaLnBrk="0" hangingPunct="0"/>
              <a:r>
                <a:rPr lang="zh-CN" altLang="en-US" dirty="0" smtClean="0">
                  <a:solidFill>
                    <a:srgbClr val="000000"/>
                  </a:solidFill>
                  <a:latin typeface="华文中宋" pitchFamily="2" charset="-122"/>
                  <a:ea typeface="华文中宋" pitchFamily="2" charset="-122"/>
                </a:rPr>
                <a:t>填列在项目组织实施过程中与研究活动相关的、申请基金资助的各项费用支出</a:t>
              </a:r>
              <a:endParaRPr lang="en-US" altLang="zh-CN" dirty="0">
                <a:solidFill>
                  <a:srgbClr val="000000"/>
                </a:solidFill>
                <a:latin typeface="华文中宋" pitchFamily="2" charset="-122"/>
                <a:ea typeface="华文中宋" pitchFamily="2" charset="-122"/>
              </a:endParaRPr>
            </a:p>
          </p:txBody>
        </p:sp>
      </p:grpSp>
      <p:sp>
        <p:nvSpPr>
          <p:cNvPr id="66566" name="Freeform 6"/>
          <p:cNvSpPr>
            <a:spLocks/>
          </p:cNvSpPr>
          <p:nvPr/>
        </p:nvSpPr>
        <p:spPr bwMode="gray">
          <a:xfrm>
            <a:off x="3222625" y="3074988"/>
            <a:ext cx="903288" cy="1241425"/>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accent2"/>
              </a:gs>
              <a:gs pos="100000">
                <a:schemeClr val="accent2">
                  <a:gamma/>
                  <a:tint val="63529"/>
                  <a:invGamma/>
                </a:schemeClr>
              </a:gs>
            </a:gsLst>
            <a:lin ang="0" scaled="1"/>
          </a:gradFill>
          <a:ln w="0">
            <a:noFill/>
            <a:prstDash val="solid"/>
            <a:round/>
            <a:headEnd/>
            <a:tailEnd/>
          </a:ln>
        </p:spPr>
        <p:txBody>
          <a:bodyPr/>
          <a:lstStyle/>
          <a:p>
            <a:endParaRPr lang="zh-CN" altLang="en-US"/>
          </a:p>
        </p:txBody>
      </p:sp>
      <p:sp>
        <p:nvSpPr>
          <p:cNvPr id="66567" name="AutoShape 7"/>
          <p:cNvSpPr>
            <a:spLocks noChangeAspect="1" noChangeArrowheads="1" noTextEdit="1"/>
          </p:cNvSpPr>
          <p:nvPr/>
        </p:nvSpPr>
        <p:spPr bwMode="gray">
          <a:xfrm flipH="1">
            <a:off x="4868863" y="3071813"/>
            <a:ext cx="909637" cy="1244600"/>
          </a:xfrm>
          <a:prstGeom prst="rect">
            <a:avLst/>
          </a:prstGeom>
          <a:noFill/>
          <a:ln w="9525">
            <a:noFill/>
            <a:miter lim="800000"/>
            <a:headEnd/>
            <a:tailEnd/>
          </a:ln>
        </p:spPr>
        <p:txBody>
          <a:bodyPr/>
          <a:lstStyle/>
          <a:p>
            <a:endParaRPr lang="zh-CN" altLang="en-US"/>
          </a:p>
        </p:txBody>
      </p:sp>
      <p:grpSp>
        <p:nvGrpSpPr>
          <p:cNvPr id="3" name="Group 19"/>
          <p:cNvGrpSpPr>
            <a:grpSpLocks/>
          </p:cNvGrpSpPr>
          <p:nvPr/>
        </p:nvGrpSpPr>
        <p:grpSpPr bwMode="auto">
          <a:xfrm>
            <a:off x="3048000" y="1447800"/>
            <a:ext cx="2998788" cy="1601788"/>
            <a:chOff x="1920" y="912"/>
            <a:chExt cx="1889" cy="1009"/>
          </a:xfrm>
        </p:grpSpPr>
        <p:grpSp>
          <p:nvGrpSpPr>
            <p:cNvPr id="4" name="Group 9"/>
            <p:cNvGrpSpPr>
              <a:grpSpLocks/>
            </p:cNvGrpSpPr>
            <p:nvPr/>
          </p:nvGrpSpPr>
          <p:grpSpPr bwMode="auto">
            <a:xfrm>
              <a:off x="1920" y="912"/>
              <a:ext cx="1889" cy="1009"/>
              <a:chOff x="1997" y="1314"/>
              <a:chExt cx="1889" cy="1009"/>
            </a:xfrm>
          </p:grpSpPr>
          <p:grpSp>
            <p:nvGrpSpPr>
              <p:cNvPr id="5" name="Group 10"/>
              <p:cNvGrpSpPr>
                <a:grpSpLocks/>
              </p:cNvGrpSpPr>
              <p:nvPr/>
            </p:nvGrpSpPr>
            <p:grpSpPr bwMode="auto">
              <a:xfrm>
                <a:off x="1997" y="1404"/>
                <a:ext cx="1889" cy="919"/>
                <a:chOff x="1973" y="1027"/>
                <a:chExt cx="1926" cy="937"/>
              </a:xfrm>
            </p:grpSpPr>
            <p:sp>
              <p:nvSpPr>
                <p:cNvPr id="66571" name="Oval 11"/>
                <p:cNvSpPr>
                  <a:spLocks noChangeArrowheads="1"/>
                </p:cNvSpPr>
                <p:nvPr/>
              </p:nvSpPr>
              <p:spPr bwMode="gray">
                <a:xfrm>
                  <a:off x="1994" y="1057"/>
                  <a:ext cx="1905" cy="907"/>
                </a:xfrm>
                <a:prstGeom prst="ellipse">
                  <a:avLst/>
                </a:prstGeom>
                <a:gradFill rotWithShape="1">
                  <a:gsLst>
                    <a:gs pos="0">
                      <a:schemeClr val="hlink"/>
                    </a:gs>
                    <a:gs pos="100000">
                      <a:schemeClr val="hlink">
                        <a:gamma/>
                        <a:shade val="48627"/>
                        <a:invGamma/>
                      </a:schemeClr>
                    </a:gs>
                  </a:gsLst>
                  <a:lin ang="2700000" scaled="1"/>
                </a:gradFill>
                <a:ln w="9525">
                  <a:noFill/>
                  <a:round/>
                  <a:headEnd/>
                  <a:tailEnd/>
                </a:ln>
                <a:effectLst/>
              </p:spPr>
              <p:txBody>
                <a:bodyPr wrap="none" anchor="ctr"/>
                <a:lstStyle/>
                <a:p>
                  <a:endParaRPr lang="zh-CN" altLang="en-US"/>
                </a:p>
              </p:txBody>
            </p:sp>
            <p:sp>
              <p:nvSpPr>
                <p:cNvPr id="66572" name="Oval 12"/>
                <p:cNvSpPr>
                  <a:spLocks noChangeArrowheads="1"/>
                </p:cNvSpPr>
                <p:nvPr/>
              </p:nvSpPr>
              <p:spPr bwMode="gray">
                <a:xfrm>
                  <a:off x="1973" y="1027"/>
                  <a:ext cx="1905" cy="907"/>
                </a:xfrm>
                <a:prstGeom prst="ellipse">
                  <a:avLst/>
                </a:prstGeom>
                <a:gradFill rotWithShape="1">
                  <a:gsLst>
                    <a:gs pos="0">
                      <a:schemeClr val="hlink">
                        <a:gamma/>
                        <a:tint val="44314"/>
                        <a:invGamma/>
                      </a:schemeClr>
                    </a:gs>
                    <a:gs pos="100000">
                      <a:schemeClr val="hlink"/>
                    </a:gs>
                  </a:gsLst>
                  <a:lin ang="2700000" scaled="1"/>
                </a:gradFill>
                <a:ln w="9525">
                  <a:noFill/>
                  <a:round/>
                  <a:headEnd/>
                  <a:tailEnd/>
                </a:ln>
                <a:effectLst/>
              </p:spPr>
              <p:txBody>
                <a:bodyPr wrap="none" anchor="ctr"/>
                <a:lstStyle/>
                <a:p>
                  <a:endParaRPr lang="zh-CN" altLang="en-US"/>
                </a:p>
              </p:txBody>
            </p:sp>
          </p:grpSp>
          <p:sp>
            <p:nvSpPr>
              <p:cNvPr id="66573" name="Oval 13"/>
              <p:cNvSpPr>
                <a:spLocks noChangeArrowheads="1"/>
              </p:cNvSpPr>
              <p:nvPr/>
            </p:nvSpPr>
            <p:spPr bwMode="gray">
              <a:xfrm>
                <a:off x="2086" y="1314"/>
                <a:ext cx="1691" cy="845"/>
              </a:xfrm>
              <a:prstGeom prst="ellipse">
                <a:avLst/>
              </a:prstGeom>
              <a:gradFill rotWithShape="1">
                <a:gsLst>
                  <a:gs pos="0">
                    <a:schemeClr val="accent1">
                      <a:gamma/>
                      <a:shade val="46275"/>
                      <a:invGamma/>
                    </a:schemeClr>
                  </a:gs>
                  <a:gs pos="100000">
                    <a:schemeClr val="accent1"/>
                  </a:gs>
                </a:gsLst>
                <a:lin ang="2700000" scaled="1"/>
              </a:gradFill>
              <a:ln w="9525" algn="ctr">
                <a:noFill/>
                <a:round/>
                <a:headEnd/>
                <a:tailEnd/>
              </a:ln>
              <a:effectLst/>
            </p:spPr>
            <p:txBody>
              <a:bodyPr vert="eaVert" wrap="none" anchor="ctr"/>
              <a:lstStyle/>
              <a:p>
                <a:endParaRPr lang="zh-CN" altLang="en-US"/>
              </a:p>
            </p:txBody>
          </p:sp>
          <p:sp>
            <p:nvSpPr>
              <p:cNvPr id="66574" name="Oval 14"/>
              <p:cNvSpPr>
                <a:spLocks noChangeArrowheads="1"/>
              </p:cNvSpPr>
              <p:nvPr/>
            </p:nvSpPr>
            <p:spPr bwMode="gray">
              <a:xfrm>
                <a:off x="2108" y="1319"/>
                <a:ext cx="1650" cy="824"/>
              </a:xfrm>
              <a:prstGeom prst="ellipse">
                <a:avLst/>
              </a:prstGeom>
              <a:gradFill rotWithShape="1">
                <a:gsLst>
                  <a:gs pos="0">
                    <a:schemeClr val="accent1">
                      <a:alpha val="0"/>
                    </a:schemeClr>
                  </a:gs>
                  <a:gs pos="100000">
                    <a:schemeClr val="accent1">
                      <a:gamma/>
                      <a:tint val="34902"/>
                      <a:invGamma/>
                    </a:schemeClr>
                  </a:gs>
                </a:gsLst>
                <a:lin ang="2700000" scaled="1"/>
              </a:gradFill>
              <a:ln w="9525" algn="ctr">
                <a:noFill/>
                <a:round/>
                <a:headEnd/>
                <a:tailEnd/>
              </a:ln>
              <a:effectLst/>
            </p:spPr>
            <p:txBody>
              <a:bodyPr vert="eaVert" wrap="none" anchor="ctr"/>
              <a:lstStyle/>
              <a:p>
                <a:endParaRPr lang="zh-CN" altLang="en-US"/>
              </a:p>
            </p:txBody>
          </p:sp>
          <p:sp>
            <p:nvSpPr>
              <p:cNvPr id="66575" name="Oval 15"/>
              <p:cNvSpPr>
                <a:spLocks noChangeArrowheads="1"/>
              </p:cNvSpPr>
              <p:nvPr/>
            </p:nvSpPr>
            <p:spPr bwMode="gray">
              <a:xfrm>
                <a:off x="2125" y="1327"/>
                <a:ext cx="1570" cy="770"/>
              </a:xfrm>
              <a:prstGeom prst="ellipse">
                <a:avLst/>
              </a:prstGeom>
              <a:gradFill rotWithShape="1">
                <a:gsLst>
                  <a:gs pos="0">
                    <a:schemeClr val="accent1">
                      <a:gamma/>
                      <a:shade val="79216"/>
                      <a:invGamma/>
                    </a:schemeClr>
                  </a:gs>
                  <a:gs pos="100000">
                    <a:schemeClr val="accent1">
                      <a:alpha val="48000"/>
                    </a:schemeClr>
                  </a:gs>
                </a:gsLst>
                <a:lin ang="2700000" scaled="1"/>
              </a:gradFill>
              <a:ln w="9525" algn="ctr">
                <a:noFill/>
                <a:round/>
                <a:headEnd/>
                <a:tailEnd/>
              </a:ln>
              <a:effectLst/>
            </p:spPr>
            <p:txBody>
              <a:bodyPr vert="eaVert" wrap="none" anchor="ctr"/>
              <a:lstStyle/>
              <a:p>
                <a:endParaRPr lang="zh-CN" altLang="en-US"/>
              </a:p>
            </p:txBody>
          </p:sp>
          <p:sp>
            <p:nvSpPr>
              <p:cNvPr id="66576" name="Oval 16"/>
              <p:cNvSpPr>
                <a:spLocks noChangeArrowheads="1"/>
              </p:cNvSpPr>
              <p:nvPr/>
            </p:nvSpPr>
            <p:spPr bwMode="gray">
              <a:xfrm>
                <a:off x="2208" y="1344"/>
                <a:ext cx="1382" cy="624"/>
              </a:xfrm>
              <a:prstGeom prst="ellipse">
                <a:avLst/>
              </a:prstGeom>
              <a:gradFill rotWithShape="1">
                <a:gsLst>
                  <a:gs pos="0">
                    <a:schemeClr val="accent1">
                      <a:gamma/>
                      <a:tint val="0"/>
                      <a:invGamma/>
                    </a:schemeClr>
                  </a:gs>
                  <a:gs pos="100000">
                    <a:schemeClr val="accent1">
                      <a:alpha val="38000"/>
                    </a:schemeClr>
                  </a:gs>
                </a:gsLst>
                <a:lin ang="2700000" scaled="1"/>
              </a:gradFill>
              <a:ln w="9525" algn="ctr">
                <a:noFill/>
                <a:round/>
                <a:headEnd/>
                <a:tailEnd/>
              </a:ln>
              <a:effectLst/>
            </p:spPr>
            <p:txBody>
              <a:bodyPr vert="eaVert" wrap="none" anchor="ctr"/>
              <a:lstStyle/>
              <a:p>
                <a:endParaRPr lang="zh-CN" altLang="en-US"/>
              </a:p>
            </p:txBody>
          </p:sp>
        </p:grpSp>
        <p:sp>
          <p:nvSpPr>
            <p:cNvPr id="66577" name="Text Box 17"/>
            <p:cNvSpPr txBox="1">
              <a:spLocks noChangeArrowheads="1"/>
            </p:cNvSpPr>
            <p:nvPr/>
          </p:nvSpPr>
          <p:spPr bwMode="auto">
            <a:xfrm>
              <a:off x="2115" y="1038"/>
              <a:ext cx="1424" cy="523"/>
            </a:xfrm>
            <a:prstGeom prst="rect">
              <a:avLst/>
            </a:prstGeom>
            <a:noFill/>
            <a:ln w="9525" algn="ctr">
              <a:noFill/>
              <a:miter lim="800000"/>
              <a:headEnd/>
              <a:tailEnd/>
            </a:ln>
            <a:effectLst/>
          </p:spPr>
          <p:txBody>
            <a:bodyPr wrap="square">
              <a:spAutoFit/>
            </a:bodyPr>
            <a:lstStyle/>
            <a:p>
              <a:pPr algn="ctr" eaLnBrk="0" hangingPunct="0"/>
              <a:r>
                <a:rPr lang="zh-CN" altLang="en-US" sz="2400" dirty="0" smtClean="0">
                  <a:solidFill>
                    <a:srgbClr val="000000"/>
                  </a:solidFill>
                  <a:latin typeface="华文中宋" pitchFamily="2" charset="-122"/>
                  <a:ea typeface="华文中宋" pitchFamily="2" charset="-122"/>
                </a:rPr>
                <a:t>定额补助式</a:t>
              </a:r>
              <a:endParaRPr lang="en-US" altLang="zh-CN" sz="2400" dirty="0" smtClean="0">
                <a:solidFill>
                  <a:srgbClr val="000000"/>
                </a:solidFill>
                <a:latin typeface="华文中宋" pitchFamily="2" charset="-122"/>
                <a:ea typeface="华文中宋" pitchFamily="2" charset="-122"/>
              </a:endParaRPr>
            </a:p>
            <a:p>
              <a:pPr algn="ctr" eaLnBrk="0" hangingPunct="0"/>
              <a:r>
                <a:rPr lang="zh-CN" altLang="en-US" sz="2400" dirty="0" smtClean="0">
                  <a:solidFill>
                    <a:srgbClr val="000000"/>
                  </a:solidFill>
                  <a:latin typeface="华文中宋" pitchFamily="2" charset="-122"/>
                  <a:ea typeface="华文中宋" pitchFamily="2" charset="-122"/>
                </a:rPr>
                <a:t>预算表</a:t>
              </a:r>
              <a:endParaRPr lang="en-US" altLang="zh-CN" sz="2400" dirty="0">
                <a:solidFill>
                  <a:srgbClr val="000000"/>
                </a:solidFill>
                <a:latin typeface="华文中宋" pitchFamily="2" charset="-122"/>
                <a:ea typeface="华文中宋" pitchFamily="2" charset="-122"/>
              </a:endParaRPr>
            </a:p>
          </p:txBody>
        </p:sp>
      </p:grpSp>
      <p:grpSp>
        <p:nvGrpSpPr>
          <p:cNvPr id="6" name="Group 21"/>
          <p:cNvGrpSpPr>
            <a:grpSpLocks/>
          </p:cNvGrpSpPr>
          <p:nvPr/>
        </p:nvGrpSpPr>
        <p:grpSpPr bwMode="auto">
          <a:xfrm>
            <a:off x="5562600" y="3171825"/>
            <a:ext cx="2286000" cy="2667000"/>
            <a:chOff x="3504" y="1998"/>
            <a:chExt cx="1440" cy="1680"/>
          </a:xfrm>
        </p:grpSpPr>
        <p:sp>
          <p:nvSpPr>
            <p:cNvPr id="66563" name="AutoShape 3"/>
            <p:cNvSpPr>
              <a:spLocks noChangeArrowheads="1"/>
            </p:cNvSpPr>
            <p:nvPr/>
          </p:nvSpPr>
          <p:spPr bwMode="auto">
            <a:xfrm>
              <a:off x="3504" y="1998"/>
              <a:ext cx="1440" cy="1680"/>
            </a:xfrm>
            <a:prstGeom prst="roundRect">
              <a:avLst>
                <a:gd name="adj" fmla="val 16667"/>
              </a:avLst>
            </a:prstGeom>
            <a:noFill/>
            <a:ln w="38100">
              <a:solidFill>
                <a:schemeClr val="tx1"/>
              </a:solidFill>
              <a:round/>
              <a:headEnd/>
              <a:tailEnd/>
            </a:ln>
            <a:effectLst/>
          </p:spPr>
          <p:txBody>
            <a:bodyPr wrap="none" anchor="ctr"/>
            <a:lstStyle/>
            <a:p>
              <a:pPr algn="ctr" eaLnBrk="0" hangingPunct="0"/>
              <a:endParaRPr lang="zh-CN" altLang="zh-CN">
                <a:latin typeface="Verdana" pitchFamily="34" charset="0"/>
              </a:endParaRPr>
            </a:p>
          </p:txBody>
        </p:sp>
        <p:sp>
          <p:nvSpPr>
            <p:cNvPr id="66578" name="Text Box 18"/>
            <p:cNvSpPr txBox="1">
              <a:spLocks noChangeArrowheads="1"/>
            </p:cNvSpPr>
            <p:nvPr/>
          </p:nvSpPr>
          <p:spPr bwMode="auto">
            <a:xfrm>
              <a:off x="3600" y="2124"/>
              <a:ext cx="1284" cy="1473"/>
            </a:xfrm>
            <a:prstGeom prst="rect">
              <a:avLst/>
            </a:prstGeom>
            <a:noFill/>
            <a:ln w="9525">
              <a:noFill/>
              <a:miter lim="800000"/>
              <a:headEnd/>
              <a:tailEnd/>
            </a:ln>
            <a:effectLst/>
          </p:spPr>
          <p:txBody>
            <a:bodyPr>
              <a:spAutoFit/>
            </a:bodyPr>
            <a:lstStyle/>
            <a:p>
              <a:pPr algn="ctr" eaLnBrk="0" hangingPunct="0"/>
              <a:r>
                <a:rPr lang="zh-CN" altLang="en-US" sz="2000" b="1" dirty="0" smtClean="0">
                  <a:solidFill>
                    <a:srgbClr val="000000"/>
                  </a:solidFill>
                  <a:latin typeface="华文中宋" pitchFamily="2" charset="-122"/>
                  <a:ea typeface="华文中宋" pitchFamily="2" charset="-122"/>
                </a:rPr>
                <a:t>预算说明书</a:t>
              </a:r>
              <a:endParaRPr lang="en-US" altLang="zh-CN" sz="2000" b="1" dirty="0" smtClean="0">
                <a:solidFill>
                  <a:srgbClr val="000000"/>
                </a:solidFill>
                <a:latin typeface="华文中宋" pitchFamily="2" charset="-122"/>
                <a:ea typeface="华文中宋" pitchFamily="2" charset="-122"/>
              </a:endParaRPr>
            </a:p>
            <a:p>
              <a:pPr algn="ctr" eaLnBrk="0" hangingPunct="0"/>
              <a:endParaRPr lang="en-US" altLang="zh-CN" sz="2000" b="1" dirty="0" smtClean="0">
                <a:solidFill>
                  <a:srgbClr val="000000"/>
                </a:solidFill>
                <a:latin typeface="华文中宋" pitchFamily="2" charset="-122"/>
                <a:ea typeface="华文中宋" pitchFamily="2" charset="-122"/>
              </a:endParaRPr>
            </a:p>
            <a:p>
              <a:r>
                <a:rPr lang="zh-CN" altLang="en-US" dirty="0" smtClean="0">
                  <a:solidFill>
                    <a:srgbClr val="000000"/>
                  </a:solidFill>
                  <a:latin typeface="华文中宋" pitchFamily="2" charset="-122"/>
                  <a:ea typeface="华文中宋" pitchFamily="2" charset="-122"/>
                </a:rPr>
                <a:t>对各项支出的主要用途和测算理由及</a:t>
              </a:r>
              <a:r>
                <a:rPr lang="zh-CN" altLang="en-US" u="sng" dirty="0" smtClean="0">
                  <a:solidFill>
                    <a:srgbClr val="FF0000"/>
                  </a:solidFill>
                  <a:latin typeface="华文中宋" pitchFamily="2" charset="-122"/>
                  <a:ea typeface="华文中宋" pitchFamily="2" charset="-122"/>
                </a:rPr>
                <a:t>合作研究外拨资金</a:t>
              </a:r>
              <a:r>
                <a:rPr lang="zh-CN" altLang="en-US" dirty="0" smtClean="0">
                  <a:solidFill>
                    <a:srgbClr val="000000"/>
                  </a:solidFill>
                  <a:latin typeface="华文中宋" pitchFamily="2" charset="-122"/>
                  <a:ea typeface="华文中宋" pitchFamily="2" charset="-122"/>
                </a:rPr>
                <a:t>等内容进行说明</a:t>
              </a:r>
              <a:endParaRPr lang="en-US" altLang="zh-CN" dirty="0" smtClean="0">
                <a:solidFill>
                  <a:srgbClr val="000000"/>
                </a:solidFill>
                <a:latin typeface="华文中宋" pitchFamily="2" charset="-122"/>
                <a:ea typeface="华文中宋" pitchFamily="2" charset="-122"/>
              </a:endParaRPr>
            </a:p>
            <a:p>
              <a:pPr algn="ctr" eaLnBrk="0" hangingPunct="0"/>
              <a:endParaRPr lang="en-US" altLang="zh-CN" sz="2000" b="1" dirty="0" smtClean="0">
                <a:solidFill>
                  <a:srgbClr val="000000"/>
                </a:solidFill>
                <a:ea typeface="宋体" charset="-122"/>
              </a:endParaRPr>
            </a:p>
            <a:p>
              <a:pPr eaLnBrk="0" hangingPunct="0"/>
              <a:endParaRPr lang="en-US" altLang="zh-CN" sz="1400" dirty="0">
                <a:solidFill>
                  <a:srgbClr val="000000"/>
                </a:solidFill>
                <a:ea typeface="宋体" charset="-122"/>
              </a:endParaRPr>
            </a:p>
          </p:txBody>
        </p:sp>
      </p:grpSp>
      <p:sp>
        <p:nvSpPr>
          <p:cNvPr id="66568" name="Freeform 8"/>
          <p:cNvSpPr>
            <a:spLocks/>
          </p:cNvSpPr>
          <p:nvPr/>
        </p:nvSpPr>
        <p:spPr bwMode="gray">
          <a:xfrm flipH="1">
            <a:off x="4875213" y="3074988"/>
            <a:ext cx="903287" cy="1241425"/>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hlink"/>
              </a:gs>
              <a:gs pos="100000">
                <a:schemeClr val="hlink">
                  <a:gamma/>
                  <a:tint val="31765"/>
                  <a:invGamma/>
                </a:schemeClr>
              </a:gs>
            </a:gsLst>
            <a:lin ang="0" scaled="1"/>
          </a:gradFill>
          <a:ln w="0">
            <a:noFill/>
            <a:prstDash val="solid"/>
            <a:round/>
            <a:headEnd/>
            <a:tailEnd/>
          </a:ln>
        </p:spPr>
        <p:txBody>
          <a:bodyPr/>
          <a:lstStyle/>
          <a:p>
            <a:endParaRPr lang="zh-CN" altLang="en-US"/>
          </a:p>
        </p:txBody>
      </p:sp>
      <p:sp>
        <p:nvSpPr>
          <p:cNvPr id="24" name="TextBox 23"/>
          <p:cNvSpPr txBox="1"/>
          <p:nvPr/>
        </p:nvSpPr>
        <p:spPr>
          <a:xfrm>
            <a:off x="428596" y="928670"/>
            <a:ext cx="4643470" cy="800219"/>
          </a:xfrm>
          <a:prstGeom prst="rect">
            <a:avLst/>
          </a:prstGeom>
          <a:noFill/>
        </p:spPr>
        <p:txBody>
          <a:bodyPr wrap="square" rtlCol="0">
            <a:spAutoFit/>
          </a:bodyPr>
          <a:lstStyle/>
          <a:p>
            <a:r>
              <a:rPr lang="en-US" altLang="zh-CN" sz="2800" dirty="0" smtClean="0">
                <a:latin typeface="华文中宋" pitchFamily="2" charset="-122"/>
                <a:ea typeface="华文中宋" pitchFamily="2" charset="-122"/>
              </a:rPr>
              <a:t>1</a:t>
            </a:r>
            <a:r>
              <a:rPr lang="zh-CN" altLang="en-US" sz="2800" dirty="0" smtClean="0">
                <a:latin typeface="华文中宋" pitchFamily="2" charset="-122"/>
                <a:ea typeface="华文中宋" pitchFamily="2" charset="-122"/>
              </a:rPr>
              <a:t>、定额补助式预算表</a:t>
            </a:r>
          </a:p>
          <a:p>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nvGraphicFramePr>
        <p:xfrm>
          <a:off x="857250" y="857250"/>
          <a:ext cx="6929485" cy="5620713"/>
        </p:xfrm>
        <a:graphic>
          <a:graphicData uri="http://schemas.openxmlformats.org/drawingml/2006/table">
            <a:tbl>
              <a:tblPr/>
              <a:tblGrid>
                <a:gridCol w="763418"/>
                <a:gridCol w="4022927"/>
                <a:gridCol w="1071570"/>
                <a:gridCol w="1071570"/>
              </a:tblGrid>
              <a:tr h="267653">
                <a:tc rowSpan="2">
                  <a:txBody>
                    <a:bodyPr/>
                    <a:lstStyle/>
                    <a:p>
                      <a:pPr marL="386080" indent="-386080" algn="ctr">
                        <a:spcAft>
                          <a:spcPts val="0"/>
                        </a:spcAft>
                      </a:pPr>
                      <a:r>
                        <a:rPr lang="zh-CN" altLang="en-US" sz="1400" b="1" kern="100" baseline="0" dirty="0" smtClean="0">
                          <a:latin typeface="华文中宋" pitchFamily="2" charset="-122"/>
                          <a:ea typeface="华文中宋" pitchFamily="2" charset="-122"/>
                        </a:rPr>
                        <a:t>序号</a:t>
                      </a:r>
                      <a:r>
                        <a:rPr lang="en-US" sz="1400" b="1" kern="100" baseline="0" dirty="0" smtClean="0">
                          <a:latin typeface="华文中宋" pitchFamily="2" charset="-122"/>
                          <a:ea typeface="华文中宋" pitchFamily="2" charset="-122"/>
                        </a:rPr>
                        <a:t>  </a:t>
                      </a:r>
                      <a:endParaRPr lang="zh-CN"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科目名称</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金额</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备注</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vMerge="1">
                  <a:txBody>
                    <a:bodyPr/>
                    <a:lstStyle/>
                    <a:p>
                      <a:endParaRPr lang="zh-CN" altLang="en-US"/>
                    </a:p>
                  </a:txBody>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a:t>
                      </a:r>
                      <a:r>
                        <a:rPr lang="en-US" sz="1600" b="1" kern="100" baseline="0" dirty="0">
                          <a:solidFill>
                            <a:schemeClr val="tx1"/>
                          </a:solidFill>
                          <a:latin typeface="华文中宋" pitchFamily="2" charset="-122"/>
                          <a:ea typeface="华文中宋" pitchFamily="2" charset="-122"/>
                          <a:cs typeface="+mn-cs"/>
                        </a:rPr>
                        <a:t>1</a:t>
                      </a:r>
                      <a:r>
                        <a:rPr lang="zh-CN" sz="1600" b="1" kern="100" baseline="0" dirty="0">
                          <a:solidFill>
                            <a:schemeClr val="tx1"/>
                          </a:solidFill>
                          <a:latin typeface="华文中宋" pitchFamily="2" charset="-122"/>
                          <a:ea typeface="华文中宋" pitchFamily="2" charset="-122"/>
                          <a:cs typeface="+mn-cs"/>
                        </a:rPr>
                        <a:t>）</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a:t>
                      </a:r>
                      <a:r>
                        <a:rPr lang="en-US" sz="1600" b="1" kern="100" baseline="0" dirty="0">
                          <a:solidFill>
                            <a:schemeClr val="tx1"/>
                          </a:solidFill>
                          <a:latin typeface="华文中宋" pitchFamily="2" charset="-122"/>
                          <a:ea typeface="华文中宋" pitchFamily="2" charset="-122"/>
                          <a:cs typeface="+mn-cs"/>
                        </a:rPr>
                        <a:t>2</a:t>
                      </a:r>
                      <a:r>
                        <a:rPr lang="zh-CN" sz="1600" b="1" kern="100" baseline="0" dirty="0">
                          <a:solidFill>
                            <a:schemeClr val="tx1"/>
                          </a:solidFill>
                          <a:latin typeface="华文中宋" pitchFamily="2" charset="-122"/>
                          <a:ea typeface="华文中宋" pitchFamily="2" charset="-122"/>
                          <a:cs typeface="+mn-cs"/>
                        </a:rPr>
                        <a:t>）</a:t>
                      </a: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a:t>
                      </a:r>
                      <a:r>
                        <a:rPr lang="en-US" sz="1600" b="1" kern="100" baseline="0" dirty="0">
                          <a:solidFill>
                            <a:schemeClr val="tx1"/>
                          </a:solidFill>
                          <a:latin typeface="华文中宋" pitchFamily="2" charset="-122"/>
                          <a:ea typeface="华文中宋" pitchFamily="2" charset="-122"/>
                          <a:cs typeface="+mn-cs"/>
                        </a:rPr>
                        <a:t>3</a:t>
                      </a:r>
                      <a:r>
                        <a:rPr lang="zh-CN" sz="1600" b="1" kern="100" baseline="0" dirty="0">
                          <a:solidFill>
                            <a:schemeClr val="tx1"/>
                          </a:solidFill>
                          <a:latin typeface="华文中宋" pitchFamily="2" charset="-122"/>
                          <a:ea typeface="华文中宋" pitchFamily="2" charset="-122"/>
                          <a:cs typeface="+mn-cs"/>
                        </a:rPr>
                        <a:t>）</a:t>
                      </a: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dirty="0">
                          <a:latin typeface="华文中宋" pitchFamily="2" charset="-122"/>
                          <a:ea typeface="华文中宋" pitchFamily="2" charset="-122"/>
                        </a:rPr>
                        <a:t>1</a:t>
                      </a:r>
                      <a:endParaRPr lang="zh-CN" sz="16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baseline="0" dirty="0">
                          <a:latin typeface="华文中宋" pitchFamily="2" charset="-122"/>
                          <a:ea typeface="华文中宋" pitchFamily="2" charset="-122"/>
                        </a:rPr>
                        <a:t>一、项目资金支出</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2</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baseline="0" dirty="0">
                          <a:latin typeface="华文中宋" pitchFamily="2" charset="-122"/>
                          <a:ea typeface="华文中宋" pitchFamily="2" charset="-122"/>
                        </a:rPr>
                        <a:t>（一）</a:t>
                      </a:r>
                      <a:r>
                        <a:rPr lang="zh-CN" sz="1600" b="1" kern="100" baseline="0" dirty="0">
                          <a:latin typeface="华文中宋" pitchFamily="2" charset="-122"/>
                          <a:ea typeface="华文中宋" pitchFamily="2" charset="-122"/>
                        </a:rPr>
                        <a:t>直接费用</a:t>
                      </a:r>
                      <a:endParaRPr lang="zh-CN" sz="16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3</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b="0" kern="100" baseline="0" dirty="0">
                          <a:solidFill>
                            <a:schemeClr val="tx1"/>
                          </a:solidFill>
                          <a:latin typeface="华文中宋" pitchFamily="2" charset="-122"/>
                          <a:ea typeface="华文中宋" pitchFamily="2" charset="-122"/>
                        </a:rPr>
                        <a:t>1</a:t>
                      </a:r>
                      <a:r>
                        <a:rPr lang="zh-CN" sz="1600" b="0" kern="100" baseline="0" dirty="0">
                          <a:solidFill>
                            <a:schemeClr val="tx1"/>
                          </a:solidFill>
                          <a:latin typeface="华文中宋" pitchFamily="2" charset="-122"/>
                          <a:ea typeface="华文中宋" pitchFamily="2" charset="-122"/>
                        </a:rPr>
                        <a:t>、设备费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4</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19100" algn="just">
                        <a:spcAft>
                          <a:spcPts val="0"/>
                        </a:spcAft>
                      </a:pPr>
                      <a:r>
                        <a:rPr lang="zh-CN" sz="1600" kern="100" baseline="0" dirty="0">
                          <a:latin typeface="华文中宋" pitchFamily="2" charset="-122"/>
                          <a:ea typeface="华文中宋" pitchFamily="2" charset="-122"/>
                        </a:rPr>
                        <a:t>（</a:t>
                      </a:r>
                      <a:r>
                        <a:rPr lang="en-US" sz="1600" kern="100" baseline="0" dirty="0">
                          <a:latin typeface="华文中宋" pitchFamily="2" charset="-122"/>
                          <a:ea typeface="华文中宋" pitchFamily="2" charset="-122"/>
                        </a:rPr>
                        <a:t>1</a:t>
                      </a:r>
                      <a:r>
                        <a:rPr lang="zh-CN" sz="1600" kern="100" baseline="0" dirty="0">
                          <a:latin typeface="华文中宋" pitchFamily="2" charset="-122"/>
                          <a:ea typeface="华文中宋" pitchFamily="2" charset="-122"/>
                        </a:rPr>
                        <a:t>）设备购置费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5</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19100" algn="just">
                        <a:spcAft>
                          <a:spcPts val="0"/>
                        </a:spcAft>
                      </a:pPr>
                      <a:r>
                        <a:rPr lang="zh-CN" sz="1600" kern="100" baseline="0" dirty="0">
                          <a:latin typeface="华文中宋" pitchFamily="2" charset="-122"/>
                          <a:ea typeface="华文中宋" pitchFamily="2" charset="-122"/>
                        </a:rPr>
                        <a:t>（</a:t>
                      </a:r>
                      <a:r>
                        <a:rPr lang="en-US" sz="1600" kern="100" baseline="0" dirty="0">
                          <a:latin typeface="华文中宋" pitchFamily="2" charset="-122"/>
                          <a:ea typeface="华文中宋" pitchFamily="2" charset="-122"/>
                        </a:rPr>
                        <a:t>2</a:t>
                      </a:r>
                      <a:r>
                        <a:rPr lang="zh-CN" sz="1600" kern="100" baseline="0" dirty="0">
                          <a:latin typeface="华文中宋" pitchFamily="2" charset="-122"/>
                          <a:ea typeface="华文中宋" pitchFamily="2" charset="-122"/>
                        </a:rPr>
                        <a:t>）设备试制费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6</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19100" algn="just">
                        <a:spcAft>
                          <a:spcPts val="0"/>
                        </a:spcAft>
                      </a:pPr>
                      <a:r>
                        <a:rPr lang="zh-CN" sz="1600" kern="100" baseline="0" dirty="0">
                          <a:latin typeface="华文中宋" pitchFamily="2" charset="-122"/>
                          <a:ea typeface="华文中宋" pitchFamily="2" charset="-122"/>
                        </a:rPr>
                        <a:t>（</a:t>
                      </a:r>
                      <a:r>
                        <a:rPr lang="en-US" sz="1600" kern="100" baseline="0" dirty="0">
                          <a:latin typeface="华文中宋" pitchFamily="2" charset="-122"/>
                          <a:ea typeface="华文中宋" pitchFamily="2" charset="-122"/>
                        </a:rPr>
                        <a:t>3</a:t>
                      </a:r>
                      <a:r>
                        <a:rPr lang="zh-CN" sz="1600" kern="100" baseline="0" dirty="0">
                          <a:latin typeface="华文中宋" pitchFamily="2" charset="-122"/>
                          <a:ea typeface="华文中宋" pitchFamily="2" charset="-122"/>
                        </a:rPr>
                        <a:t>）设备改造与租赁费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7</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2</a:t>
                      </a:r>
                      <a:r>
                        <a:rPr lang="zh-CN" sz="1600" kern="100" baseline="0" dirty="0">
                          <a:latin typeface="华文中宋" pitchFamily="2" charset="-122"/>
                          <a:ea typeface="华文中宋" pitchFamily="2" charset="-122"/>
                        </a:rPr>
                        <a:t>、材料费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8</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3</a:t>
                      </a:r>
                      <a:r>
                        <a:rPr lang="zh-CN" sz="1600" kern="100" baseline="0" dirty="0">
                          <a:latin typeface="华文中宋" pitchFamily="2" charset="-122"/>
                          <a:ea typeface="华文中宋" pitchFamily="2" charset="-122"/>
                        </a:rPr>
                        <a:t>、测试化验加工费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9</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4</a:t>
                      </a:r>
                      <a:r>
                        <a:rPr lang="zh-CN" sz="1600" kern="100" baseline="0" dirty="0">
                          <a:latin typeface="华文中宋" pitchFamily="2" charset="-122"/>
                          <a:ea typeface="华文中宋" pitchFamily="2" charset="-122"/>
                        </a:rPr>
                        <a:t>、燃料动力费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10</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5</a:t>
                      </a:r>
                      <a:r>
                        <a:rPr lang="zh-CN" sz="1600" kern="100" baseline="0" dirty="0">
                          <a:latin typeface="华文中宋" pitchFamily="2" charset="-122"/>
                          <a:ea typeface="华文中宋" pitchFamily="2" charset="-122"/>
                        </a:rPr>
                        <a:t>、差旅费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11</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6</a:t>
                      </a:r>
                      <a:r>
                        <a:rPr lang="zh-CN" sz="1600" kern="100" baseline="0" dirty="0">
                          <a:latin typeface="华文中宋" pitchFamily="2" charset="-122"/>
                          <a:ea typeface="华文中宋" pitchFamily="2" charset="-122"/>
                        </a:rPr>
                        <a:t>、会议费 </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12</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7</a:t>
                      </a:r>
                      <a:r>
                        <a:rPr lang="zh-CN" sz="1600" kern="100" baseline="0" dirty="0">
                          <a:latin typeface="华文中宋" pitchFamily="2" charset="-122"/>
                          <a:ea typeface="华文中宋" pitchFamily="2" charset="-122"/>
                        </a:rPr>
                        <a:t>、国际合作与交流费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13</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8</a:t>
                      </a:r>
                      <a:r>
                        <a:rPr lang="zh-CN" sz="1600" kern="100" baseline="0" dirty="0">
                          <a:latin typeface="华文中宋" pitchFamily="2" charset="-122"/>
                          <a:ea typeface="华文中宋" pitchFamily="2" charset="-122"/>
                        </a:rPr>
                        <a:t>、出版</a:t>
                      </a:r>
                      <a:r>
                        <a:rPr lang="en-US" sz="1600" kern="100" baseline="0" dirty="0">
                          <a:latin typeface="华文中宋" pitchFamily="2" charset="-122"/>
                          <a:ea typeface="华文中宋" pitchFamily="2" charset="-122"/>
                        </a:rPr>
                        <a:t>/</a:t>
                      </a:r>
                      <a:r>
                        <a:rPr lang="zh-CN" sz="1600" kern="100" baseline="0" dirty="0">
                          <a:latin typeface="华文中宋" pitchFamily="2" charset="-122"/>
                          <a:ea typeface="华文中宋" pitchFamily="2" charset="-122"/>
                        </a:rPr>
                        <a:t>文献</a:t>
                      </a:r>
                      <a:r>
                        <a:rPr lang="en-US" sz="1600" kern="100" baseline="0" dirty="0">
                          <a:latin typeface="华文中宋" pitchFamily="2" charset="-122"/>
                          <a:ea typeface="华文中宋" pitchFamily="2" charset="-122"/>
                        </a:rPr>
                        <a:t>/</a:t>
                      </a:r>
                      <a:r>
                        <a:rPr lang="zh-CN" sz="1600" kern="100" baseline="0" dirty="0">
                          <a:latin typeface="华文中宋" pitchFamily="2" charset="-122"/>
                          <a:ea typeface="华文中宋" pitchFamily="2" charset="-122"/>
                        </a:rPr>
                        <a:t>信息传播</a:t>
                      </a:r>
                      <a:r>
                        <a:rPr lang="en-US" sz="1600" kern="100" baseline="0" dirty="0">
                          <a:latin typeface="华文中宋" pitchFamily="2" charset="-122"/>
                          <a:ea typeface="华文中宋" pitchFamily="2" charset="-122"/>
                        </a:rPr>
                        <a:t>/</a:t>
                      </a:r>
                      <a:r>
                        <a:rPr lang="zh-CN" sz="1600" kern="100" baseline="0" dirty="0">
                          <a:latin typeface="华文中宋" pitchFamily="2" charset="-122"/>
                          <a:ea typeface="华文中宋" pitchFamily="2" charset="-122"/>
                        </a:rPr>
                        <a:t>知识产权事务费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14</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9</a:t>
                      </a:r>
                      <a:r>
                        <a:rPr lang="zh-CN" sz="1600" kern="100" baseline="0" dirty="0">
                          <a:latin typeface="华文中宋" pitchFamily="2" charset="-122"/>
                          <a:ea typeface="华文中宋" pitchFamily="2" charset="-122"/>
                        </a:rPr>
                        <a:t>、劳务费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15</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10</a:t>
                      </a:r>
                      <a:r>
                        <a:rPr lang="zh-CN" sz="1600" kern="100" baseline="0" dirty="0">
                          <a:latin typeface="华文中宋" pitchFamily="2" charset="-122"/>
                          <a:ea typeface="华文中宋" pitchFamily="2" charset="-122"/>
                        </a:rPr>
                        <a:t>、专家咨询费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16</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11</a:t>
                      </a:r>
                      <a:r>
                        <a:rPr lang="zh-CN" sz="1600" kern="100" baseline="0" dirty="0">
                          <a:latin typeface="华文中宋" pitchFamily="2" charset="-122"/>
                          <a:ea typeface="华文中宋" pitchFamily="2" charset="-122"/>
                        </a:rPr>
                        <a:t>、其他支出</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17</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b="1" kern="100" baseline="0" dirty="0">
                          <a:latin typeface="华文中宋" pitchFamily="2" charset="-122"/>
                          <a:ea typeface="华文中宋" pitchFamily="2" charset="-122"/>
                        </a:rPr>
                        <a:t>（</a:t>
                      </a:r>
                      <a:r>
                        <a:rPr lang="zh-CN" sz="1600" b="1" kern="100" baseline="0" dirty="0">
                          <a:solidFill>
                            <a:schemeClr val="tx1"/>
                          </a:solidFill>
                          <a:latin typeface="华文中宋" pitchFamily="2" charset="-122"/>
                          <a:ea typeface="华文中宋" pitchFamily="2" charset="-122"/>
                          <a:cs typeface="+mn-cs"/>
                        </a:rPr>
                        <a:t>二）间接费用</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18</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09550" algn="just">
                        <a:spcAft>
                          <a:spcPts val="0"/>
                        </a:spcAft>
                      </a:pPr>
                      <a:r>
                        <a:rPr lang="zh-CN" sz="1600" kern="100" baseline="0" dirty="0">
                          <a:latin typeface="华文中宋" pitchFamily="2" charset="-122"/>
                          <a:ea typeface="华文中宋" pitchFamily="2" charset="-122"/>
                        </a:rPr>
                        <a:t>其中：绩效支出</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19</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baseline="0" dirty="0">
                          <a:latin typeface="华文中宋" pitchFamily="2" charset="-122"/>
                          <a:ea typeface="华文中宋" pitchFamily="2" charset="-122"/>
                        </a:rPr>
                        <a:t>二、自筹</a:t>
                      </a:r>
                      <a:r>
                        <a:rPr lang="zh-CN" sz="1600" kern="100" baseline="0" dirty="0" smtClean="0">
                          <a:latin typeface="华文中宋" pitchFamily="2" charset="-122"/>
                          <a:ea typeface="华文中宋" pitchFamily="2" charset="-122"/>
                        </a:rPr>
                        <a:t>资金</a:t>
                      </a:r>
                      <a:endParaRPr lang="zh-CN" sz="16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2641" name="Rectangle 2"/>
          <p:cNvSpPr>
            <a:spLocks noChangeArrowheads="1"/>
          </p:cNvSpPr>
          <p:nvPr/>
        </p:nvSpPr>
        <p:spPr bwMode="auto">
          <a:xfrm>
            <a:off x="785813" y="142875"/>
            <a:ext cx="8072437" cy="1004888"/>
          </a:xfrm>
          <a:prstGeom prst="rect">
            <a:avLst/>
          </a:prstGeom>
          <a:noFill/>
          <a:ln w="9525">
            <a:noFill/>
            <a:miter lim="800000"/>
            <a:headEnd/>
            <a:tailEnd/>
          </a:ln>
          <a:effectLst>
            <a:prstShdw prst="shdw12">
              <a:schemeClr val="bg2">
                <a:alpha val="50000"/>
              </a:schemeClr>
            </a:prstShdw>
          </a:effectLst>
        </p:spPr>
        <p:txBody>
          <a:bodyPr anchor="ctr">
            <a:spAutoFit/>
          </a:bodyPr>
          <a:lstStyle/>
          <a:p>
            <a:pPr>
              <a:spcBef>
                <a:spcPts val="1000"/>
              </a:spcBef>
            </a:pPr>
            <a:r>
              <a:rPr lang="zh-CN" altLang="en-US" sz="2000" b="1">
                <a:latin typeface="华文中宋" pitchFamily="2" charset="-122"/>
                <a:ea typeface="华文中宋" pitchFamily="2" charset="-122"/>
              </a:rPr>
              <a:t>      国家自然科学基金项目资金预算表（定额补助）</a:t>
            </a:r>
            <a:endParaRPr lang="en-US" altLang="zh-CN" sz="2000" b="1">
              <a:latin typeface="华文中宋" pitchFamily="2" charset="-122"/>
              <a:ea typeface="华文中宋" pitchFamily="2" charset="-122"/>
            </a:endParaRPr>
          </a:p>
          <a:p>
            <a:pPr>
              <a:spcBef>
                <a:spcPts val="1000"/>
              </a:spcBef>
            </a:pPr>
            <a:r>
              <a:rPr lang="zh-CN" altLang="en-US" sz="1300">
                <a:latin typeface="华文中宋" pitchFamily="2" charset="-122"/>
                <a:ea typeface="华文中宋" pitchFamily="2" charset="-122"/>
              </a:rPr>
              <a:t>项目名称：                                             项目负责人：                              金额单位：万元 </a:t>
            </a:r>
          </a:p>
          <a:p>
            <a:endParaRPr lang="zh-CN" altLang="en-US">
              <a:ea typeface="宋体" pitchFamily="2"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格 7"/>
          <p:cNvGraphicFramePr>
            <a:graphicFrameLocks noGrp="1"/>
          </p:cNvGraphicFramePr>
          <p:nvPr/>
        </p:nvGraphicFramePr>
        <p:xfrm>
          <a:off x="857250" y="857250"/>
          <a:ext cx="6929485" cy="5620713"/>
        </p:xfrm>
        <a:graphic>
          <a:graphicData uri="http://schemas.openxmlformats.org/drawingml/2006/table">
            <a:tbl>
              <a:tblPr/>
              <a:tblGrid>
                <a:gridCol w="763418"/>
                <a:gridCol w="4022927"/>
                <a:gridCol w="1071570"/>
                <a:gridCol w="1071570"/>
              </a:tblGrid>
              <a:tr h="267653">
                <a:tc rowSpan="2">
                  <a:txBody>
                    <a:bodyPr/>
                    <a:lstStyle/>
                    <a:p>
                      <a:pPr marL="386080" indent="-386080" algn="ctr">
                        <a:spcAft>
                          <a:spcPts val="0"/>
                        </a:spcAft>
                      </a:pPr>
                      <a:r>
                        <a:rPr lang="zh-CN" altLang="en-US" sz="1400" b="1" kern="100" baseline="0" dirty="0" smtClean="0">
                          <a:latin typeface="华文中宋" pitchFamily="2" charset="-122"/>
                          <a:ea typeface="华文中宋" pitchFamily="2" charset="-122"/>
                        </a:rPr>
                        <a:t>序号</a:t>
                      </a:r>
                      <a:r>
                        <a:rPr lang="en-US" sz="1400" b="1" kern="100" baseline="0" dirty="0" smtClean="0">
                          <a:latin typeface="华文中宋" pitchFamily="2" charset="-122"/>
                          <a:ea typeface="华文中宋" pitchFamily="2" charset="-122"/>
                        </a:rPr>
                        <a:t>  </a:t>
                      </a:r>
                      <a:endParaRPr lang="zh-CN"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科目名称</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金额</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备注</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vMerge="1">
                  <a:txBody>
                    <a:bodyPr/>
                    <a:lstStyle/>
                    <a:p>
                      <a:endParaRPr lang="zh-CN" altLang="en-US"/>
                    </a:p>
                  </a:txBody>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a:t>
                      </a:r>
                      <a:r>
                        <a:rPr lang="en-US" sz="1600" b="1" kern="100" baseline="0" dirty="0">
                          <a:solidFill>
                            <a:schemeClr val="tx1"/>
                          </a:solidFill>
                          <a:latin typeface="华文中宋" pitchFamily="2" charset="-122"/>
                          <a:ea typeface="华文中宋" pitchFamily="2" charset="-122"/>
                          <a:cs typeface="+mn-cs"/>
                        </a:rPr>
                        <a:t>1</a:t>
                      </a:r>
                      <a:r>
                        <a:rPr lang="zh-CN" sz="1600" b="1" kern="100" baseline="0" dirty="0">
                          <a:solidFill>
                            <a:schemeClr val="tx1"/>
                          </a:solidFill>
                          <a:latin typeface="华文中宋" pitchFamily="2" charset="-122"/>
                          <a:ea typeface="华文中宋" pitchFamily="2" charset="-122"/>
                          <a:cs typeface="+mn-cs"/>
                        </a:rPr>
                        <a:t>）</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a:t>
                      </a:r>
                      <a:r>
                        <a:rPr lang="en-US" sz="1600" b="1" kern="100" baseline="0" dirty="0">
                          <a:solidFill>
                            <a:schemeClr val="tx1"/>
                          </a:solidFill>
                          <a:latin typeface="华文中宋" pitchFamily="2" charset="-122"/>
                          <a:ea typeface="华文中宋" pitchFamily="2" charset="-122"/>
                          <a:cs typeface="+mn-cs"/>
                        </a:rPr>
                        <a:t>2</a:t>
                      </a:r>
                      <a:r>
                        <a:rPr lang="zh-CN" sz="1600" b="1" kern="100" baseline="0" dirty="0">
                          <a:solidFill>
                            <a:schemeClr val="tx1"/>
                          </a:solidFill>
                          <a:latin typeface="华文中宋" pitchFamily="2" charset="-122"/>
                          <a:ea typeface="华文中宋" pitchFamily="2" charset="-122"/>
                          <a:cs typeface="+mn-cs"/>
                        </a:rPr>
                        <a:t>）</a:t>
                      </a: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zh-CN" sz="1600" b="1" kern="100" baseline="0" dirty="0">
                          <a:solidFill>
                            <a:schemeClr val="tx1"/>
                          </a:solidFill>
                          <a:latin typeface="华文中宋" pitchFamily="2" charset="-122"/>
                          <a:ea typeface="华文中宋" pitchFamily="2" charset="-122"/>
                          <a:cs typeface="+mn-cs"/>
                        </a:rPr>
                        <a:t>（</a:t>
                      </a:r>
                      <a:r>
                        <a:rPr lang="en-US" sz="1600" b="1" kern="100" baseline="0" dirty="0">
                          <a:solidFill>
                            <a:schemeClr val="tx1"/>
                          </a:solidFill>
                          <a:latin typeface="华文中宋" pitchFamily="2" charset="-122"/>
                          <a:ea typeface="华文中宋" pitchFamily="2" charset="-122"/>
                          <a:cs typeface="+mn-cs"/>
                        </a:rPr>
                        <a:t>3</a:t>
                      </a:r>
                      <a:r>
                        <a:rPr lang="zh-CN" sz="1600" b="1" kern="100" baseline="0" dirty="0">
                          <a:solidFill>
                            <a:schemeClr val="tx1"/>
                          </a:solidFill>
                          <a:latin typeface="华文中宋" pitchFamily="2" charset="-122"/>
                          <a:ea typeface="华文中宋" pitchFamily="2" charset="-122"/>
                          <a:cs typeface="+mn-cs"/>
                        </a:rPr>
                        <a:t>）</a:t>
                      </a: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dirty="0">
                          <a:latin typeface="华文中宋" pitchFamily="2" charset="-122"/>
                          <a:ea typeface="华文中宋" pitchFamily="2" charset="-122"/>
                        </a:rPr>
                        <a:t>1</a:t>
                      </a:r>
                      <a:endParaRPr lang="zh-CN" sz="16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baseline="0" dirty="0">
                          <a:latin typeface="华文中宋" pitchFamily="2" charset="-122"/>
                          <a:ea typeface="华文中宋" pitchFamily="2" charset="-122"/>
                        </a:rPr>
                        <a:t>一、项目资金支出</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2</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baseline="0" dirty="0">
                          <a:latin typeface="华文中宋" pitchFamily="2" charset="-122"/>
                          <a:ea typeface="华文中宋" pitchFamily="2" charset="-122"/>
                        </a:rPr>
                        <a:t>（一）</a:t>
                      </a:r>
                      <a:r>
                        <a:rPr lang="zh-CN" sz="1600" b="1" kern="100" baseline="0" dirty="0">
                          <a:latin typeface="华文中宋" pitchFamily="2" charset="-122"/>
                          <a:ea typeface="华文中宋" pitchFamily="2" charset="-122"/>
                        </a:rPr>
                        <a:t>直接费用</a:t>
                      </a:r>
                      <a:endParaRPr lang="zh-CN" sz="16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3</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b="1" kern="100" baseline="0" dirty="0">
                          <a:solidFill>
                            <a:srgbClr val="C00000"/>
                          </a:solidFill>
                          <a:latin typeface="华文中宋" pitchFamily="2" charset="-122"/>
                          <a:ea typeface="华文中宋" pitchFamily="2" charset="-122"/>
                        </a:rPr>
                        <a:t>1</a:t>
                      </a:r>
                      <a:r>
                        <a:rPr lang="zh-CN" sz="1600" b="1" kern="100" baseline="0" dirty="0">
                          <a:solidFill>
                            <a:srgbClr val="C00000"/>
                          </a:solidFill>
                          <a:latin typeface="华文中宋" pitchFamily="2" charset="-122"/>
                          <a:ea typeface="华文中宋" pitchFamily="2" charset="-122"/>
                        </a:rPr>
                        <a:t>、设备费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4</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19100" algn="just">
                        <a:spcAft>
                          <a:spcPts val="0"/>
                        </a:spcAft>
                      </a:pPr>
                      <a:r>
                        <a:rPr lang="zh-CN" sz="1600" kern="100" baseline="0" dirty="0">
                          <a:latin typeface="华文中宋" pitchFamily="2" charset="-122"/>
                          <a:ea typeface="华文中宋" pitchFamily="2" charset="-122"/>
                        </a:rPr>
                        <a:t>（</a:t>
                      </a:r>
                      <a:r>
                        <a:rPr lang="en-US" sz="1600" kern="100" baseline="0" dirty="0">
                          <a:latin typeface="华文中宋" pitchFamily="2" charset="-122"/>
                          <a:ea typeface="华文中宋" pitchFamily="2" charset="-122"/>
                        </a:rPr>
                        <a:t>1</a:t>
                      </a:r>
                      <a:r>
                        <a:rPr lang="zh-CN" sz="1600" kern="100" baseline="0" dirty="0">
                          <a:latin typeface="华文中宋" pitchFamily="2" charset="-122"/>
                          <a:ea typeface="华文中宋" pitchFamily="2" charset="-122"/>
                        </a:rPr>
                        <a:t>）</a:t>
                      </a:r>
                      <a:r>
                        <a:rPr lang="zh-CN" sz="1600" kern="100" baseline="0" dirty="0">
                          <a:solidFill>
                            <a:srgbClr val="FF0000"/>
                          </a:solidFill>
                          <a:latin typeface="华文中宋" pitchFamily="2" charset="-122"/>
                          <a:ea typeface="华文中宋" pitchFamily="2" charset="-122"/>
                        </a:rPr>
                        <a:t>设备购置费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5</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19100" algn="just">
                        <a:spcAft>
                          <a:spcPts val="0"/>
                        </a:spcAft>
                      </a:pPr>
                      <a:r>
                        <a:rPr lang="zh-CN" sz="1600" kern="100" baseline="0" dirty="0">
                          <a:latin typeface="华文中宋" pitchFamily="2" charset="-122"/>
                          <a:ea typeface="华文中宋" pitchFamily="2" charset="-122"/>
                        </a:rPr>
                        <a:t>（</a:t>
                      </a:r>
                      <a:r>
                        <a:rPr lang="en-US" sz="1600" kern="100" baseline="0" dirty="0">
                          <a:latin typeface="华文中宋" pitchFamily="2" charset="-122"/>
                          <a:ea typeface="华文中宋" pitchFamily="2" charset="-122"/>
                        </a:rPr>
                        <a:t>2</a:t>
                      </a:r>
                      <a:r>
                        <a:rPr lang="zh-CN" sz="1600" kern="100" baseline="0" dirty="0">
                          <a:latin typeface="华文中宋" pitchFamily="2" charset="-122"/>
                          <a:ea typeface="华文中宋" pitchFamily="2" charset="-122"/>
                        </a:rPr>
                        <a:t>）设备试制费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6</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19100" algn="just">
                        <a:spcAft>
                          <a:spcPts val="0"/>
                        </a:spcAft>
                      </a:pPr>
                      <a:r>
                        <a:rPr lang="zh-CN" sz="1600" kern="100" baseline="0" dirty="0">
                          <a:latin typeface="华文中宋" pitchFamily="2" charset="-122"/>
                          <a:ea typeface="华文中宋" pitchFamily="2" charset="-122"/>
                        </a:rPr>
                        <a:t>（</a:t>
                      </a:r>
                      <a:r>
                        <a:rPr lang="en-US" sz="1600" kern="100" baseline="0" dirty="0">
                          <a:latin typeface="华文中宋" pitchFamily="2" charset="-122"/>
                          <a:ea typeface="华文中宋" pitchFamily="2" charset="-122"/>
                        </a:rPr>
                        <a:t>3</a:t>
                      </a:r>
                      <a:r>
                        <a:rPr lang="zh-CN" sz="1600" kern="100" baseline="0" dirty="0">
                          <a:latin typeface="华文中宋" pitchFamily="2" charset="-122"/>
                          <a:ea typeface="华文中宋" pitchFamily="2" charset="-122"/>
                        </a:rPr>
                        <a:t>）设备改造与租赁费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7</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2</a:t>
                      </a:r>
                      <a:r>
                        <a:rPr lang="zh-CN" sz="1600" kern="100" baseline="0" dirty="0">
                          <a:latin typeface="华文中宋" pitchFamily="2" charset="-122"/>
                          <a:ea typeface="华文中宋" pitchFamily="2" charset="-122"/>
                        </a:rPr>
                        <a:t>、材料费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8</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3</a:t>
                      </a:r>
                      <a:r>
                        <a:rPr lang="zh-CN" sz="1600" kern="100" baseline="0" dirty="0">
                          <a:latin typeface="华文中宋" pitchFamily="2" charset="-122"/>
                          <a:ea typeface="华文中宋" pitchFamily="2" charset="-122"/>
                        </a:rPr>
                        <a:t>、测试化验加工费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9</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4</a:t>
                      </a:r>
                      <a:r>
                        <a:rPr lang="zh-CN" sz="1600" kern="100" baseline="0" dirty="0">
                          <a:latin typeface="华文中宋" pitchFamily="2" charset="-122"/>
                          <a:ea typeface="华文中宋" pitchFamily="2" charset="-122"/>
                        </a:rPr>
                        <a:t>、燃料动力费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10</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5</a:t>
                      </a:r>
                      <a:r>
                        <a:rPr lang="zh-CN" sz="1600" kern="100" baseline="0" dirty="0">
                          <a:latin typeface="华文中宋" pitchFamily="2" charset="-122"/>
                          <a:ea typeface="华文中宋" pitchFamily="2" charset="-122"/>
                        </a:rPr>
                        <a:t>、差旅费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11</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6</a:t>
                      </a:r>
                      <a:r>
                        <a:rPr lang="zh-CN" sz="1600" kern="100" baseline="0" dirty="0">
                          <a:latin typeface="华文中宋" pitchFamily="2" charset="-122"/>
                          <a:ea typeface="华文中宋" pitchFamily="2" charset="-122"/>
                        </a:rPr>
                        <a:t>、会议费 </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12</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7</a:t>
                      </a:r>
                      <a:r>
                        <a:rPr lang="zh-CN" sz="1600" kern="100" baseline="0" dirty="0">
                          <a:latin typeface="华文中宋" pitchFamily="2" charset="-122"/>
                          <a:ea typeface="华文中宋" pitchFamily="2" charset="-122"/>
                        </a:rPr>
                        <a:t>、国际合作与交流费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13</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8</a:t>
                      </a:r>
                      <a:r>
                        <a:rPr lang="zh-CN" sz="1600" kern="100" baseline="0" dirty="0">
                          <a:latin typeface="华文中宋" pitchFamily="2" charset="-122"/>
                          <a:ea typeface="华文中宋" pitchFamily="2" charset="-122"/>
                        </a:rPr>
                        <a:t>、出版</a:t>
                      </a:r>
                      <a:r>
                        <a:rPr lang="en-US" sz="1600" kern="100" baseline="0" dirty="0">
                          <a:latin typeface="华文中宋" pitchFamily="2" charset="-122"/>
                          <a:ea typeface="华文中宋" pitchFamily="2" charset="-122"/>
                        </a:rPr>
                        <a:t>/</a:t>
                      </a:r>
                      <a:r>
                        <a:rPr lang="zh-CN" sz="1600" kern="100" baseline="0" dirty="0">
                          <a:latin typeface="华文中宋" pitchFamily="2" charset="-122"/>
                          <a:ea typeface="华文中宋" pitchFamily="2" charset="-122"/>
                        </a:rPr>
                        <a:t>文献</a:t>
                      </a:r>
                      <a:r>
                        <a:rPr lang="en-US" sz="1600" kern="100" baseline="0" dirty="0">
                          <a:latin typeface="华文中宋" pitchFamily="2" charset="-122"/>
                          <a:ea typeface="华文中宋" pitchFamily="2" charset="-122"/>
                        </a:rPr>
                        <a:t>/</a:t>
                      </a:r>
                      <a:r>
                        <a:rPr lang="zh-CN" sz="1600" kern="100" baseline="0" dirty="0">
                          <a:latin typeface="华文中宋" pitchFamily="2" charset="-122"/>
                          <a:ea typeface="华文中宋" pitchFamily="2" charset="-122"/>
                        </a:rPr>
                        <a:t>信息传播</a:t>
                      </a:r>
                      <a:r>
                        <a:rPr lang="en-US" sz="1600" kern="100" baseline="0" dirty="0">
                          <a:latin typeface="华文中宋" pitchFamily="2" charset="-122"/>
                          <a:ea typeface="华文中宋" pitchFamily="2" charset="-122"/>
                        </a:rPr>
                        <a:t>/</a:t>
                      </a:r>
                      <a:r>
                        <a:rPr lang="zh-CN" sz="1600" kern="100" baseline="0" dirty="0">
                          <a:latin typeface="华文中宋" pitchFamily="2" charset="-122"/>
                          <a:ea typeface="华文中宋" pitchFamily="2" charset="-122"/>
                        </a:rPr>
                        <a:t>知识产权事务费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14</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9</a:t>
                      </a:r>
                      <a:r>
                        <a:rPr lang="zh-CN" sz="1600" kern="100" baseline="0" dirty="0">
                          <a:latin typeface="华文中宋" pitchFamily="2" charset="-122"/>
                          <a:ea typeface="华文中宋" pitchFamily="2" charset="-122"/>
                        </a:rPr>
                        <a:t>、劳务费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15</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10</a:t>
                      </a:r>
                      <a:r>
                        <a:rPr lang="zh-CN" sz="1600" kern="100" baseline="0" dirty="0">
                          <a:latin typeface="华文中宋" pitchFamily="2" charset="-122"/>
                          <a:ea typeface="华文中宋" pitchFamily="2" charset="-122"/>
                        </a:rPr>
                        <a:t>、专家咨询费</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16</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just">
                        <a:spcAft>
                          <a:spcPts val="0"/>
                        </a:spcAft>
                      </a:pPr>
                      <a:r>
                        <a:rPr lang="en-US" sz="1600" kern="100" baseline="0" dirty="0">
                          <a:latin typeface="华文中宋" pitchFamily="2" charset="-122"/>
                          <a:ea typeface="华文中宋" pitchFamily="2" charset="-122"/>
                        </a:rPr>
                        <a:t>11</a:t>
                      </a:r>
                      <a:r>
                        <a:rPr lang="zh-CN" sz="1600" kern="100" baseline="0" dirty="0">
                          <a:latin typeface="华文中宋" pitchFamily="2" charset="-122"/>
                          <a:ea typeface="华文中宋" pitchFamily="2" charset="-122"/>
                        </a:rPr>
                        <a:t>、其他支出</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17</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b="1" kern="100" baseline="0" dirty="0">
                          <a:latin typeface="华文中宋" pitchFamily="2" charset="-122"/>
                          <a:ea typeface="华文中宋" pitchFamily="2" charset="-122"/>
                        </a:rPr>
                        <a:t>（</a:t>
                      </a:r>
                      <a:r>
                        <a:rPr lang="zh-CN" sz="1600" b="1" kern="100" baseline="0" dirty="0">
                          <a:solidFill>
                            <a:schemeClr val="tx1"/>
                          </a:solidFill>
                          <a:latin typeface="华文中宋" pitchFamily="2" charset="-122"/>
                          <a:ea typeface="华文中宋" pitchFamily="2" charset="-122"/>
                          <a:cs typeface="+mn-cs"/>
                        </a:rPr>
                        <a:t>二）间接费用</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18</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09550" algn="just">
                        <a:spcAft>
                          <a:spcPts val="0"/>
                        </a:spcAft>
                      </a:pPr>
                      <a:r>
                        <a:rPr lang="zh-CN" sz="1600" kern="100" baseline="0" dirty="0">
                          <a:latin typeface="华文中宋" pitchFamily="2" charset="-122"/>
                          <a:ea typeface="华文中宋" pitchFamily="2" charset="-122"/>
                        </a:rPr>
                        <a:t>其中：绩效支出</a:t>
                      </a: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653">
                <a:tc>
                  <a:txBody>
                    <a:bodyPr/>
                    <a:lstStyle/>
                    <a:p>
                      <a:pPr marL="386080" indent="-386080" algn="ctr">
                        <a:spcAft>
                          <a:spcPts val="0"/>
                        </a:spcAft>
                      </a:pPr>
                      <a:r>
                        <a:rPr lang="en-US" sz="1600" kern="100" baseline="0">
                          <a:latin typeface="华文中宋" pitchFamily="2" charset="-122"/>
                          <a:ea typeface="华文中宋" pitchFamily="2" charset="-122"/>
                        </a:rPr>
                        <a:t>19</a:t>
                      </a:r>
                      <a:endParaRPr lang="zh-CN" sz="1600" kern="100" baseline="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baseline="0" dirty="0">
                          <a:latin typeface="华文中宋" pitchFamily="2" charset="-122"/>
                          <a:ea typeface="华文中宋" pitchFamily="2" charset="-122"/>
                        </a:rPr>
                        <a:t>二、自筹</a:t>
                      </a:r>
                      <a:r>
                        <a:rPr lang="zh-CN" sz="1600" kern="100" baseline="0" dirty="0" smtClean="0">
                          <a:latin typeface="华文中宋" pitchFamily="2" charset="-122"/>
                          <a:ea typeface="华文中宋" pitchFamily="2" charset="-122"/>
                        </a:rPr>
                        <a:t>资金</a:t>
                      </a:r>
                      <a:endParaRPr lang="zh-CN" sz="16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400" kern="100" baseline="0" dirty="0">
                        <a:latin typeface="华文中宋" pitchFamily="2" charset="-122"/>
                        <a:ea typeface="华文中宋" pitchFamily="2" charset="-122"/>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kern="100" baseline="0" dirty="0">
                        <a:latin typeface="华文中宋" pitchFamily="2" charset="-122"/>
                        <a:ea typeface="华文中宋" pitchFamily="2" charset="-122"/>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3665" name="Rectangle 2"/>
          <p:cNvSpPr>
            <a:spLocks noChangeArrowheads="1"/>
          </p:cNvSpPr>
          <p:nvPr/>
        </p:nvSpPr>
        <p:spPr bwMode="auto">
          <a:xfrm>
            <a:off x="785813" y="142875"/>
            <a:ext cx="8072437" cy="1004888"/>
          </a:xfrm>
          <a:prstGeom prst="rect">
            <a:avLst/>
          </a:prstGeom>
          <a:noFill/>
          <a:ln w="9525">
            <a:noFill/>
            <a:miter lim="800000"/>
            <a:headEnd/>
            <a:tailEnd/>
          </a:ln>
          <a:effectLst>
            <a:prstShdw prst="shdw12">
              <a:schemeClr val="bg2">
                <a:alpha val="50000"/>
              </a:schemeClr>
            </a:prstShdw>
          </a:effectLst>
        </p:spPr>
        <p:txBody>
          <a:bodyPr anchor="ctr">
            <a:spAutoFit/>
          </a:bodyPr>
          <a:lstStyle/>
          <a:p>
            <a:pPr>
              <a:spcBef>
                <a:spcPts val="1000"/>
              </a:spcBef>
            </a:pPr>
            <a:r>
              <a:rPr lang="zh-CN" altLang="en-US" sz="2000" b="1">
                <a:latin typeface="华文中宋" pitchFamily="2" charset="-122"/>
                <a:ea typeface="华文中宋" pitchFamily="2" charset="-122"/>
              </a:rPr>
              <a:t>      国家自然科学基金项目资金预算表（定额补助）</a:t>
            </a:r>
            <a:endParaRPr lang="en-US" altLang="zh-CN" sz="2000" b="1">
              <a:latin typeface="华文中宋" pitchFamily="2" charset="-122"/>
              <a:ea typeface="华文中宋" pitchFamily="2" charset="-122"/>
            </a:endParaRPr>
          </a:p>
          <a:p>
            <a:pPr>
              <a:spcBef>
                <a:spcPts val="1000"/>
              </a:spcBef>
            </a:pPr>
            <a:r>
              <a:rPr lang="zh-CN" altLang="en-US" sz="1300">
                <a:latin typeface="华文中宋" pitchFamily="2" charset="-122"/>
                <a:ea typeface="华文中宋" pitchFamily="2" charset="-122"/>
              </a:rPr>
              <a:t>项目名称：                                             项目负责人：                              金额单位：万元 </a:t>
            </a:r>
          </a:p>
          <a:p>
            <a:endParaRPr lang="zh-CN" altLang="en-US">
              <a:ea typeface="宋体" pitchFamily="2" charset="-122"/>
            </a:endParaRPr>
          </a:p>
        </p:txBody>
      </p:sp>
      <p:sp>
        <p:nvSpPr>
          <p:cNvPr id="9" name="线形标注 2 8"/>
          <p:cNvSpPr/>
          <p:nvPr/>
        </p:nvSpPr>
        <p:spPr bwMode="auto">
          <a:xfrm>
            <a:off x="4572000" y="1071546"/>
            <a:ext cx="3857652" cy="1428743"/>
          </a:xfrm>
          <a:prstGeom prst="borderCallout2">
            <a:avLst>
              <a:gd name="adj1" fmla="val 18750"/>
              <a:gd name="adj2" fmla="val -8333"/>
              <a:gd name="adj3" fmla="val 18750"/>
              <a:gd name="adj4" fmla="val -16667"/>
              <a:gd name="adj5" fmla="val 71928"/>
              <a:gd name="adj6" fmla="val -45185"/>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a:lstStyle/>
          <a:p>
            <a:pPr>
              <a:defRPr/>
            </a:pPr>
            <a:r>
              <a:rPr lang="zh-CN" altLang="en-US" b="1" dirty="0" smtClean="0">
                <a:solidFill>
                  <a:schemeClr val="tx1"/>
                </a:solidFill>
                <a:latin typeface="Times New Roman" pitchFamily="18" charset="0"/>
                <a:ea typeface="宋体" pitchFamily="2" charset="-122"/>
              </a:rPr>
              <a:t>是</a:t>
            </a:r>
            <a:r>
              <a:rPr lang="zh-CN" altLang="en-US" b="1" dirty="0">
                <a:solidFill>
                  <a:schemeClr val="tx1"/>
                </a:solidFill>
                <a:latin typeface="Times New Roman" pitchFamily="18" charset="0"/>
                <a:ea typeface="宋体" pitchFamily="2" charset="-122"/>
              </a:rPr>
              <a:t>指</a:t>
            </a:r>
            <a:r>
              <a:rPr lang="zh-CN" altLang="en-US" b="1" dirty="0" smtClean="0">
                <a:solidFill>
                  <a:schemeClr val="tx1"/>
                </a:solidFill>
                <a:latin typeface="Times New Roman" pitchFamily="18" charset="0"/>
                <a:ea typeface="宋体" pitchFamily="2" charset="-122"/>
              </a:rPr>
              <a:t>在项目研究过程中购置或试制专用仪器设备，对现有仪器设备进行升级改造，以及租赁外单位仪器设备而发生的费用。</a:t>
            </a:r>
            <a:endParaRPr lang="zh-CN" altLang="en-US" b="1" dirty="0">
              <a:solidFill>
                <a:schemeClr val="tx1"/>
              </a:solidFill>
              <a:latin typeface="Times New Roman" pitchFamily="18" charset="0"/>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theme1.xml><?xml version="1.0" encoding="utf-8"?>
<a:theme xmlns:a="http://schemas.openxmlformats.org/drawingml/2006/main" name="043tgp_diagram_light">
  <a:themeElements>
    <a:clrScheme name="041tgp_figure_blue 3">
      <a:dk1>
        <a:srgbClr val="0F1A81"/>
      </a:dk1>
      <a:lt1>
        <a:srgbClr val="FFFFFF"/>
      </a:lt1>
      <a:dk2>
        <a:srgbClr val="175B5B"/>
      </a:dk2>
      <a:lt2>
        <a:srgbClr val="DDDDDD"/>
      </a:lt2>
      <a:accent1>
        <a:srgbClr val="A4C226"/>
      </a:accent1>
      <a:accent2>
        <a:srgbClr val="6CA5D8"/>
      </a:accent2>
      <a:accent3>
        <a:srgbClr val="FFFFFF"/>
      </a:accent3>
      <a:accent4>
        <a:srgbClr val="0B146D"/>
      </a:accent4>
      <a:accent5>
        <a:srgbClr val="CFDDAC"/>
      </a:accent5>
      <a:accent6>
        <a:srgbClr val="6195C4"/>
      </a:accent6>
      <a:hlink>
        <a:srgbClr val="5D4BC7"/>
      </a:hlink>
      <a:folHlink>
        <a:srgbClr val="878FA5"/>
      </a:folHlink>
    </a:clrScheme>
    <a:fontScheme name="041tgp_figure_bl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041tgp_figure_blue 1">
        <a:dk1>
          <a:srgbClr val="000000"/>
        </a:dk1>
        <a:lt1>
          <a:srgbClr val="FFFFFF"/>
        </a:lt1>
        <a:dk2>
          <a:srgbClr val="000066"/>
        </a:dk2>
        <a:lt2>
          <a:srgbClr val="DDDDDD"/>
        </a:lt2>
        <a:accent1>
          <a:srgbClr val="E47F6E"/>
        </a:accent1>
        <a:accent2>
          <a:srgbClr val="0099CC"/>
        </a:accent2>
        <a:accent3>
          <a:srgbClr val="FFFFFF"/>
        </a:accent3>
        <a:accent4>
          <a:srgbClr val="000000"/>
        </a:accent4>
        <a:accent5>
          <a:srgbClr val="EFC0BA"/>
        </a:accent5>
        <a:accent6>
          <a:srgbClr val="008AB9"/>
        </a:accent6>
        <a:hlink>
          <a:srgbClr val="7648EA"/>
        </a:hlink>
        <a:folHlink>
          <a:srgbClr val="DFAE6D"/>
        </a:folHlink>
      </a:clrScheme>
      <a:clrMap bg1="lt1" tx1="dk1" bg2="lt2" tx2="dk2" accent1="accent1" accent2="accent2" accent3="accent3" accent4="accent4" accent5="accent5" accent6="accent6" hlink="hlink" folHlink="folHlink"/>
    </a:extraClrScheme>
    <a:extraClrScheme>
      <a:clrScheme name="041tgp_figure_blue 2">
        <a:dk1>
          <a:srgbClr val="333333"/>
        </a:dk1>
        <a:lt1>
          <a:srgbClr val="FFFFFF"/>
        </a:lt1>
        <a:dk2>
          <a:srgbClr val="003366"/>
        </a:dk2>
        <a:lt2>
          <a:srgbClr val="B2B2B2"/>
        </a:lt2>
        <a:accent1>
          <a:srgbClr val="4CA491"/>
        </a:accent1>
        <a:accent2>
          <a:srgbClr val="E2AF52"/>
        </a:accent2>
        <a:accent3>
          <a:srgbClr val="FFFFFF"/>
        </a:accent3>
        <a:accent4>
          <a:srgbClr val="2A2A2A"/>
        </a:accent4>
        <a:accent5>
          <a:srgbClr val="B2CFC7"/>
        </a:accent5>
        <a:accent6>
          <a:srgbClr val="CD9E49"/>
        </a:accent6>
        <a:hlink>
          <a:srgbClr val="576CD5"/>
        </a:hlink>
        <a:folHlink>
          <a:srgbClr val="D87252"/>
        </a:folHlink>
      </a:clrScheme>
      <a:clrMap bg1="lt1" tx1="dk1" bg2="lt2" tx2="dk2" accent1="accent1" accent2="accent2" accent3="accent3" accent4="accent4" accent5="accent5" accent6="accent6" hlink="hlink" folHlink="folHlink"/>
    </a:extraClrScheme>
    <a:extraClrScheme>
      <a:clrScheme name="041tgp_figure_blue 3">
        <a:dk1>
          <a:srgbClr val="0F1A81"/>
        </a:dk1>
        <a:lt1>
          <a:srgbClr val="FFFFFF"/>
        </a:lt1>
        <a:dk2>
          <a:srgbClr val="175B5B"/>
        </a:dk2>
        <a:lt2>
          <a:srgbClr val="DDDDDD"/>
        </a:lt2>
        <a:accent1>
          <a:srgbClr val="A4C226"/>
        </a:accent1>
        <a:accent2>
          <a:srgbClr val="6CA5D8"/>
        </a:accent2>
        <a:accent3>
          <a:srgbClr val="FFFFFF"/>
        </a:accent3>
        <a:accent4>
          <a:srgbClr val="0B146D"/>
        </a:accent4>
        <a:accent5>
          <a:srgbClr val="CFDDAC"/>
        </a:accent5>
        <a:accent6>
          <a:srgbClr val="6195C4"/>
        </a:accent6>
        <a:hlink>
          <a:srgbClr val="5D4BC7"/>
        </a:hlink>
        <a:folHlink>
          <a:srgbClr val="878FA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043tgp_diagram_light</Template>
  <TotalTime>2145</TotalTime>
  <Words>4557</Words>
  <Application>Microsoft Office PowerPoint</Application>
  <PresentationFormat>全屏显示(4:3)</PresentationFormat>
  <Paragraphs>1016</Paragraphs>
  <Slides>37</Slides>
  <Notes>0</Notes>
  <HiddenSlides>0</HiddenSlides>
  <MMClips>0</MMClips>
  <ScaleCrop>false</ScaleCrop>
  <HeadingPairs>
    <vt:vector size="4" baseType="variant">
      <vt:variant>
        <vt:lpstr>主题</vt:lpstr>
      </vt:variant>
      <vt:variant>
        <vt:i4>1</vt:i4>
      </vt:variant>
      <vt:variant>
        <vt:lpstr>幻灯片标题</vt:lpstr>
      </vt:variant>
      <vt:variant>
        <vt:i4>37</vt:i4>
      </vt:variant>
    </vt:vector>
  </HeadingPairs>
  <TitlesOfParts>
    <vt:vector size="38" baseType="lpstr">
      <vt:lpstr>043tgp_diagram_light</vt:lpstr>
      <vt:lpstr>关于《资金管理办法》 具体条款的解读</vt:lpstr>
      <vt:lpstr>目录</vt:lpstr>
      <vt:lpstr>1.1 预算编制——设计思路</vt:lpstr>
      <vt:lpstr>1.2 预算编制——变化之处</vt:lpstr>
      <vt:lpstr>1.3 预算编制——填报内容</vt:lpstr>
      <vt:lpstr>1.3 预算编制——填报内容</vt:lpstr>
      <vt:lpstr>1.3 预算编制——填报内容</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1.3 预算编制——填报内容</vt:lpstr>
      <vt:lpstr>幻灯片 23</vt:lpstr>
      <vt:lpstr>幻灯片 24</vt:lpstr>
      <vt:lpstr>幻灯片 25</vt:lpstr>
      <vt:lpstr>幻灯片 26</vt:lpstr>
      <vt:lpstr>幻灯片 27</vt:lpstr>
      <vt:lpstr>幻灯片 28</vt:lpstr>
      <vt:lpstr>1.3 预算编制——填报内容</vt:lpstr>
      <vt:lpstr>2.1 间接费用核定</vt:lpstr>
      <vt:lpstr>2.1 间接费用核定</vt:lpstr>
      <vt:lpstr>2.2 间接费用拨付</vt:lpstr>
      <vt:lpstr>3 预算调整</vt:lpstr>
      <vt:lpstr>3 预算调整</vt:lpstr>
      <vt:lpstr>4.1 决算管理——决算填报</vt:lpstr>
      <vt:lpstr>4.2 决算管理——结余资金</vt:lpstr>
      <vt:lpstr>幻灯片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dc:title>
  <dc:creator>user</dc:creator>
  <cp:lastModifiedBy>彭杰(pengj)</cp:lastModifiedBy>
  <cp:revision>374</cp:revision>
  <dcterms:created xsi:type="dcterms:W3CDTF">2014-12-10T05:34:45Z</dcterms:created>
  <dcterms:modified xsi:type="dcterms:W3CDTF">2015-08-19T07:02:35Z</dcterms:modified>
</cp:coreProperties>
</file>